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2"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3" r:id="rId68"/>
    <p:sldId id="324" r:id="rId69"/>
    <p:sldId id="322"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94" autoAdjust="0"/>
  </p:normalViewPr>
  <p:slideViewPr>
    <p:cSldViewPr snapToGrid="0" snapToObjects="1" showGuides="1">
      <p:cViewPr>
        <p:scale>
          <a:sx n="76" d="100"/>
          <a:sy n="76" d="100"/>
        </p:scale>
        <p:origin x="-544" y="424"/>
      </p:cViewPr>
      <p:guideLst>
        <p:guide orient="horz" pos="2860"/>
        <p:guide pos="479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7DBD60-8AC4-694F-A611-E5C89DC3852A}" type="datetimeFigureOut">
              <a:rPr lang="en-US" smtClean="0"/>
              <a:t>11/27/14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9FBAC-65E7-FF42-BA1B-8A9860F81378}" type="slidenum">
              <a:rPr lang="en-US" smtClean="0"/>
              <a:t>‹#›</a:t>
            </a:fld>
            <a:endParaRPr lang="en-US"/>
          </a:p>
        </p:txBody>
      </p:sp>
    </p:spTree>
    <p:extLst>
      <p:ext uri="{BB962C8B-B14F-4D97-AF65-F5344CB8AC3E}">
        <p14:creationId xmlns:p14="http://schemas.microsoft.com/office/powerpoint/2010/main" val="12228518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 Id="rId3" Type="http://schemas.openxmlformats.org/officeDocument/2006/relationships/hyperlink" Target="http://www.tolweb.or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Cowpox</a:t>
            </a:r>
          </a:p>
          <a:p>
            <a:pPr marL="228600" indent="-228600">
              <a:buAutoNum type="arabicPeriod"/>
            </a:pPr>
            <a:r>
              <a:rPr lang="en-US" dirty="0" smtClean="0"/>
              <a:t>10,000 years</a:t>
            </a:r>
            <a:endParaRPr lang="en-US" dirty="0"/>
          </a:p>
        </p:txBody>
      </p:sp>
      <p:sp>
        <p:nvSpPr>
          <p:cNvPr id="4" name="Slide Number Placeholder 3"/>
          <p:cNvSpPr>
            <a:spLocks noGrp="1"/>
          </p:cNvSpPr>
          <p:nvPr>
            <p:ph type="sldNum" sz="quarter" idx="10"/>
          </p:nvPr>
        </p:nvSpPr>
        <p:spPr/>
        <p:txBody>
          <a:bodyPr/>
          <a:lstStyle/>
          <a:p>
            <a:fld id="{F4C9FBAC-65E7-FF42-BA1B-8A9860F81378}" type="slidenum">
              <a:rPr lang="en-US" smtClean="0"/>
              <a:t>7</a:t>
            </a:fld>
            <a:endParaRPr lang="en-US"/>
          </a:p>
        </p:txBody>
      </p:sp>
    </p:spTree>
    <p:extLst>
      <p:ext uri="{BB962C8B-B14F-4D97-AF65-F5344CB8AC3E}">
        <p14:creationId xmlns:p14="http://schemas.microsoft.com/office/powerpoint/2010/main" val="57518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call the tree whose reliability is to be estimated the target tree. Let </a:t>
            </a:r>
            <a:r>
              <a:rPr lang="en-US" i="1" dirty="0" smtClean="0"/>
              <a:t>l</a:t>
            </a:r>
            <a:r>
              <a:rPr lang="en-US" dirty="0" smtClean="0"/>
              <a:t> be the number of columns in the alignment used to produce the target tree, and </a:t>
            </a:r>
            <a:r>
              <a:rPr lang="en-US" i="1" dirty="0" smtClean="0"/>
              <a:t>n</a:t>
            </a:r>
            <a:r>
              <a:rPr lang="en-US" dirty="0" smtClean="0"/>
              <a:t> the desired number of bootstrap replicates. Then the procedure is: </a:t>
            </a:r>
          </a:p>
          <a:p>
            <a:r>
              <a:rPr lang="en-US" dirty="0" smtClean="0"/>
              <a:t>Repeat </a:t>
            </a:r>
            <a:r>
              <a:rPr lang="en-US" i="1" dirty="0" smtClean="0"/>
              <a:t>n</a:t>
            </a:r>
            <a:r>
              <a:rPr lang="en-US" dirty="0" smtClean="0"/>
              <a:t> times </a:t>
            </a:r>
          </a:p>
          <a:p>
            <a:r>
              <a:rPr lang="en-US" dirty="0" smtClean="0"/>
              <a:t>Randomly draw </a:t>
            </a:r>
            <a:r>
              <a:rPr lang="en-US" i="1" dirty="0" smtClean="0"/>
              <a:t>l</a:t>
            </a:r>
            <a:r>
              <a:rPr lang="en-US" dirty="0" smtClean="0"/>
              <a:t> columns from the original alignment - this means that a column can be sampled more than once, or not at all (see Figure 12, next slide). </a:t>
            </a:r>
          </a:p>
          <a:p>
            <a:r>
              <a:rPr lang="en-US" dirty="0" smtClean="0"/>
              <a:t>Compute a tree (called a replicate tree) from this sample, using the same method and parameters as for the target tree. </a:t>
            </a:r>
          </a:p>
          <a:p>
            <a:r>
              <a:rPr lang="en-US" dirty="0" smtClean="0"/>
              <a:t>List all the bipartitions in the replicate tree. </a:t>
            </a:r>
          </a:p>
          <a:p>
            <a:r>
              <a:rPr lang="en-US" dirty="0" smtClean="0"/>
              <a:t>A bipartition is a pair of lists of leaves separated by an inner branch (see Figure 13, next slide). </a:t>
            </a:r>
          </a:p>
          <a:p>
            <a:endParaRPr lang="en-US" dirty="0"/>
          </a:p>
        </p:txBody>
      </p:sp>
      <p:sp>
        <p:nvSpPr>
          <p:cNvPr id="4" name="Slide Number Placeholder 3"/>
          <p:cNvSpPr>
            <a:spLocks noGrp="1"/>
          </p:cNvSpPr>
          <p:nvPr>
            <p:ph type="sldNum" sz="quarter" idx="10"/>
          </p:nvPr>
        </p:nvSpPr>
        <p:spPr/>
        <p:txBody>
          <a:bodyPr/>
          <a:lstStyle/>
          <a:p>
            <a:fld id="{F4C9FBAC-65E7-FF42-BA1B-8A9860F81378}" type="slidenum">
              <a:rPr lang="en-US" smtClean="0"/>
              <a:t>49</a:t>
            </a:fld>
            <a:endParaRPr lang="en-US"/>
          </a:p>
        </p:txBody>
      </p:sp>
    </p:spTree>
    <p:extLst>
      <p:ext uri="{BB962C8B-B14F-4D97-AF65-F5344CB8AC3E}">
        <p14:creationId xmlns:p14="http://schemas.microsoft.com/office/powerpoint/2010/main" val="182360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sister node of COXA1</a:t>
            </a:r>
            <a:endParaRPr lang="en-US" dirty="0"/>
          </a:p>
        </p:txBody>
      </p:sp>
      <p:sp>
        <p:nvSpPr>
          <p:cNvPr id="4" name="Slide Number Placeholder 3"/>
          <p:cNvSpPr>
            <a:spLocks noGrp="1"/>
          </p:cNvSpPr>
          <p:nvPr>
            <p:ph type="sldNum" sz="quarter" idx="10"/>
          </p:nvPr>
        </p:nvSpPr>
        <p:spPr/>
        <p:txBody>
          <a:bodyPr/>
          <a:lstStyle/>
          <a:p>
            <a:fld id="{F4C9FBAC-65E7-FF42-BA1B-8A9860F81378}" type="slidenum">
              <a:rPr lang="en-US" smtClean="0"/>
              <a:t>51</a:t>
            </a:fld>
            <a:endParaRPr lang="en-US"/>
          </a:p>
        </p:txBody>
      </p:sp>
    </p:spTree>
    <p:extLst>
      <p:ext uri="{BB962C8B-B14F-4D97-AF65-F5344CB8AC3E}">
        <p14:creationId xmlns:p14="http://schemas.microsoft.com/office/powerpoint/2010/main" val="207355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summary, we have looked at one character (the amino acid at position 86) and used its value (D or E) in different sequences, together with a phylogeny of those sequences, to reconstruct its value in the ancestral sequence. Mutations (by definition) change a character's value. The value prior to mutation is called ancestral, the value after mutation is called derived. </a:t>
            </a:r>
            <a:endParaRPr lang="en-US" dirty="0" smtClean="0"/>
          </a:p>
          <a:p>
            <a:r>
              <a:rPr lang="en-US" sz="1200" kern="1200" dirty="0" smtClean="0">
                <a:solidFill>
                  <a:schemeClr val="tx1"/>
                </a:solidFill>
                <a:effectLst/>
                <a:latin typeface="+mn-lt"/>
                <a:ea typeface="+mn-ea"/>
                <a:cs typeface="+mn-cs"/>
              </a:rPr>
              <a:t>This illustrates again how shared derived values can be used to define clades. The ancestral value for the sequences in the tree is D, so it would be wrong to lump the D sequences together only on the grounds that they share D. On the other hand, E is a derived character, so it can be used to define clades (note that this does not in itself tell us which clades exist). Finally, a character value is ancestral or derived only with respect to some other nodes. If we look at other, more distantly related SV40 sequences, we might find that the overall ancestor had, say, </a:t>
            </a:r>
            <a:r>
              <a:rPr lang="en-US" sz="1200" kern="1200" dirty="0" err="1" smtClean="0">
                <a:solidFill>
                  <a:schemeClr val="tx1"/>
                </a:solidFill>
                <a:effectLst/>
                <a:latin typeface="+mn-lt"/>
                <a:ea typeface="+mn-ea"/>
                <a:cs typeface="+mn-cs"/>
              </a:rPr>
              <a:t>valine</a:t>
            </a:r>
            <a:r>
              <a:rPr lang="en-US" sz="1200" kern="1200" dirty="0" smtClean="0">
                <a:solidFill>
                  <a:schemeClr val="tx1"/>
                </a:solidFill>
                <a:effectLst/>
                <a:latin typeface="+mn-lt"/>
                <a:ea typeface="+mn-ea"/>
                <a:cs typeface="+mn-cs"/>
              </a:rPr>
              <a:t> (V) at position 86. The D of the above tree would then be derived with respect to that V. </a:t>
            </a:r>
            <a:endParaRPr lang="en-US" dirty="0" smtClean="0"/>
          </a:p>
          <a:p>
            <a:r>
              <a:rPr lang="en-US" sz="1200" b="1" kern="1200" dirty="0" smtClean="0">
                <a:solidFill>
                  <a:schemeClr val="tx1"/>
                </a:solidFill>
                <a:effectLst/>
                <a:latin typeface="+mn-lt"/>
                <a:ea typeface="+mn-ea"/>
                <a:cs typeface="+mn-cs"/>
              </a:rPr>
              <a:t>"derived sequences"?</a:t>
            </a:r>
            <a:r>
              <a:rPr lang="en-US" dirty="0" smtClean="0"/>
              <a:t> </a:t>
            </a:r>
          </a:p>
          <a:p>
            <a:r>
              <a:rPr lang="en-US" sz="1200" kern="1200" dirty="0" smtClean="0">
                <a:solidFill>
                  <a:schemeClr val="tx1"/>
                </a:solidFill>
                <a:effectLst/>
                <a:latin typeface="+mn-lt"/>
                <a:ea typeface="+mn-ea"/>
                <a:cs typeface="+mn-cs"/>
              </a:rPr>
              <a:t>Each leaf sequence has, at position 86, either the ancestral or a derived allele, with respect to the root. Does that mean we can call any leaf sequence "ancestral" or "derived" ? No. A sequence that has the ancestral allele at position 86 may well have a derived allele at, say, position 102. Or a position may be entirely conserved, or conversely the ancestral value may be absent altogether. In practice, all leaf sequences are a mix of ancestral and derived characters, and only the root's sequence contains (by definition) exclusively ancestral values.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C9FBAC-65E7-FF42-BA1B-8A9860F81378}" type="slidenum">
              <a:rPr lang="en-US" smtClean="0"/>
              <a:t>61</a:t>
            </a:fld>
            <a:endParaRPr lang="en-US"/>
          </a:p>
        </p:txBody>
      </p:sp>
    </p:spTree>
    <p:extLst>
      <p:ext uri="{BB962C8B-B14F-4D97-AF65-F5344CB8AC3E}">
        <p14:creationId xmlns:p14="http://schemas.microsoft.com/office/powerpoint/2010/main" val="3617808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are the two genes encoding these proteins evolving at different speeds? VP1 is a </a:t>
            </a:r>
            <a:r>
              <a:rPr lang="en-US" sz="1200" kern="1200" dirty="0" err="1" smtClean="0">
                <a:solidFill>
                  <a:schemeClr val="tx1"/>
                </a:solidFill>
                <a:effectLst/>
                <a:latin typeface="+mn-lt"/>
                <a:ea typeface="+mn-ea"/>
                <a:cs typeface="+mn-cs"/>
              </a:rPr>
              <a:t>virion</a:t>
            </a:r>
            <a:r>
              <a:rPr lang="en-US" sz="1200" kern="1200" dirty="0" smtClean="0">
                <a:solidFill>
                  <a:schemeClr val="tx1"/>
                </a:solidFill>
                <a:effectLst/>
                <a:latin typeface="+mn-lt"/>
                <a:ea typeface="+mn-ea"/>
                <a:cs typeface="+mn-cs"/>
              </a:rPr>
              <a:t> protein, exposed to the exterior. It is likely to be under pressure to change rapidly to evade recognition by the patient's immune system (hence rapidly evolving). By contrast, 3D is an RNA polymerase. It is not exposed to the immune system, and carries out a crucial enzymatic function. It is thus expected to be more conserved (hence slowly evolving).</a:t>
            </a:r>
            <a:endParaRPr lang="en-US" dirty="0"/>
          </a:p>
        </p:txBody>
      </p:sp>
      <p:sp>
        <p:nvSpPr>
          <p:cNvPr id="4" name="Slide Number Placeholder 3"/>
          <p:cNvSpPr>
            <a:spLocks noGrp="1"/>
          </p:cNvSpPr>
          <p:nvPr>
            <p:ph type="sldNum" sz="quarter" idx="10"/>
          </p:nvPr>
        </p:nvSpPr>
        <p:spPr/>
        <p:txBody>
          <a:bodyPr/>
          <a:lstStyle/>
          <a:p>
            <a:fld id="{F4C9FBAC-65E7-FF42-BA1B-8A9860F81378}" type="slidenum">
              <a:rPr lang="en-US" smtClean="0"/>
              <a:t>68</a:t>
            </a:fld>
            <a:endParaRPr lang="en-US"/>
          </a:p>
        </p:txBody>
      </p:sp>
    </p:spTree>
    <p:extLst>
      <p:ext uri="{BB962C8B-B14F-4D97-AF65-F5344CB8AC3E}">
        <p14:creationId xmlns:p14="http://schemas.microsoft.com/office/powerpoint/2010/main" val="3729993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Indeed, HRV27, a rhinovirus, sits just above POLIO3, a poliovirus (lines 15 and 17). Surely the tree can't be right? But as we saw in Chapter 1, the essential information contained in a tree is the set of </a:t>
            </a:r>
            <a:r>
              <a:rPr lang="en-US" sz="1200" i="1" kern="1200" dirty="0" smtClean="0">
                <a:solidFill>
                  <a:schemeClr val="tx1"/>
                </a:solidFill>
                <a:effectLst/>
                <a:latin typeface="+mn-lt"/>
                <a:ea typeface="+mn-ea"/>
                <a:cs typeface="+mn-cs"/>
              </a:rPr>
              <a:t>clades</a:t>
            </a:r>
            <a:r>
              <a:rPr lang="en-US" sz="1200" kern="1200" dirty="0" smtClean="0">
                <a:solidFill>
                  <a:schemeClr val="tx1"/>
                </a:solidFill>
                <a:effectLst/>
                <a:latin typeface="+mn-lt"/>
                <a:ea typeface="+mn-ea"/>
                <a:cs typeface="+mn-cs"/>
              </a:rPr>
              <a:t> that it reveals. As the tree plainly shows, HRV27 forms a clade with HRV93; this clade in turn forms a larger clade with all the other HRVs, and the HRV clade forms an even larger clade with the Polio- and </a:t>
            </a:r>
            <a:r>
              <a:rPr lang="en-US" sz="1200" kern="1200" dirty="0" err="1" smtClean="0">
                <a:solidFill>
                  <a:schemeClr val="tx1"/>
                </a:solidFill>
                <a:effectLst/>
                <a:latin typeface="+mn-lt"/>
                <a:ea typeface="+mn-ea"/>
                <a:cs typeface="+mn-cs"/>
              </a:rPr>
              <a:t>Coxsackieviruses</a:t>
            </a:r>
            <a:r>
              <a:rPr lang="en-US" sz="1200" kern="1200" dirty="0" smtClean="0">
                <a:solidFill>
                  <a:schemeClr val="tx1"/>
                </a:solidFill>
                <a:effectLst/>
                <a:latin typeface="+mn-lt"/>
                <a:ea typeface="+mn-ea"/>
                <a:cs typeface="+mn-cs"/>
              </a:rPr>
              <a:t>. The closest relative of HRV27 is HRV93, not POLIO3. In fact, POLIO3 is about as removed from HRV27 as can be - only FMDV-C is more distantly related. </a:t>
            </a:r>
          </a:p>
          <a:p>
            <a:r>
              <a:rPr lang="en-US" sz="1200" kern="1200" dirty="0" smtClean="0">
                <a:solidFill>
                  <a:schemeClr val="tx1"/>
                </a:solidFill>
                <a:effectLst/>
                <a:latin typeface="+mn-lt"/>
                <a:ea typeface="+mn-ea"/>
                <a:cs typeface="+mn-cs"/>
              </a:rPr>
              <a:t>The error here was to fail to take the phylogeny into account altogether - instead, it was assumed that species are ordered vertically by similarity, and that similar species lie just above one another. </a:t>
            </a:r>
          </a:p>
          <a:p>
            <a:r>
              <a:rPr lang="en-US" sz="1200" kern="1200" dirty="0" smtClean="0">
                <a:solidFill>
                  <a:schemeClr val="tx1"/>
                </a:solidFill>
                <a:effectLst/>
                <a:latin typeface="+mn-lt"/>
                <a:ea typeface="+mn-ea"/>
                <a:cs typeface="+mn-cs"/>
              </a:rPr>
              <a:t>This is a particular case of a very widespread misconception about the living world. Until Darwin's time, it was widely thought that organisms could be unambiguously ordered by "complexity" , with simple ones like jellyfish at the bottom, and (unsurprisingly) human at the top. This was known as the "Great chain of being" or "ladder of nature" . One could choose any two species on the ladder, and one was always above the other. </a:t>
            </a:r>
          </a:p>
          <a:p>
            <a:r>
              <a:rPr lang="en-US" sz="1200" kern="1200" dirty="0" smtClean="0">
                <a:solidFill>
                  <a:schemeClr val="tx1"/>
                </a:solidFill>
                <a:effectLst/>
                <a:latin typeface="+mn-lt"/>
                <a:ea typeface="+mn-ea"/>
                <a:cs typeface="+mn-cs"/>
              </a:rPr>
              <a:t>If we choose two species on a phylogeny, by contrast, it may be that one is an ancestor of the other, but it is not necessarily the case. If one of the species is the root, then it is an ancestor of the other. But if e.g. both species are leaves, then neither is an ancestor of the other. Therefore, phylogenies are only partially ordered and are fundamentally incompatible with the Great chain of being. This is why the chain metaphor has been replaced by a tree metaphor, known as the </a:t>
            </a:r>
            <a:r>
              <a:rPr lang="en-US" sz="1200" kern="1200" dirty="0" smtClean="0">
                <a:solidFill>
                  <a:schemeClr val="tx1"/>
                </a:solidFill>
                <a:effectLst/>
                <a:latin typeface="+mn-lt"/>
                <a:ea typeface="+mn-ea"/>
                <a:cs typeface="+mn-cs"/>
                <a:hlinkClick r:id="rId3"/>
              </a:rPr>
              <a:t>Tree of Life </a:t>
            </a:r>
            <a:r>
              <a:rPr lang="en-US" sz="1200" kern="1200" dirty="0" smtClean="0">
                <a:solidFill>
                  <a:schemeClr val="tx1"/>
                </a:solidFill>
                <a:effectLst/>
                <a:latin typeface="+mn-lt"/>
                <a:ea typeface="+mn-ea"/>
                <a:cs typeface="+mn-cs"/>
              </a:rPr>
              <a:t>. </a:t>
            </a:r>
          </a:p>
          <a:p>
            <a:r>
              <a:rPr lang="en-US" smtClean="0"/>
              <a:t> </a:t>
            </a:r>
            <a:endParaRPr lang="en-US" dirty="0"/>
          </a:p>
        </p:txBody>
      </p:sp>
      <p:sp>
        <p:nvSpPr>
          <p:cNvPr id="4" name="Slide Number Placeholder 3"/>
          <p:cNvSpPr>
            <a:spLocks noGrp="1"/>
          </p:cNvSpPr>
          <p:nvPr>
            <p:ph type="sldNum" sz="quarter" idx="10"/>
          </p:nvPr>
        </p:nvSpPr>
        <p:spPr/>
        <p:txBody>
          <a:bodyPr/>
          <a:lstStyle/>
          <a:p>
            <a:fld id="{F4C9FBAC-65E7-FF42-BA1B-8A9860F81378}" type="slidenum">
              <a:rPr lang="en-US" smtClean="0"/>
              <a:t>69</a:t>
            </a:fld>
            <a:endParaRPr lang="en-US"/>
          </a:p>
        </p:txBody>
      </p:sp>
    </p:spTree>
    <p:extLst>
      <p:ext uri="{BB962C8B-B14F-4D97-AF65-F5344CB8AC3E}">
        <p14:creationId xmlns:p14="http://schemas.microsoft.com/office/powerpoint/2010/main" val="398779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5 leaves</a:t>
            </a:r>
          </a:p>
          <a:p>
            <a:pPr marL="228600" indent="-228600">
              <a:buAutoNum type="arabicPeriod"/>
            </a:pPr>
            <a:r>
              <a:rPr lang="en-US" dirty="0" smtClean="0"/>
              <a:t>4 inner nodes</a:t>
            </a:r>
          </a:p>
          <a:p>
            <a:pPr marL="228600" indent="-228600">
              <a:buAutoNum type="arabicPeriod"/>
            </a:pPr>
            <a:r>
              <a:rPr lang="en-US" dirty="0" smtClean="0"/>
              <a:t>No, the two leaves are not ancestors or descendants of one another</a:t>
            </a:r>
          </a:p>
          <a:p>
            <a:pPr marL="0" indent="0">
              <a:buNone/>
            </a:pPr>
            <a:endParaRPr lang="en-US" dirty="0"/>
          </a:p>
        </p:txBody>
      </p:sp>
      <p:sp>
        <p:nvSpPr>
          <p:cNvPr id="4" name="Slide Number Placeholder 3"/>
          <p:cNvSpPr>
            <a:spLocks noGrp="1"/>
          </p:cNvSpPr>
          <p:nvPr>
            <p:ph type="sldNum" sz="quarter" idx="10"/>
          </p:nvPr>
        </p:nvSpPr>
        <p:spPr/>
        <p:txBody>
          <a:bodyPr/>
          <a:lstStyle/>
          <a:p>
            <a:fld id="{F4C9FBAC-65E7-FF42-BA1B-8A9860F81378}" type="slidenum">
              <a:rPr lang="en-US" smtClean="0"/>
              <a:t>10</a:t>
            </a:fld>
            <a:endParaRPr lang="en-US"/>
          </a:p>
        </p:txBody>
      </p:sp>
    </p:spTree>
    <p:extLst>
      <p:ext uri="{BB962C8B-B14F-4D97-AF65-F5344CB8AC3E}">
        <p14:creationId xmlns:p14="http://schemas.microsoft.com/office/powerpoint/2010/main" val="93785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Is the </a:t>
            </a:r>
            <a:r>
              <a:rPr lang="en-US" sz="1200" i="1" kern="1200" dirty="0" smtClean="0">
                <a:solidFill>
                  <a:schemeClr val="tx1"/>
                </a:solidFill>
                <a:effectLst/>
                <a:latin typeface="+mn-lt"/>
                <a:ea typeface="+mn-ea"/>
                <a:cs typeface="+mn-cs"/>
              </a:rPr>
              <a:t>ratio between time and number of mutations</a:t>
            </a:r>
            <a:r>
              <a:rPr lang="en-US" sz="1200" kern="1200" dirty="0" smtClean="0">
                <a:solidFill>
                  <a:schemeClr val="tx1"/>
                </a:solidFill>
                <a:effectLst/>
                <a:latin typeface="+mn-lt"/>
                <a:ea typeface="+mn-ea"/>
                <a:cs typeface="+mn-cs"/>
              </a:rPr>
              <a:t> constant?</a:t>
            </a:r>
            <a:endParaRPr lang="en-US" dirty="0" smtClean="0"/>
          </a:p>
          <a:p>
            <a:r>
              <a:rPr lang="en-US" sz="1200" kern="1200" dirty="0" smtClean="0">
                <a:solidFill>
                  <a:schemeClr val="tx1"/>
                </a:solidFill>
                <a:effectLst/>
                <a:latin typeface="+mn-lt"/>
                <a:ea typeface="+mn-ea"/>
                <a:cs typeface="+mn-cs"/>
              </a:rPr>
              <a:t>No, the ratio is likely to vary across lineages , and even within one lineage it is not necessarily constant over time and this can be represented by the branch length. Differences in population size, generation time, and selective pressure all contribute to this variation. Thus, since mutation rates vary, some branches will be longer than others of the same age. For example, in the tree of </a:t>
            </a:r>
            <a:r>
              <a:rPr lang="en-US" sz="1200" kern="1200" dirty="0" err="1" smtClean="0">
                <a:solidFill>
                  <a:schemeClr val="tx1"/>
                </a:solidFill>
                <a:effectLst/>
                <a:latin typeface="+mn-lt"/>
                <a:ea typeface="+mn-ea"/>
                <a:cs typeface="+mn-cs"/>
              </a:rPr>
              <a:t>enteroviruses</a:t>
            </a:r>
            <a:r>
              <a:rPr lang="en-US" sz="1200" kern="1200" dirty="0" smtClean="0">
                <a:solidFill>
                  <a:schemeClr val="tx1"/>
                </a:solidFill>
                <a:effectLst/>
                <a:latin typeface="+mn-lt"/>
                <a:ea typeface="+mn-ea"/>
                <a:cs typeface="+mn-cs"/>
              </a:rPr>
              <a:t> shown in Figure 3, POLIO2 has a much shorter branch than POLIO1A, even though they are exactly the same age. This means that POLIO2 has accumulated fewer mutations.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4C9FBAC-65E7-FF42-BA1B-8A9860F81378}" type="slidenum">
              <a:rPr lang="en-US" smtClean="0"/>
              <a:t>11</a:t>
            </a:fld>
            <a:endParaRPr lang="en-US"/>
          </a:p>
        </p:txBody>
      </p:sp>
    </p:spTree>
    <p:extLst>
      <p:ext uri="{BB962C8B-B14F-4D97-AF65-F5344CB8AC3E}">
        <p14:creationId xmlns:p14="http://schemas.microsoft.com/office/powerpoint/2010/main" val="139267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contrast, trees (b) and (c) look superficially similar because they have the same branch lengths, but they reflect different events: in tree (c), POLIO2 splits first from the rest, then POLIO1A, etc.; and the closest relative of POLIO1A is the whole POLIO3 - COXA17 - COXA18 group. In fact, the similar-looking branch lengths are misleading, and the trees depict different evolution scenarios..</a:t>
            </a:r>
          </a:p>
          <a:p>
            <a:r>
              <a:rPr lang="en-US" sz="1200" kern="1200" dirty="0" smtClean="0">
                <a:solidFill>
                  <a:schemeClr val="tx1"/>
                </a:solidFill>
                <a:effectLst/>
                <a:latin typeface="+mn-lt"/>
                <a:ea typeface="+mn-ea"/>
                <a:cs typeface="+mn-cs"/>
              </a:rPr>
              <a:t>As we have seen, trees represent major events in a virus' existence, so we conclude that similar trees must represent similar events. Tree (b) is much more similar to tree (a), and trees (b) and (c) share very little, apart from accidental branch length similarity, and the overall list of viruses.</a:t>
            </a:r>
          </a:p>
          <a:p>
            <a:endParaRPr lang="en-US" dirty="0"/>
          </a:p>
        </p:txBody>
      </p:sp>
      <p:sp>
        <p:nvSpPr>
          <p:cNvPr id="4" name="Slide Number Placeholder 3"/>
          <p:cNvSpPr>
            <a:spLocks noGrp="1"/>
          </p:cNvSpPr>
          <p:nvPr>
            <p:ph type="sldNum" sz="quarter" idx="10"/>
          </p:nvPr>
        </p:nvSpPr>
        <p:spPr/>
        <p:txBody>
          <a:bodyPr/>
          <a:lstStyle/>
          <a:p>
            <a:fld id="{F4C9FBAC-65E7-FF42-BA1B-8A9860F81378}" type="slidenum">
              <a:rPr lang="en-US" smtClean="0"/>
              <a:t>13</a:t>
            </a:fld>
            <a:endParaRPr lang="en-US"/>
          </a:p>
        </p:txBody>
      </p:sp>
    </p:spTree>
    <p:extLst>
      <p:ext uri="{BB962C8B-B14F-4D97-AF65-F5344CB8AC3E}">
        <p14:creationId xmlns:p14="http://schemas.microsoft.com/office/powerpoint/2010/main" val="180459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9FBAC-65E7-FF42-BA1B-8A9860F81378}" type="slidenum">
              <a:rPr lang="en-US" smtClean="0"/>
              <a:t>14</a:t>
            </a:fld>
            <a:endParaRPr lang="en-US"/>
          </a:p>
        </p:txBody>
      </p:sp>
    </p:spTree>
    <p:extLst>
      <p:ext uri="{BB962C8B-B14F-4D97-AF65-F5344CB8AC3E}">
        <p14:creationId xmlns:p14="http://schemas.microsoft.com/office/powerpoint/2010/main" val="142968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mn-lt"/>
                <a:ea typeface="+mn-ea"/>
                <a:cs typeface="+mn-cs"/>
              </a:rPr>
              <a:t>CPV us1998 have split from CPV us2000 before splitting from CPV nz1994: False</a:t>
            </a:r>
          </a:p>
          <a:p>
            <a:pPr marL="228600" indent="-228600">
              <a:buAutoNum type="arabicPeriod"/>
            </a:pPr>
            <a:r>
              <a:rPr lang="en-US" sz="1200" kern="1200" dirty="0" smtClean="0">
                <a:solidFill>
                  <a:schemeClr val="tx1"/>
                </a:solidFill>
                <a:effectLst/>
                <a:latin typeface="+mn-lt"/>
                <a:ea typeface="+mn-ea"/>
                <a:cs typeface="+mn-cs"/>
              </a:rPr>
              <a:t>Canine parvovirus are descended from feline parvovirus:  True</a:t>
            </a:r>
          </a:p>
          <a:p>
            <a:pPr marL="228600" indent="-228600">
              <a:buAutoNum type="arabicPeriod"/>
            </a:pPr>
            <a:r>
              <a:rPr lang="en-US" sz="1200" kern="1200" dirty="0" smtClean="0">
                <a:solidFill>
                  <a:schemeClr val="tx1"/>
                </a:solidFill>
                <a:effectLst/>
                <a:latin typeface="+mn-lt"/>
                <a:ea typeface="+mn-ea"/>
                <a:cs typeface="+mn-cs"/>
              </a:rPr>
              <a:t>Canine parvovirus are descended from one of the FPV ... shown in the leaves of the tree: True</a:t>
            </a:r>
          </a:p>
          <a:p>
            <a:pPr marL="228600" indent="-228600">
              <a:buAutoNum type="arabicPeriod"/>
            </a:pPr>
            <a:r>
              <a:rPr lang="en-US" sz="1200" kern="1200" dirty="0" smtClean="0">
                <a:solidFill>
                  <a:schemeClr val="tx1"/>
                </a:solidFill>
                <a:effectLst/>
                <a:latin typeface="+mn-lt"/>
                <a:ea typeface="+mn-ea"/>
                <a:cs typeface="+mn-cs"/>
              </a:rPr>
              <a:t>FPV us 2006 and CPV us 2000 form a clade.:  False</a:t>
            </a:r>
          </a:p>
          <a:p>
            <a:pPr marL="228600" indent="-228600">
              <a:buAutoNum type="arabicPeriod"/>
            </a:pPr>
            <a:r>
              <a:rPr lang="en-US" sz="1200" kern="1200" dirty="0" smtClean="0">
                <a:solidFill>
                  <a:schemeClr val="tx1"/>
                </a:solidFill>
                <a:effectLst/>
                <a:latin typeface="+mn-lt"/>
                <a:ea typeface="+mn-ea"/>
                <a:cs typeface="+mn-cs"/>
              </a:rPr>
              <a:t>CPV us 1998, CPV us 2000, CPV </a:t>
            </a:r>
            <a:r>
              <a:rPr lang="en-US" sz="1200" kern="1200" dirty="0" err="1" smtClean="0">
                <a:solidFill>
                  <a:schemeClr val="tx1"/>
                </a:solidFill>
                <a:effectLst/>
                <a:latin typeface="+mn-lt"/>
                <a:ea typeface="+mn-ea"/>
                <a:cs typeface="+mn-cs"/>
              </a:rPr>
              <a:t>nz</a:t>
            </a:r>
            <a:r>
              <a:rPr lang="en-US" sz="1200" kern="1200" dirty="0" smtClean="0">
                <a:solidFill>
                  <a:schemeClr val="tx1"/>
                </a:solidFill>
                <a:effectLst/>
                <a:latin typeface="+mn-lt"/>
                <a:ea typeface="+mn-ea"/>
                <a:cs typeface="+mn-cs"/>
              </a:rPr>
              <a:t> 1994 and CPV us 1981 form a clade:  True</a:t>
            </a:r>
          </a:p>
        </p:txBody>
      </p:sp>
      <p:sp>
        <p:nvSpPr>
          <p:cNvPr id="4" name="Slide Number Placeholder 3"/>
          <p:cNvSpPr>
            <a:spLocks noGrp="1"/>
          </p:cNvSpPr>
          <p:nvPr>
            <p:ph type="sldNum" sz="quarter" idx="10"/>
          </p:nvPr>
        </p:nvSpPr>
        <p:spPr/>
        <p:txBody>
          <a:bodyPr/>
          <a:lstStyle/>
          <a:p>
            <a:fld id="{F4C9FBAC-65E7-FF42-BA1B-8A9860F81378}" type="slidenum">
              <a:rPr lang="en-US" smtClean="0"/>
              <a:t>16</a:t>
            </a:fld>
            <a:endParaRPr lang="en-US"/>
          </a:p>
        </p:txBody>
      </p:sp>
    </p:spTree>
    <p:extLst>
      <p:ext uri="{BB962C8B-B14F-4D97-AF65-F5344CB8AC3E}">
        <p14:creationId xmlns:p14="http://schemas.microsoft.com/office/powerpoint/2010/main" val="35967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Suppose you are given a map (Figure 4), and asked to find the point with the highest altitude. But there is a restriction: you can never examine more than a small square area of the map at a time (Figure 5, next slide). You may choose freely what area to examine, though.</a:t>
            </a:r>
            <a:endParaRPr lang="en-US" dirty="0"/>
          </a:p>
        </p:txBody>
      </p:sp>
      <p:sp>
        <p:nvSpPr>
          <p:cNvPr id="4" name="Slide Number Placeholder 3"/>
          <p:cNvSpPr>
            <a:spLocks noGrp="1"/>
          </p:cNvSpPr>
          <p:nvPr>
            <p:ph type="sldNum" sz="quarter" idx="10"/>
          </p:nvPr>
        </p:nvSpPr>
        <p:spPr/>
        <p:txBody>
          <a:bodyPr/>
          <a:lstStyle/>
          <a:p>
            <a:fld id="{F4C9FBAC-65E7-FF42-BA1B-8A9860F81378}" type="slidenum">
              <a:rPr lang="en-US" smtClean="0"/>
              <a:t>34</a:t>
            </a:fld>
            <a:endParaRPr lang="en-US"/>
          </a:p>
        </p:txBody>
      </p:sp>
    </p:spTree>
    <p:extLst>
      <p:ext uri="{BB962C8B-B14F-4D97-AF65-F5344CB8AC3E}">
        <p14:creationId xmlns:p14="http://schemas.microsoft.com/office/powerpoint/2010/main" val="56627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two criteria look at traits, or characters, in the data, while the last two rely on some measure of distance. </a:t>
            </a:r>
          </a:p>
          <a:p>
            <a:r>
              <a:rPr lang="en-US" dirty="0" smtClean="0"/>
              <a:t>Distance methods thus lose some information with respect to character methods, which do not condense the data. This condensation has the advantage of speed: distance methods are typically faster than comparable character-based methods.</a:t>
            </a:r>
            <a:endParaRPr lang="en-US" dirty="0"/>
          </a:p>
        </p:txBody>
      </p:sp>
      <p:sp>
        <p:nvSpPr>
          <p:cNvPr id="4" name="Slide Number Placeholder 3"/>
          <p:cNvSpPr>
            <a:spLocks noGrp="1"/>
          </p:cNvSpPr>
          <p:nvPr>
            <p:ph type="sldNum" sz="quarter" idx="10"/>
          </p:nvPr>
        </p:nvSpPr>
        <p:spPr/>
        <p:txBody>
          <a:bodyPr/>
          <a:lstStyle/>
          <a:p>
            <a:fld id="{F4C9FBAC-65E7-FF42-BA1B-8A9860F81378}" type="slidenum">
              <a:rPr lang="en-US" smtClean="0"/>
              <a:t>43</a:t>
            </a:fld>
            <a:endParaRPr lang="en-US"/>
          </a:p>
        </p:txBody>
      </p:sp>
    </p:spTree>
    <p:extLst>
      <p:ext uri="{BB962C8B-B14F-4D97-AF65-F5344CB8AC3E}">
        <p14:creationId xmlns:p14="http://schemas.microsoft.com/office/powerpoint/2010/main" val="702644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mn-lt"/>
                <a:ea typeface="+mn-ea"/>
                <a:cs typeface="+mn-cs"/>
              </a:rPr>
              <a:t>UPGMA, because the number of sequences is large and the molecular clock is true by hypothesis</a:t>
            </a:r>
          </a:p>
          <a:p>
            <a:pPr marL="228600" indent="-228600">
              <a:buAutoNum type="arabicPeriod"/>
            </a:pPr>
            <a:r>
              <a:rPr lang="en-US" sz="1200" kern="1200" dirty="0" smtClean="0">
                <a:solidFill>
                  <a:schemeClr val="tx1"/>
                </a:solidFill>
                <a:effectLst/>
                <a:latin typeface="+mn-lt"/>
                <a:ea typeface="+mn-ea"/>
                <a:cs typeface="+mn-cs"/>
              </a:rPr>
              <a:t>Maximum likelihood, the number of sequences is small enough</a:t>
            </a:r>
          </a:p>
        </p:txBody>
      </p:sp>
      <p:sp>
        <p:nvSpPr>
          <p:cNvPr id="4" name="Slide Number Placeholder 3"/>
          <p:cNvSpPr>
            <a:spLocks noGrp="1"/>
          </p:cNvSpPr>
          <p:nvPr>
            <p:ph type="sldNum" sz="quarter" idx="10"/>
          </p:nvPr>
        </p:nvSpPr>
        <p:spPr/>
        <p:txBody>
          <a:bodyPr/>
          <a:lstStyle/>
          <a:p>
            <a:fld id="{F4C9FBAC-65E7-FF42-BA1B-8A9860F81378}" type="slidenum">
              <a:rPr lang="en-US" smtClean="0"/>
              <a:t>47</a:t>
            </a:fld>
            <a:endParaRPr lang="en-US"/>
          </a:p>
        </p:txBody>
      </p:sp>
    </p:spTree>
    <p:extLst>
      <p:ext uri="{BB962C8B-B14F-4D97-AF65-F5344CB8AC3E}">
        <p14:creationId xmlns:p14="http://schemas.microsoft.com/office/powerpoint/2010/main" val="96080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p:txBody>
          <a:bodyPr/>
          <a:lstStyle/>
          <a:p>
            <a:fld id="{B2E060E4-9F12-154F-B76C-686F73A79B03}" type="datetimeFigureOut">
              <a:rPr lang="en-US" smtClean="0"/>
              <a:t>11/27/14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247E5-9997-4348-A336-C723650E5108}" type="slidenum">
              <a:rPr lang="en-US" smtClean="0"/>
              <a:t>‹#›</a:t>
            </a:fld>
            <a:endParaRPr lang="en-US"/>
          </a:p>
        </p:txBody>
      </p:sp>
    </p:spTree>
    <p:extLst>
      <p:ext uri="{BB962C8B-B14F-4D97-AF65-F5344CB8AC3E}">
        <p14:creationId xmlns:p14="http://schemas.microsoft.com/office/powerpoint/2010/main" val="176724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B2E060E4-9F12-154F-B76C-686F73A79B03}" type="datetimeFigureOut">
              <a:rPr lang="en-US" smtClean="0"/>
              <a:t>11/27/14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247E5-9997-4348-A336-C723650E5108}" type="slidenum">
              <a:rPr lang="en-US" smtClean="0"/>
              <a:t>‹#›</a:t>
            </a:fld>
            <a:endParaRPr lang="en-US"/>
          </a:p>
        </p:txBody>
      </p:sp>
    </p:spTree>
    <p:extLst>
      <p:ext uri="{BB962C8B-B14F-4D97-AF65-F5344CB8AC3E}">
        <p14:creationId xmlns:p14="http://schemas.microsoft.com/office/powerpoint/2010/main" val="366520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B2E060E4-9F12-154F-B76C-686F73A79B03}" type="datetimeFigureOut">
              <a:rPr lang="en-US" smtClean="0"/>
              <a:t>11/27/14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247E5-9997-4348-A336-C723650E5108}" type="slidenum">
              <a:rPr lang="en-US" smtClean="0"/>
              <a:t>‹#›</a:t>
            </a:fld>
            <a:endParaRPr lang="en-US"/>
          </a:p>
        </p:txBody>
      </p:sp>
    </p:spTree>
    <p:extLst>
      <p:ext uri="{BB962C8B-B14F-4D97-AF65-F5344CB8AC3E}">
        <p14:creationId xmlns:p14="http://schemas.microsoft.com/office/powerpoint/2010/main" val="170648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B2E060E4-9F12-154F-B76C-686F73A79B03}" type="datetimeFigureOut">
              <a:rPr lang="en-US" smtClean="0"/>
              <a:t>11/27/14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247E5-9997-4348-A336-C723650E5108}" type="slidenum">
              <a:rPr lang="en-US" smtClean="0"/>
              <a:t>‹#›</a:t>
            </a:fld>
            <a:endParaRPr lang="en-US"/>
          </a:p>
        </p:txBody>
      </p:sp>
    </p:spTree>
    <p:extLst>
      <p:ext uri="{BB962C8B-B14F-4D97-AF65-F5344CB8AC3E}">
        <p14:creationId xmlns:p14="http://schemas.microsoft.com/office/powerpoint/2010/main" val="359387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B2E060E4-9F12-154F-B76C-686F73A79B03}" type="datetimeFigureOut">
              <a:rPr lang="en-US" smtClean="0"/>
              <a:t>11/27/14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247E5-9997-4348-A336-C723650E5108}" type="slidenum">
              <a:rPr lang="en-US" smtClean="0"/>
              <a:t>‹#›</a:t>
            </a:fld>
            <a:endParaRPr lang="en-US"/>
          </a:p>
        </p:txBody>
      </p:sp>
    </p:spTree>
    <p:extLst>
      <p:ext uri="{BB962C8B-B14F-4D97-AF65-F5344CB8AC3E}">
        <p14:creationId xmlns:p14="http://schemas.microsoft.com/office/powerpoint/2010/main" val="90031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Date Placeholder 4"/>
          <p:cNvSpPr>
            <a:spLocks noGrp="1"/>
          </p:cNvSpPr>
          <p:nvPr>
            <p:ph type="dt" sz="half" idx="10"/>
          </p:nvPr>
        </p:nvSpPr>
        <p:spPr/>
        <p:txBody>
          <a:bodyPr/>
          <a:lstStyle/>
          <a:p>
            <a:fld id="{B2E060E4-9F12-154F-B76C-686F73A79B03}" type="datetimeFigureOut">
              <a:rPr lang="en-US" smtClean="0"/>
              <a:t>11/27/14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247E5-9997-4348-A336-C723650E5108}" type="slidenum">
              <a:rPr lang="en-US" smtClean="0"/>
              <a:t>‹#›</a:t>
            </a:fld>
            <a:endParaRPr lang="en-US"/>
          </a:p>
        </p:txBody>
      </p:sp>
    </p:spTree>
    <p:extLst>
      <p:ext uri="{BB962C8B-B14F-4D97-AF65-F5344CB8AC3E}">
        <p14:creationId xmlns:p14="http://schemas.microsoft.com/office/powerpoint/2010/main" val="325839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7" name="Date Placeholder 6"/>
          <p:cNvSpPr>
            <a:spLocks noGrp="1"/>
          </p:cNvSpPr>
          <p:nvPr>
            <p:ph type="dt" sz="half" idx="10"/>
          </p:nvPr>
        </p:nvSpPr>
        <p:spPr/>
        <p:txBody>
          <a:bodyPr/>
          <a:lstStyle/>
          <a:p>
            <a:fld id="{B2E060E4-9F12-154F-B76C-686F73A79B03}" type="datetimeFigureOut">
              <a:rPr lang="en-US" smtClean="0"/>
              <a:t>11/27/14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D247E5-9997-4348-A336-C723650E5108}" type="slidenum">
              <a:rPr lang="en-US" smtClean="0"/>
              <a:t>‹#›</a:t>
            </a:fld>
            <a:endParaRPr lang="en-US"/>
          </a:p>
        </p:txBody>
      </p:sp>
    </p:spTree>
    <p:extLst>
      <p:ext uri="{BB962C8B-B14F-4D97-AF65-F5344CB8AC3E}">
        <p14:creationId xmlns:p14="http://schemas.microsoft.com/office/powerpoint/2010/main" val="54228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Date Placeholder 2"/>
          <p:cNvSpPr>
            <a:spLocks noGrp="1"/>
          </p:cNvSpPr>
          <p:nvPr>
            <p:ph type="dt" sz="half" idx="10"/>
          </p:nvPr>
        </p:nvSpPr>
        <p:spPr/>
        <p:txBody>
          <a:bodyPr/>
          <a:lstStyle/>
          <a:p>
            <a:fld id="{B2E060E4-9F12-154F-B76C-686F73A79B03}" type="datetimeFigureOut">
              <a:rPr lang="en-US" smtClean="0"/>
              <a:t>11/27/14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D247E5-9997-4348-A336-C723650E5108}" type="slidenum">
              <a:rPr lang="en-US" smtClean="0"/>
              <a:t>‹#›</a:t>
            </a:fld>
            <a:endParaRPr lang="en-US"/>
          </a:p>
        </p:txBody>
      </p:sp>
    </p:spTree>
    <p:extLst>
      <p:ext uri="{BB962C8B-B14F-4D97-AF65-F5344CB8AC3E}">
        <p14:creationId xmlns:p14="http://schemas.microsoft.com/office/powerpoint/2010/main" val="238966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060E4-9F12-154F-B76C-686F73A79B03}" type="datetimeFigureOut">
              <a:rPr lang="en-US" smtClean="0"/>
              <a:t>11/27/14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D247E5-9997-4348-A336-C723650E5108}" type="slidenum">
              <a:rPr lang="en-US" smtClean="0"/>
              <a:t>‹#›</a:t>
            </a:fld>
            <a:endParaRPr lang="en-US"/>
          </a:p>
        </p:txBody>
      </p:sp>
    </p:spTree>
    <p:extLst>
      <p:ext uri="{BB962C8B-B14F-4D97-AF65-F5344CB8AC3E}">
        <p14:creationId xmlns:p14="http://schemas.microsoft.com/office/powerpoint/2010/main" val="208885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B2E060E4-9F12-154F-B76C-686F73A79B03}" type="datetimeFigureOut">
              <a:rPr lang="en-US" smtClean="0"/>
              <a:t>11/27/14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247E5-9997-4348-A336-C723650E5108}" type="slidenum">
              <a:rPr lang="en-US" smtClean="0"/>
              <a:t>‹#›</a:t>
            </a:fld>
            <a:endParaRPr lang="en-US"/>
          </a:p>
        </p:txBody>
      </p:sp>
    </p:spTree>
    <p:extLst>
      <p:ext uri="{BB962C8B-B14F-4D97-AF65-F5344CB8AC3E}">
        <p14:creationId xmlns:p14="http://schemas.microsoft.com/office/powerpoint/2010/main" val="229067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B2E060E4-9F12-154F-B76C-686F73A79B03}" type="datetimeFigureOut">
              <a:rPr lang="en-US" smtClean="0"/>
              <a:t>11/27/14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247E5-9997-4348-A336-C723650E5108}" type="slidenum">
              <a:rPr lang="en-US" smtClean="0"/>
              <a:t>‹#›</a:t>
            </a:fld>
            <a:endParaRPr lang="en-US"/>
          </a:p>
        </p:txBody>
      </p:sp>
    </p:spTree>
    <p:extLst>
      <p:ext uri="{BB962C8B-B14F-4D97-AF65-F5344CB8AC3E}">
        <p14:creationId xmlns:p14="http://schemas.microsoft.com/office/powerpoint/2010/main" val="19461480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3228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060E4-9F12-154F-B76C-686F73A79B03}" type="datetimeFigureOut">
              <a:rPr lang="en-US" smtClean="0"/>
              <a:t>11/27/14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247E5-9997-4348-A336-C723650E5108}" type="slidenum">
              <a:rPr lang="en-US" smtClean="0"/>
              <a:t>‹#›</a:t>
            </a:fld>
            <a:endParaRPr lang="en-US"/>
          </a:p>
        </p:txBody>
      </p:sp>
    </p:spTree>
    <p:extLst>
      <p:ext uri="{BB962C8B-B14F-4D97-AF65-F5344CB8AC3E}">
        <p14:creationId xmlns:p14="http://schemas.microsoft.com/office/powerpoint/2010/main" val="4107735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Phylogenetics</a:t>
            </a:r>
            <a:r>
              <a:rPr lang="en-US" dirty="0" smtClean="0"/>
              <a:t> of animal pathogens: basic principles and applications</a:t>
            </a:r>
            <a:endParaRPr lang="en-US" dirty="0"/>
          </a:p>
        </p:txBody>
      </p:sp>
      <p:sp>
        <p:nvSpPr>
          <p:cNvPr id="3" name="Subtitle 2"/>
          <p:cNvSpPr>
            <a:spLocks noGrp="1"/>
          </p:cNvSpPr>
          <p:nvPr>
            <p:ph type="subTitle" idx="1"/>
          </p:nvPr>
        </p:nvSpPr>
        <p:spPr/>
        <p:txBody>
          <a:bodyPr/>
          <a:lstStyle/>
          <a:p>
            <a:r>
              <a:rPr lang="en-US" dirty="0" err="1" smtClean="0"/>
              <a:t>Dr</a:t>
            </a:r>
            <a:r>
              <a:rPr lang="en-US" dirty="0" smtClean="0"/>
              <a:t> EP de Villiers</a:t>
            </a:r>
            <a:endParaRPr lang="en-US" dirty="0"/>
          </a:p>
        </p:txBody>
      </p:sp>
      <p:sp>
        <p:nvSpPr>
          <p:cNvPr id="4" name="TextBox 3"/>
          <p:cNvSpPr txBox="1"/>
          <p:nvPr/>
        </p:nvSpPr>
        <p:spPr>
          <a:xfrm>
            <a:off x="5731032" y="6300406"/>
            <a:ext cx="3352200" cy="307777"/>
          </a:xfrm>
          <a:prstGeom prst="rect">
            <a:avLst/>
          </a:prstGeom>
          <a:noFill/>
        </p:spPr>
        <p:txBody>
          <a:bodyPr wrap="none" rtlCol="0">
            <a:spAutoFit/>
          </a:bodyPr>
          <a:lstStyle/>
          <a:p>
            <a:r>
              <a:rPr lang="en-US" sz="1400" dirty="0"/>
              <a:t>Adapted from: http://</a:t>
            </a:r>
            <a:r>
              <a:rPr lang="en-US" sz="1400" dirty="0" err="1"/>
              <a:t>viralzone.expasy.org</a:t>
            </a:r>
            <a:r>
              <a:rPr lang="en-US" sz="1400" dirty="0"/>
              <a:t>/ </a:t>
            </a:r>
          </a:p>
        </p:txBody>
      </p:sp>
    </p:spTree>
    <p:extLst>
      <p:ext uri="{BB962C8B-B14F-4D97-AF65-F5344CB8AC3E}">
        <p14:creationId xmlns:p14="http://schemas.microsoft.com/office/powerpoint/2010/main" val="61666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491037" y="1816589"/>
            <a:ext cx="4195763" cy="4525963"/>
          </a:xfrm>
        </p:spPr>
        <p:txBody>
          <a:bodyPr/>
          <a:lstStyle/>
          <a:p>
            <a:pPr marL="514350" indent="-514350">
              <a:buFont typeface="+mj-lt"/>
              <a:buAutoNum type="arabicPeriod"/>
            </a:pPr>
            <a:r>
              <a:rPr lang="en-US" dirty="0"/>
              <a:t>How many leaves does the tree have</a:t>
            </a:r>
            <a:r>
              <a:rPr lang="en-US" dirty="0" smtClean="0"/>
              <a:t>?</a:t>
            </a:r>
          </a:p>
          <a:p>
            <a:pPr marL="514350" indent="-514350">
              <a:buFont typeface="+mj-lt"/>
              <a:buAutoNum type="arabicPeriod"/>
            </a:pPr>
            <a:r>
              <a:rPr lang="en-US" dirty="0" smtClean="0"/>
              <a:t>How </a:t>
            </a:r>
            <a:r>
              <a:rPr lang="en-US" dirty="0"/>
              <a:t>many inner nodes does the tree have</a:t>
            </a:r>
            <a:r>
              <a:rPr lang="en-US" dirty="0" smtClean="0"/>
              <a:t>?</a:t>
            </a:r>
          </a:p>
          <a:p>
            <a:pPr marL="514350" indent="-514350">
              <a:buFont typeface="+mj-lt"/>
              <a:buAutoNum type="arabicPeriod"/>
            </a:pPr>
            <a:r>
              <a:rPr lang="en-US" dirty="0" smtClean="0"/>
              <a:t>Can </a:t>
            </a:r>
            <a:r>
              <a:rPr lang="en-US" dirty="0"/>
              <a:t>two different leaves belong to the same lineage?</a:t>
            </a:r>
          </a:p>
        </p:txBody>
      </p:sp>
      <p:pic>
        <p:nvPicPr>
          <p:cNvPr id="4" name="Picture 3"/>
          <p:cNvPicPr>
            <a:picLocks noChangeAspect="1"/>
          </p:cNvPicPr>
          <p:nvPr/>
        </p:nvPicPr>
        <p:blipFill>
          <a:blip r:embed="rId3"/>
          <a:stretch>
            <a:fillRect/>
          </a:stretch>
        </p:blipFill>
        <p:spPr>
          <a:xfrm>
            <a:off x="554037" y="2441641"/>
            <a:ext cx="3937000" cy="2235200"/>
          </a:xfrm>
          <a:prstGeom prst="rect">
            <a:avLst/>
          </a:prstGeom>
        </p:spPr>
      </p:pic>
    </p:spTree>
    <p:extLst>
      <p:ext uri="{BB962C8B-B14F-4D97-AF65-F5344CB8AC3E}">
        <p14:creationId xmlns:p14="http://schemas.microsoft.com/office/powerpoint/2010/main" val="243294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Branch Lengths can also Reflect Distance (1/2)</a:t>
            </a:r>
            <a:endParaRPr lang="en-US" dirty="0"/>
          </a:p>
        </p:txBody>
      </p:sp>
      <p:sp>
        <p:nvSpPr>
          <p:cNvPr id="3" name="Content Placeholder 2"/>
          <p:cNvSpPr>
            <a:spLocks noGrp="1"/>
          </p:cNvSpPr>
          <p:nvPr>
            <p:ph idx="1"/>
          </p:nvPr>
        </p:nvSpPr>
        <p:spPr>
          <a:xfrm>
            <a:off x="457200" y="1600200"/>
            <a:ext cx="4195763" cy="4525963"/>
          </a:xfrm>
        </p:spPr>
        <p:txBody>
          <a:bodyPr>
            <a:normAutofit fontScale="85000" lnSpcReduction="10000"/>
          </a:bodyPr>
          <a:lstStyle/>
          <a:p>
            <a:r>
              <a:rPr lang="en-US" dirty="0"/>
              <a:t>Whenever a lineage splits, its children evolve on separate paths, each accumulating mutations, and the number of changes since the split grows with time. Given a pair of viral lineages, the number of mutations accumulated since they split gives us a measure of how different they are. This is known as </a:t>
            </a:r>
            <a:r>
              <a:rPr lang="en-US" b="1" dirty="0">
                <a:solidFill>
                  <a:srgbClr val="FF0000"/>
                </a:solidFill>
              </a:rPr>
              <a:t>genetic </a:t>
            </a:r>
            <a:r>
              <a:rPr lang="en-US" b="1" dirty="0" smtClean="0">
                <a:solidFill>
                  <a:srgbClr val="FF0000"/>
                </a:solidFill>
              </a:rPr>
              <a:t>distance</a:t>
            </a:r>
            <a:r>
              <a:rPr lang="en-US" dirty="0" smtClean="0"/>
              <a:t>.</a:t>
            </a:r>
            <a:endParaRPr lang="en-US" dirty="0"/>
          </a:p>
        </p:txBody>
      </p:sp>
      <p:pic>
        <p:nvPicPr>
          <p:cNvPr id="4" name="Picture 3"/>
          <p:cNvPicPr>
            <a:picLocks noChangeAspect="1"/>
          </p:cNvPicPr>
          <p:nvPr/>
        </p:nvPicPr>
        <p:blipFill>
          <a:blip r:embed="rId3"/>
          <a:stretch>
            <a:fillRect/>
          </a:stretch>
        </p:blipFill>
        <p:spPr>
          <a:xfrm>
            <a:off x="5074385" y="1506777"/>
            <a:ext cx="4069615" cy="4410644"/>
          </a:xfrm>
          <a:prstGeom prst="rect">
            <a:avLst/>
          </a:prstGeom>
        </p:spPr>
      </p:pic>
      <p:sp>
        <p:nvSpPr>
          <p:cNvPr id="5" name="Rectangle 4"/>
          <p:cNvSpPr/>
          <p:nvPr/>
        </p:nvSpPr>
        <p:spPr>
          <a:xfrm>
            <a:off x="5200357" y="5962594"/>
            <a:ext cx="3819498" cy="646331"/>
          </a:xfrm>
          <a:prstGeom prst="rect">
            <a:avLst/>
          </a:prstGeom>
        </p:spPr>
        <p:txBody>
          <a:bodyPr wrap="square">
            <a:spAutoFit/>
          </a:bodyPr>
          <a:lstStyle/>
          <a:p>
            <a:r>
              <a:rPr lang="en-US" dirty="0" smtClean="0"/>
              <a:t>Tree representation where branch length represents genetic distance.</a:t>
            </a:r>
            <a:endParaRPr lang="en-US" dirty="0"/>
          </a:p>
        </p:txBody>
      </p:sp>
    </p:spTree>
    <p:extLst>
      <p:ext uri="{BB962C8B-B14F-4D97-AF65-F5344CB8AC3E}">
        <p14:creationId xmlns:p14="http://schemas.microsoft.com/office/powerpoint/2010/main" val="222973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Branch Lengths can also Reflect Distance (2/2)</a:t>
            </a:r>
            <a:endParaRPr lang="en-US" dirty="0"/>
          </a:p>
        </p:txBody>
      </p:sp>
      <p:sp>
        <p:nvSpPr>
          <p:cNvPr id="3" name="Content Placeholder 2"/>
          <p:cNvSpPr>
            <a:spLocks noGrp="1"/>
          </p:cNvSpPr>
          <p:nvPr>
            <p:ph idx="1"/>
          </p:nvPr>
        </p:nvSpPr>
        <p:spPr>
          <a:xfrm>
            <a:off x="457200" y="1469961"/>
            <a:ext cx="8229600" cy="1737224"/>
          </a:xfrm>
        </p:spPr>
        <p:txBody>
          <a:bodyPr>
            <a:normAutofit/>
          </a:bodyPr>
          <a:lstStyle/>
          <a:p>
            <a:r>
              <a:rPr lang="en-US" sz="2400" dirty="0"/>
              <a:t>We have seen that </a:t>
            </a:r>
            <a:r>
              <a:rPr lang="en-US" sz="2400" b="1" dirty="0">
                <a:solidFill>
                  <a:srgbClr val="FF0000"/>
                </a:solidFill>
              </a:rPr>
              <a:t>the length of branches may reflect genetic distance </a:t>
            </a:r>
            <a:r>
              <a:rPr lang="en-US" sz="2400" dirty="0"/>
              <a:t>instead of time.</a:t>
            </a:r>
            <a:endParaRPr lang="en-US" sz="2400" dirty="0" smtClean="0">
              <a:effectLst/>
            </a:endParaRPr>
          </a:p>
          <a:p>
            <a:r>
              <a:rPr lang="en-US" sz="2400" dirty="0"/>
              <a:t>Trees measured in time units are actually rare, because inferring dates is difficult and often not necessary.</a:t>
            </a:r>
            <a:endParaRPr lang="en-US" sz="2400" dirty="0" smtClean="0">
              <a:effectLst/>
            </a:endParaRPr>
          </a:p>
          <a:p>
            <a:endParaRPr lang="en-US" sz="2400" dirty="0"/>
          </a:p>
        </p:txBody>
      </p:sp>
      <p:pic>
        <p:nvPicPr>
          <p:cNvPr id="4" name="Picture 3"/>
          <p:cNvPicPr>
            <a:picLocks noChangeAspect="1"/>
          </p:cNvPicPr>
          <p:nvPr/>
        </p:nvPicPr>
        <p:blipFill>
          <a:blip r:embed="rId2"/>
          <a:stretch>
            <a:fillRect/>
          </a:stretch>
        </p:blipFill>
        <p:spPr>
          <a:xfrm>
            <a:off x="1633065" y="3207185"/>
            <a:ext cx="6286939" cy="3429239"/>
          </a:xfrm>
          <a:prstGeom prst="rect">
            <a:avLst/>
          </a:prstGeom>
        </p:spPr>
      </p:pic>
    </p:spTree>
    <p:extLst>
      <p:ext uri="{BB962C8B-B14F-4D97-AF65-F5344CB8AC3E}">
        <p14:creationId xmlns:p14="http://schemas.microsoft.com/office/powerpoint/2010/main" val="525443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Kinship, </a:t>
            </a:r>
            <a:r>
              <a:rPr lang="en-US" b="1" dirty="0" err="1"/>
              <a:t>Cladograms</a:t>
            </a:r>
            <a:r>
              <a:rPr lang="en-US" b="1" dirty="0"/>
              <a:t>, and Clades (1/5)</a:t>
            </a:r>
            <a:endParaRPr lang="en-US" dirty="0"/>
          </a:p>
        </p:txBody>
      </p:sp>
      <p:sp>
        <p:nvSpPr>
          <p:cNvPr id="3" name="Content Placeholder 2"/>
          <p:cNvSpPr>
            <a:spLocks noGrp="1"/>
          </p:cNvSpPr>
          <p:nvPr>
            <p:ph idx="1"/>
          </p:nvPr>
        </p:nvSpPr>
        <p:spPr>
          <a:xfrm>
            <a:off x="457200" y="1600200"/>
            <a:ext cx="4195763" cy="4525963"/>
          </a:xfrm>
        </p:spPr>
        <p:txBody>
          <a:bodyPr>
            <a:normAutofit fontScale="85000" lnSpcReduction="20000"/>
          </a:bodyPr>
          <a:lstStyle/>
          <a:p>
            <a:r>
              <a:rPr lang="en-US" dirty="0"/>
              <a:t>Compare trees (a) and (b) of Figure 4.</a:t>
            </a:r>
            <a:endParaRPr lang="en-US" dirty="0" smtClean="0">
              <a:effectLst/>
            </a:endParaRPr>
          </a:p>
          <a:p>
            <a:r>
              <a:rPr lang="en-US" dirty="0"/>
              <a:t>Now compare trees (b) and (c).</a:t>
            </a:r>
            <a:endParaRPr lang="en-US" dirty="0" smtClean="0">
              <a:effectLst/>
            </a:endParaRPr>
          </a:p>
          <a:p>
            <a:r>
              <a:rPr lang="en-US" dirty="0"/>
              <a:t>Which pair looks more similar?</a:t>
            </a:r>
            <a:endParaRPr lang="en-US" dirty="0" smtClean="0">
              <a:effectLst/>
            </a:endParaRPr>
          </a:p>
          <a:p>
            <a:r>
              <a:rPr lang="en-US" dirty="0"/>
              <a:t>Trees (a) and (b) have different branch lengths, but they represent the same biological events: POLIO3 first splits from the rest, then COXA17 splits, </a:t>
            </a:r>
            <a:r>
              <a:rPr lang="en-US" dirty="0" err="1"/>
              <a:t>etc</a:t>
            </a:r>
            <a:r>
              <a:rPr lang="en-US" dirty="0"/>
              <a:t>; the closest relative of POLIO1A is COXA18, etc.</a:t>
            </a:r>
            <a:endParaRPr lang="en-US" dirty="0" smtClean="0">
              <a:effectLst/>
            </a:endParaRPr>
          </a:p>
          <a:p>
            <a:endParaRPr lang="en-US" dirty="0"/>
          </a:p>
        </p:txBody>
      </p:sp>
      <p:pic>
        <p:nvPicPr>
          <p:cNvPr id="4" name="Picture 3"/>
          <p:cNvPicPr>
            <a:picLocks noChangeAspect="1"/>
          </p:cNvPicPr>
          <p:nvPr/>
        </p:nvPicPr>
        <p:blipFill>
          <a:blip r:embed="rId3"/>
          <a:stretch>
            <a:fillRect/>
          </a:stretch>
        </p:blipFill>
        <p:spPr>
          <a:xfrm>
            <a:off x="4663301" y="1352518"/>
            <a:ext cx="4317889" cy="1691865"/>
          </a:xfrm>
          <a:prstGeom prst="rect">
            <a:avLst/>
          </a:prstGeom>
        </p:spPr>
      </p:pic>
      <p:pic>
        <p:nvPicPr>
          <p:cNvPr id="5" name="Picture 4"/>
          <p:cNvPicPr>
            <a:picLocks noChangeAspect="1"/>
          </p:cNvPicPr>
          <p:nvPr/>
        </p:nvPicPr>
        <p:blipFill>
          <a:blip r:embed="rId4"/>
          <a:stretch>
            <a:fillRect/>
          </a:stretch>
        </p:blipFill>
        <p:spPr>
          <a:xfrm>
            <a:off x="4720682" y="3250443"/>
            <a:ext cx="4362476" cy="1503348"/>
          </a:xfrm>
          <a:prstGeom prst="rect">
            <a:avLst/>
          </a:prstGeom>
        </p:spPr>
      </p:pic>
      <p:pic>
        <p:nvPicPr>
          <p:cNvPr id="6" name="Picture 5"/>
          <p:cNvPicPr>
            <a:picLocks noChangeAspect="1"/>
          </p:cNvPicPr>
          <p:nvPr/>
        </p:nvPicPr>
        <p:blipFill>
          <a:blip r:embed="rId5"/>
          <a:stretch>
            <a:fillRect/>
          </a:stretch>
        </p:blipFill>
        <p:spPr>
          <a:xfrm>
            <a:off x="4948616" y="4966591"/>
            <a:ext cx="3961642" cy="1365217"/>
          </a:xfrm>
          <a:prstGeom prst="rect">
            <a:avLst/>
          </a:prstGeom>
        </p:spPr>
      </p:pic>
      <p:sp>
        <p:nvSpPr>
          <p:cNvPr id="7" name="TextBox 6"/>
          <p:cNvSpPr txBox="1"/>
          <p:nvPr/>
        </p:nvSpPr>
        <p:spPr>
          <a:xfrm>
            <a:off x="4676822" y="3179374"/>
            <a:ext cx="452355" cy="369332"/>
          </a:xfrm>
          <a:prstGeom prst="rect">
            <a:avLst/>
          </a:prstGeom>
          <a:noFill/>
        </p:spPr>
        <p:txBody>
          <a:bodyPr wrap="none" rtlCol="0">
            <a:spAutoFit/>
          </a:bodyPr>
          <a:lstStyle/>
          <a:p>
            <a:r>
              <a:rPr lang="en-US" b="1" dirty="0" smtClean="0"/>
              <a:t>(b)</a:t>
            </a:r>
            <a:endParaRPr lang="en-US" b="1" dirty="0"/>
          </a:p>
        </p:txBody>
      </p:sp>
      <p:sp>
        <p:nvSpPr>
          <p:cNvPr id="8" name="TextBox 7"/>
          <p:cNvSpPr txBox="1"/>
          <p:nvPr/>
        </p:nvSpPr>
        <p:spPr>
          <a:xfrm>
            <a:off x="4727398" y="1417638"/>
            <a:ext cx="442436" cy="369332"/>
          </a:xfrm>
          <a:prstGeom prst="rect">
            <a:avLst/>
          </a:prstGeom>
          <a:noFill/>
        </p:spPr>
        <p:txBody>
          <a:bodyPr wrap="none" rtlCol="0">
            <a:spAutoFit/>
          </a:bodyPr>
          <a:lstStyle/>
          <a:p>
            <a:r>
              <a:rPr lang="en-US" b="1" dirty="0" smtClean="0"/>
              <a:t>(a)</a:t>
            </a:r>
            <a:endParaRPr lang="en-US" b="1" dirty="0"/>
          </a:p>
        </p:txBody>
      </p:sp>
      <p:sp>
        <p:nvSpPr>
          <p:cNvPr id="9" name="TextBox 8"/>
          <p:cNvSpPr txBox="1"/>
          <p:nvPr/>
        </p:nvSpPr>
        <p:spPr>
          <a:xfrm>
            <a:off x="4727398" y="4847045"/>
            <a:ext cx="425079" cy="369332"/>
          </a:xfrm>
          <a:prstGeom prst="rect">
            <a:avLst/>
          </a:prstGeom>
          <a:noFill/>
        </p:spPr>
        <p:txBody>
          <a:bodyPr wrap="none" rtlCol="0">
            <a:spAutoFit/>
          </a:bodyPr>
          <a:lstStyle/>
          <a:p>
            <a:r>
              <a:rPr lang="en-US" b="1" dirty="0" smtClean="0"/>
              <a:t>(c)</a:t>
            </a:r>
            <a:endParaRPr lang="en-US" b="1" dirty="0"/>
          </a:p>
        </p:txBody>
      </p:sp>
    </p:spTree>
    <p:extLst>
      <p:ext uri="{BB962C8B-B14F-4D97-AF65-F5344CB8AC3E}">
        <p14:creationId xmlns:p14="http://schemas.microsoft.com/office/powerpoint/2010/main" val="220374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Kinship, </a:t>
            </a:r>
            <a:r>
              <a:rPr lang="en-US" b="1" dirty="0" err="1"/>
              <a:t>Cladograms</a:t>
            </a:r>
            <a:r>
              <a:rPr lang="en-US" b="1" dirty="0"/>
              <a:t>, and Clades (2/5)</a:t>
            </a:r>
            <a:endParaRPr lang="en-US" dirty="0"/>
          </a:p>
        </p:txBody>
      </p:sp>
      <p:sp>
        <p:nvSpPr>
          <p:cNvPr id="3" name="Content Placeholder 2"/>
          <p:cNvSpPr>
            <a:spLocks noGrp="1"/>
          </p:cNvSpPr>
          <p:nvPr>
            <p:ph idx="1"/>
          </p:nvPr>
        </p:nvSpPr>
        <p:spPr>
          <a:xfrm>
            <a:off x="457200" y="1600201"/>
            <a:ext cx="8229600" cy="2193068"/>
          </a:xfrm>
        </p:spPr>
        <p:txBody>
          <a:bodyPr>
            <a:normAutofit/>
          </a:bodyPr>
          <a:lstStyle/>
          <a:p>
            <a:r>
              <a:rPr lang="en-US" sz="2400" dirty="0"/>
              <a:t>if we ignore branch lengths altogether, trees (a) and (b) are identical. There is a class of phylogenetic trees that have exactly this property: they are called </a:t>
            </a:r>
            <a:r>
              <a:rPr lang="en-US" sz="2400" b="1" dirty="0" err="1">
                <a:solidFill>
                  <a:srgbClr val="FF0000"/>
                </a:solidFill>
              </a:rPr>
              <a:t>cladograms</a:t>
            </a:r>
            <a:r>
              <a:rPr lang="en-US" sz="2400" dirty="0">
                <a:solidFill>
                  <a:srgbClr val="FF0000"/>
                </a:solidFill>
              </a:rPr>
              <a:t> </a:t>
            </a:r>
            <a:r>
              <a:rPr lang="en-US" sz="2400" dirty="0"/>
              <a:t>(if branch lengths are significant, the tree is called a </a:t>
            </a:r>
            <a:r>
              <a:rPr lang="en-US" sz="2400" b="1" dirty="0" err="1">
                <a:solidFill>
                  <a:srgbClr val="FF0000"/>
                </a:solidFill>
              </a:rPr>
              <a:t>phylogram</a:t>
            </a:r>
            <a:r>
              <a:rPr lang="en-US" sz="2400" dirty="0"/>
              <a:t>). Figure </a:t>
            </a:r>
            <a:r>
              <a:rPr lang="en-US" sz="2400" dirty="0" smtClean="0"/>
              <a:t>2 show the tree of </a:t>
            </a:r>
            <a:r>
              <a:rPr lang="en-US" sz="2400" dirty="0"/>
              <a:t>Figure </a:t>
            </a:r>
            <a:r>
              <a:rPr lang="en-US" sz="2400" dirty="0" smtClean="0"/>
              <a:t>1 </a:t>
            </a:r>
            <a:r>
              <a:rPr lang="en-US" sz="2400" dirty="0"/>
              <a:t>as a </a:t>
            </a:r>
            <a:r>
              <a:rPr lang="en-US" sz="2400" dirty="0" err="1"/>
              <a:t>cladogram</a:t>
            </a:r>
            <a:r>
              <a:rPr lang="en-US" sz="2400" dirty="0"/>
              <a:t>. </a:t>
            </a:r>
          </a:p>
        </p:txBody>
      </p:sp>
      <p:pic>
        <p:nvPicPr>
          <p:cNvPr id="4" name="Picture 3"/>
          <p:cNvPicPr>
            <a:picLocks noChangeAspect="1"/>
          </p:cNvPicPr>
          <p:nvPr/>
        </p:nvPicPr>
        <p:blipFill>
          <a:blip r:embed="rId3"/>
          <a:stretch>
            <a:fillRect/>
          </a:stretch>
        </p:blipFill>
        <p:spPr>
          <a:xfrm>
            <a:off x="4791155" y="4423633"/>
            <a:ext cx="3895645" cy="1111585"/>
          </a:xfrm>
          <a:prstGeom prst="rect">
            <a:avLst/>
          </a:prstGeom>
        </p:spPr>
      </p:pic>
      <p:pic>
        <p:nvPicPr>
          <p:cNvPr id="5" name="Picture 4"/>
          <p:cNvPicPr>
            <a:picLocks noChangeAspect="1"/>
          </p:cNvPicPr>
          <p:nvPr/>
        </p:nvPicPr>
        <p:blipFill>
          <a:blip r:embed="rId4"/>
          <a:stretch>
            <a:fillRect/>
          </a:stretch>
        </p:blipFill>
        <p:spPr>
          <a:xfrm>
            <a:off x="457200" y="4180939"/>
            <a:ext cx="3788770" cy="1484542"/>
          </a:xfrm>
          <a:prstGeom prst="rect">
            <a:avLst/>
          </a:prstGeom>
        </p:spPr>
      </p:pic>
      <p:sp>
        <p:nvSpPr>
          <p:cNvPr id="6" name="TextBox 5"/>
          <p:cNvSpPr txBox="1"/>
          <p:nvPr/>
        </p:nvSpPr>
        <p:spPr>
          <a:xfrm>
            <a:off x="1351350" y="5849673"/>
            <a:ext cx="2057925" cy="369332"/>
          </a:xfrm>
          <a:prstGeom prst="rect">
            <a:avLst/>
          </a:prstGeom>
          <a:noFill/>
        </p:spPr>
        <p:txBody>
          <a:bodyPr wrap="none" rtlCol="0">
            <a:spAutoFit/>
          </a:bodyPr>
          <a:lstStyle/>
          <a:p>
            <a:r>
              <a:rPr lang="en-US" dirty="0" smtClean="0"/>
              <a:t>Figure 1: </a:t>
            </a:r>
            <a:r>
              <a:rPr lang="en-US" dirty="0" err="1" smtClean="0"/>
              <a:t>phylogram</a:t>
            </a:r>
            <a:endParaRPr lang="en-US" dirty="0"/>
          </a:p>
        </p:txBody>
      </p:sp>
      <p:sp>
        <p:nvSpPr>
          <p:cNvPr id="7" name="TextBox 6"/>
          <p:cNvSpPr txBox="1"/>
          <p:nvPr/>
        </p:nvSpPr>
        <p:spPr>
          <a:xfrm>
            <a:off x="5590363" y="5849673"/>
            <a:ext cx="2040342" cy="369332"/>
          </a:xfrm>
          <a:prstGeom prst="rect">
            <a:avLst/>
          </a:prstGeom>
          <a:noFill/>
        </p:spPr>
        <p:txBody>
          <a:bodyPr wrap="none" rtlCol="0">
            <a:spAutoFit/>
          </a:bodyPr>
          <a:lstStyle/>
          <a:p>
            <a:r>
              <a:rPr lang="en-US" dirty="0" smtClean="0"/>
              <a:t>Figure 2: </a:t>
            </a:r>
            <a:r>
              <a:rPr lang="en-US" dirty="0" err="1" smtClean="0"/>
              <a:t>cladogram</a:t>
            </a:r>
            <a:endParaRPr lang="en-US" dirty="0"/>
          </a:p>
        </p:txBody>
      </p:sp>
    </p:spTree>
    <p:extLst>
      <p:ext uri="{BB962C8B-B14F-4D97-AF65-F5344CB8AC3E}">
        <p14:creationId xmlns:p14="http://schemas.microsoft.com/office/powerpoint/2010/main" val="385472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Kinship, </a:t>
            </a:r>
            <a:r>
              <a:rPr lang="en-US" b="1" dirty="0" err="1"/>
              <a:t>Cladograms</a:t>
            </a:r>
            <a:r>
              <a:rPr lang="en-US" b="1" dirty="0"/>
              <a:t>, and Clades </a:t>
            </a:r>
            <a:r>
              <a:rPr lang="en-US" b="1" dirty="0" smtClean="0"/>
              <a:t>(3/</a:t>
            </a:r>
            <a:r>
              <a:rPr lang="en-US" b="1" dirty="0"/>
              <a:t>5)</a:t>
            </a:r>
            <a:endParaRPr lang="en-US" dirty="0"/>
          </a:p>
        </p:txBody>
      </p:sp>
      <p:sp>
        <p:nvSpPr>
          <p:cNvPr id="3" name="Content Placeholder 2"/>
          <p:cNvSpPr>
            <a:spLocks noGrp="1"/>
          </p:cNvSpPr>
          <p:nvPr>
            <p:ph idx="1"/>
          </p:nvPr>
        </p:nvSpPr>
        <p:spPr>
          <a:xfrm>
            <a:off x="457200" y="1600201"/>
            <a:ext cx="8229600" cy="3088474"/>
          </a:xfrm>
        </p:spPr>
        <p:txBody>
          <a:bodyPr>
            <a:normAutofit/>
          </a:bodyPr>
          <a:lstStyle/>
          <a:p>
            <a:r>
              <a:rPr lang="en-US" sz="2400" dirty="0"/>
              <a:t>In a </a:t>
            </a:r>
            <a:r>
              <a:rPr lang="en-US" sz="2400" dirty="0" err="1"/>
              <a:t>cladogram</a:t>
            </a:r>
            <a:r>
              <a:rPr lang="en-US" sz="2400" dirty="0"/>
              <a:t>, branch lengths carry no information, and only the </a:t>
            </a:r>
            <a:r>
              <a:rPr lang="en-US" sz="2400" b="1" dirty="0"/>
              <a:t>relative</a:t>
            </a:r>
            <a:r>
              <a:rPr lang="en-US" sz="2400" dirty="0"/>
              <a:t> horizontal position of nodes </a:t>
            </a:r>
            <a:r>
              <a:rPr lang="en-US" sz="2400" b="1" dirty="0"/>
              <a:t>in the same lineage </a:t>
            </a:r>
            <a:r>
              <a:rPr lang="en-US" sz="2400" dirty="0"/>
              <a:t>is informative. For this reason, leaves in a </a:t>
            </a:r>
            <a:r>
              <a:rPr lang="en-US" sz="2400" dirty="0" err="1"/>
              <a:t>cladogram</a:t>
            </a:r>
            <a:r>
              <a:rPr lang="en-US" sz="2400" dirty="0"/>
              <a:t> are usually aligned to improve readability, </a:t>
            </a:r>
            <a:r>
              <a:rPr lang="en-US" sz="2400" b="1" dirty="0"/>
              <a:t>not</a:t>
            </a:r>
            <a:r>
              <a:rPr lang="en-US" sz="2400" dirty="0"/>
              <a:t> to indicate equal genetic distance or age. For the same reason, </a:t>
            </a:r>
            <a:r>
              <a:rPr lang="en-US" sz="2400" dirty="0" err="1"/>
              <a:t>cladograms</a:t>
            </a:r>
            <a:r>
              <a:rPr lang="en-US" sz="2400" dirty="0"/>
              <a:t> do not feature scale bars.</a:t>
            </a:r>
          </a:p>
        </p:txBody>
      </p:sp>
    </p:spTree>
    <p:extLst>
      <p:ext uri="{BB962C8B-B14F-4D97-AF65-F5344CB8AC3E}">
        <p14:creationId xmlns:p14="http://schemas.microsoft.com/office/powerpoint/2010/main" val="242335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Kinship, </a:t>
            </a:r>
            <a:r>
              <a:rPr lang="en-US" b="1" dirty="0" err="1"/>
              <a:t>Cladograms</a:t>
            </a:r>
            <a:r>
              <a:rPr lang="en-US" b="1" dirty="0"/>
              <a:t>, and Clades (4/5</a:t>
            </a:r>
            <a:endParaRPr lang="en-US" dirty="0"/>
          </a:p>
        </p:txBody>
      </p:sp>
      <p:sp>
        <p:nvSpPr>
          <p:cNvPr id="3" name="Content Placeholder 2"/>
          <p:cNvSpPr>
            <a:spLocks noGrp="1"/>
          </p:cNvSpPr>
          <p:nvPr>
            <p:ph idx="1"/>
          </p:nvPr>
        </p:nvSpPr>
        <p:spPr>
          <a:xfrm>
            <a:off x="4786710" y="1600200"/>
            <a:ext cx="3900090" cy="4525963"/>
          </a:xfrm>
        </p:spPr>
        <p:txBody>
          <a:bodyPr>
            <a:normAutofit fontScale="77500" lnSpcReduction="20000"/>
          </a:bodyPr>
          <a:lstStyle/>
          <a:p>
            <a:r>
              <a:rPr lang="en-US" dirty="0" smtClean="0"/>
              <a:t>This </a:t>
            </a:r>
            <a:r>
              <a:rPr lang="en-US" dirty="0" err="1"/>
              <a:t>cladogram</a:t>
            </a:r>
            <a:r>
              <a:rPr lang="en-US" dirty="0"/>
              <a:t> </a:t>
            </a:r>
            <a:r>
              <a:rPr lang="en-US" dirty="0" smtClean="0"/>
              <a:t>show that </a:t>
            </a:r>
            <a:r>
              <a:rPr lang="en-US" dirty="0"/>
              <a:t>the Feline parvovirus (FPV) is older than the Canine parvovirus (CPV), because the former is an ancestor of the latter (CPV evolved from FPV). </a:t>
            </a:r>
            <a:endParaRPr lang="en-US" dirty="0" smtClean="0"/>
          </a:p>
          <a:p>
            <a:r>
              <a:rPr lang="en-US" dirty="0" smtClean="0"/>
              <a:t>It </a:t>
            </a:r>
            <a:r>
              <a:rPr lang="en-US" dirty="0"/>
              <a:t>would be wrong to conclude from the fact that CPV-2 and CPV-2a are aligned, that they are equally old (or equally distant from the root): the alignment is just an </a:t>
            </a:r>
            <a:r>
              <a:rPr lang="en-US" dirty="0" smtClean="0"/>
              <a:t>artifact </a:t>
            </a:r>
            <a:r>
              <a:rPr lang="en-US" dirty="0"/>
              <a:t>of drawing, and carries no information.</a:t>
            </a:r>
          </a:p>
        </p:txBody>
      </p:sp>
      <p:pic>
        <p:nvPicPr>
          <p:cNvPr id="4" name="Picture 3"/>
          <p:cNvPicPr>
            <a:picLocks noChangeAspect="1"/>
          </p:cNvPicPr>
          <p:nvPr/>
        </p:nvPicPr>
        <p:blipFill>
          <a:blip r:embed="rId3"/>
          <a:stretch>
            <a:fillRect/>
          </a:stretch>
        </p:blipFill>
        <p:spPr>
          <a:xfrm>
            <a:off x="371797" y="2307066"/>
            <a:ext cx="4281166" cy="3374695"/>
          </a:xfrm>
          <a:prstGeom prst="rect">
            <a:avLst/>
          </a:prstGeom>
        </p:spPr>
      </p:pic>
    </p:spTree>
    <p:extLst>
      <p:ext uri="{BB962C8B-B14F-4D97-AF65-F5344CB8AC3E}">
        <p14:creationId xmlns:p14="http://schemas.microsoft.com/office/powerpoint/2010/main" val="37129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Trees are not Graphics (1/3)</a:t>
            </a:r>
            <a:endParaRPr lang="en-US" dirty="0"/>
          </a:p>
        </p:txBody>
      </p:sp>
      <p:pic>
        <p:nvPicPr>
          <p:cNvPr id="4" name="Picture 3"/>
          <p:cNvPicPr>
            <a:picLocks noChangeAspect="1"/>
          </p:cNvPicPr>
          <p:nvPr/>
        </p:nvPicPr>
        <p:blipFill>
          <a:blip r:embed="rId2"/>
          <a:stretch>
            <a:fillRect/>
          </a:stretch>
        </p:blipFill>
        <p:spPr>
          <a:xfrm>
            <a:off x="660400" y="3577330"/>
            <a:ext cx="8026400" cy="1727200"/>
          </a:xfrm>
          <a:prstGeom prst="rect">
            <a:avLst/>
          </a:prstGeom>
        </p:spPr>
      </p:pic>
      <p:pic>
        <p:nvPicPr>
          <p:cNvPr id="5" name="Picture 4"/>
          <p:cNvPicPr>
            <a:picLocks noChangeAspect="1"/>
          </p:cNvPicPr>
          <p:nvPr/>
        </p:nvPicPr>
        <p:blipFill>
          <a:blip r:embed="rId3"/>
          <a:stretch>
            <a:fillRect/>
          </a:stretch>
        </p:blipFill>
        <p:spPr>
          <a:xfrm>
            <a:off x="639763" y="1565153"/>
            <a:ext cx="8026400" cy="1676400"/>
          </a:xfrm>
          <a:prstGeom prst="rect">
            <a:avLst/>
          </a:prstGeom>
        </p:spPr>
      </p:pic>
      <p:sp>
        <p:nvSpPr>
          <p:cNvPr id="6" name="TextBox 5"/>
          <p:cNvSpPr txBox="1"/>
          <p:nvPr/>
        </p:nvSpPr>
        <p:spPr>
          <a:xfrm>
            <a:off x="1202787" y="5804767"/>
            <a:ext cx="6232183" cy="646331"/>
          </a:xfrm>
          <a:prstGeom prst="rect">
            <a:avLst/>
          </a:prstGeom>
          <a:noFill/>
        </p:spPr>
        <p:txBody>
          <a:bodyPr wrap="none" rtlCol="0">
            <a:spAutoFit/>
          </a:bodyPr>
          <a:lstStyle/>
          <a:p>
            <a:r>
              <a:rPr lang="en-US" dirty="0"/>
              <a:t>Although the graphics are different, the information is the same. </a:t>
            </a:r>
            <a:endParaRPr lang="en-US" dirty="0" smtClean="0"/>
          </a:p>
          <a:p>
            <a:r>
              <a:rPr lang="en-US" dirty="0" smtClean="0"/>
              <a:t>Top</a:t>
            </a:r>
            <a:r>
              <a:rPr lang="en-US" dirty="0"/>
              <a:t>: identical to Figure 1; </a:t>
            </a:r>
            <a:r>
              <a:rPr lang="en-US" dirty="0" smtClean="0"/>
              <a:t>bottom: </a:t>
            </a:r>
            <a:r>
              <a:rPr lang="en-US" dirty="0"/>
              <a:t>the same but in reverse order. </a:t>
            </a:r>
          </a:p>
        </p:txBody>
      </p:sp>
    </p:spTree>
    <p:extLst>
      <p:ext uri="{BB962C8B-B14F-4D97-AF65-F5344CB8AC3E}">
        <p14:creationId xmlns:p14="http://schemas.microsoft.com/office/powerpoint/2010/main" val="178757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Trees are not Graphics (2/3)</a:t>
            </a:r>
            <a:endParaRPr lang="en-US" dirty="0"/>
          </a:p>
        </p:txBody>
      </p:sp>
      <p:sp>
        <p:nvSpPr>
          <p:cNvPr id="3" name="Content Placeholder 2"/>
          <p:cNvSpPr>
            <a:spLocks noGrp="1"/>
          </p:cNvSpPr>
          <p:nvPr>
            <p:ph idx="1"/>
          </p:nvPr>
        </p:nvSpPr>
        <p:spPr>
          <a:xfrm>
            <a:off x="457200" y="1600201"/>
            <a:ext cx="8229600" cy="1102300"/>
          </a:xfrm>
        </p:spPr>
        <p:txBody>
          <a:bodyPr/>
          <a:lstStyle/>
          <a:p>
            <a:r>
              <a:rPr lang="en-US" dirty="0"/>
              <a:t>Likewise, the following figures represent the same tree - what changes is the </a:t>
            </a:r>
            <a:r>
              <a:rPr lang="en-US" b="1" dirty="0"/>
              <a:t>style</a:t>
            </a:r>
            <a:r>
              <a:rPr lang="en-US" dirty="0"/>
              <a:t>, not the information.</a:t>
            </a:r>
          </a:p>
        </p:txBody>
      </p:sp>
      <p:pic>
        <p:nvPicPr>
          <p:cNvPr id="4" name="Picture 3"/>
          <p:cNvPicPr>
            <a:picLocks noChangeAspect="1"/>
          </p:cNvPicPr>
          <p:nvPr/>
        </p:nvPicPr>
        <p:blipFill>
          <a:blip r:embed="rId2"/>
          <a:stretch>
            <a:fillRect/>
          </a:stretch>
        </p:blipFill>
        <p:spPr>
          <a:xfrm>
            <a:off x="271780" y="3190903"/>
            <a:ext cx="4514930" cy="2311777"/>
          </a:xfrm>
          <a:prstGeom prst="rect">
            <a:avLst/>
          </a:prstGeom>
        </p:spPr>
      </p:pic>
      <p:pic>
        <p:nvPicPr>
          <p:cNvPr id="5" name="Picture 4"/>
          <p:cNvPicPr>
            <a:picLocks noChangeAspect="1"/>
          </p:cNvPicPr>
          <p:nvPr/>
        </p:nvPicPr>
        <p:blipFill>
          <a:blip r:embed="rId3"/>
          <a:stretch>
            <a:fillRect/>
          </a:stretch>
        </p:blipFill>
        <p:spPr>
          <a:xfrm>
            <a:off x="5070144" y="2762820"/>
            <a:ext cx="2873854" cy="2976952"/>
          </a:xfrm>
          <a:prstGeom prst="rect">
            <a:avLst/>
          </a:prstGeom>
        </p:spPr>
      </p:pic>
      <p:sp>
        <p:nvSpPr>
          <p:cNvPr id="6" name="Rectangle 5"/>
          <p:cNvSpPr/>
          <p:nvPr/>
        </p:nvSpPr>
        <p:spPr>
          <a:xfrm>
            <a:off x="457200" y="5739772"/>
            <a:ext cx="7976527" cy="646331"/>
          </a:xfrm>
          <a:prstGeom prst="rect">
            <a:avLst/>
          </a:prstGeom>
        </p:spPr>
        <p:txBody>
          <a:bodyPr wrap="square">
            <a:spAutoFit/>
          </a:bodyPr>
          <a:lstStyle/>
          <a:p>
            <a:r>
              <a:rPr lang="en-US" dirty="0" smtClean="0"/>
              <a:t>The two panels show the same tree, but in different styles.</a:t>
            </a:r>
          </a:p>
          <a:p>
            <a:r>
              <a:rPr lang="en-US" dirty="0" smtClean="0"/>
              <a:t>The tree on the right is in radial style: branches are along radii, and splits are arcs. </a:t>
            </a:r>
            <a:endParaRPr lang="en-US" dirty="0"/>
          </a:p>
        </p:txBody>
      </p:sp>
    </p:spTree>
    <p:extLst>
      <p:ext uri="{BB962C8B-B14F-4D97-AF65-F5344CB8AC3E}">
        <p14:creationId xmlns:p14="http://schemas.microsoft.com/office/powerpoint/2010/main" val="4010328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Trees are not Graphics (3/3)</a:t>
            </a:r>
            <a:endParaRPr lang="en-US" dirty="0"/>
          </a:p>
        </p:txBody>
      </p:sp>
      <p:sp>
        <p:nvSpPr>
          <p:cNvPr id="3" name="Content Placeholder 2"/>
          <p:cNvSpPr>
            <a:spLocks noGrp="1"/>
          </p:cNvSpPr>
          <p:nvPr>
            <p:ph idx="1"/>
          </p:nvPr>
        </p:nvSpPr>
        <p:spPr/>
        <p:txBody>
          <a:bodyPr/>
          <a:lstStyle/>
          <a:p>
            <a:r>
              <a:rPr lang="en-US" dirty="0"/>
              <a:t>Trees and tree graphic representation are different things, and we revise our concept of "tree" to mean an </a:t>
            </a:r>
            <a:r>
              <a:rPr lang="en-US" i="1" dirty="0"/>
              <a:t>abstract</a:t>
            </a:r>
            <a:r>
              <a:rPr lang="en-US" dirty="0"/>
              <a:t> representation of the clades found in a group of viruses, possibly including information about age or genetic distance. Trees can be represented in many ways, including as graphics . This distinction has practical consequences: </a:t>
            </a:r>
            <a:r>
              <a:rPr lang="en-US" dirty="0" smtClean="0"/>
              <a:t>a </a:t>
            </a:r>
            <a:r>
              <a:rPr lang="en-US" dirty="0"/>
              <a:t>frequent error in tree interpretation involves failure to recognize that two graphics actually represent the same tree. </a:t>
            </a:r>
          </a:p>
        </p:txBody>
      </p:sp>
    </p:spTree>
    <p:extLst>
      <p:ext uri="{BB962C8B-B14F-4D97-AF65-F5344CB8AC3E}">
        <p14:creationId xmlns:p14="http://schemas.microsoft.com/office/powerpoint/2010/main" val="67305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9773" y="4220455"/>
            <a:ext cx="3838018" cy="2539865"/>
          </a:xfrm>
          <a:prstGeom prst="rect">
            <a:avLst/>
          </a:prstGeom>
        </p:spPr>
      </p:pic>
      <p:sp>
        <p:nvSpPr>
          <p:cNvPr id="2" name="Title 1"/>
          <p:cNvSpPr>
            <a:spLocks noGrp="1"/>
          </p:cNvSpPr>
          <p:nvPr>
            <p:ph type="title"/>
          </p:nvPr>
        </p:nvSpPr>
        <p:spPr/>
        <p:txBody>
          <a:bodyPr/>
          <a:lstStyle/>
          <a:p>
            <a:r>
              <a:rPr lang="en-US" b="1" dirty="0" smtClean="0"/>
              <a:t>Tree basics</a:t>
            </a:r>
            <a:endParaRPr lang="en-US" b="1" dirty="0"/>
          </a:p>
        </p:txBody>
      </p:sp>
      <p:sp>
        <p:nvSpPr>
          <p:cNvPr id="3" name="Content Placeholder 2"/>
          <p:cNvSpPr>
            <a:spLocks noGrp="1"/>
          </p:cNvSpPr>
          <p:nvPr>
            <p:ph idx="1"/>
          </p:nvPr>
        </p:nvSpPr>
        <p:spPr>
          <a:xfrm>
            <a:off x="180418" y="1370066"/>
            <a:ext cx="8229600" cy="4525963"/>
          </a:xfrm>
        </p:spPr>
        <p:txBody>
          <a:bodyPr/>
          <a:lstStyle/>
          <a:p>
            <a:r>
              <a:rPr lang="en-US" dirty="0" smtClean="0"/>
              <a:t>The </a:t>
            </a:r>
            <a:r>
              <a:rPr lang="en-US" dirty="0"/>
              <a:t>Concept of </a:t>
            </a:r>
            <a:r>
              <a:rPr lang="en-US" i="1" dirty="0"/>
              <a:t>Phylogenetic Tree</a:t>
            </a:r>
            <a:r>
              <a:rPr lang="en-US" dirty="0"/>
              <a:t> </a:t>
            </a:r>
            <a:endParaRPr lang="en-US" dirty="0" smtClean="0"/>
          </a:p>
          <a:p>
            <a:pPr lvl="1"/>
            <a:r>
              <a:rPr lang="en-US" dirty="0" smtClean="0"/>
              <a:t>Trees </a:t>
            </a:r>
            <a:r>
              <a:rPr lang="en-US" dirty="0"/>
              <a:t>Capture Major Events in a Species' Existence </a:t>
            </a:r>
            <a:endParaRPr lang="en-US" dirty="0" smtClean="0"/>
          </a:p>
          <a:p>
            <a:pPr lvl="1"/>
            <a:r>
              <a:rPr lang="en-US" dirty="0" smtClean="0"/>
              <a:t>A tree </a:t>
            </a:r>
            <a:r>
              <a:rPr lang="en-US" dirty="0"/>
              <a:t>is composed of Leaves, Branches, and Inner Nodes </a:t>
            </a:r>
            <a:endParaRPr lang="en-US" dirty="0" smtClean="0"/>
          </a:p>
          <a:p>
            <a:pPr lvl="1"/>
            <a:r>
              <a:rPr lang="en-US" dirty="0" smtClean="0"/>
              <a:t>Branch </a:t>
            </a:r>
            <a:r>
              <a:rPr lang="en-US" dirty="0"/>
              <a:t>Lengths can also Reflect Distance </a:t>
            </a:r>
            <a:endParaRPr lang="en-US" dirty="0" smtClean="0"/>
          </a:p>
          <a:p>
            <a:pPr lvl="1"/>
            <a:r>
              <a:rPr lang="en-US" dirty="0" smtClean="0"/>
              <a:t>Kinship</a:t>
            </a:r>
            <a:r>
              <a:rPr lang="en-US" dirty="0"/>
              <a:t>, </a:t>
            </a:r>
            <a:r>
              <a:rPr lang="en-US" dirty="0" err="1"/>
              <a:t>Cladograms</a:t>
            </a:r>
            <a:r>
              <a:rPr lang="en-US" dirty="0"/>
              <a:t>, and Clades </a:t>
            </a:r>
            <a:endParaRPr lang="en-US" dirty="0" smtClean="0"/>
          </a:p>
          <a:p>
            <a:pPr lvl="1"/>
            <a:r>
              <a:rPr lang="en-US" dirty="0" smtClean="0"/>
              <a:t>There </a:t>
            </a:r>
            <a:r>
              <a:rPr lang="en-US" dirty="0"/>
              <a:t>can be Trees of Genes as well</a:t>
            </a:r>
          </a:p>
          <a:p>
            <a:endParaRPr lang="en-US" dirty="0"/>
          </a:p>
        </p:txBody>
      </p:sp>
    </p:spTree>
    <p:extLst>
      <p:ext uri="{BB962C8B-B14F-4D97-AF65-F5344CB8AC3E}">
        <p14:creationId xmlns:p14="http://schemas.microsoft.com/office/powerpoint/2010/main" val="389674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There can be Trees of Genes as well</a:t>
            </a:r>
            <a:endParaRPr lang="en-US" dirty="0"/>
          </a:p>
        </p:txBody>
      </p:sp>
      <p:sp>
        <p:nvSpPr>
          <p:cNvPr id="3" name="Content Placeholder 2"/>
          <p:cNvSpPr>
            <a:spLocks noGrp="1"/>
          </p:cNvSpPr>
          <p:nvPr>
            <p:ph idx="1"/>
          </p:nvPr>
        </p:nvSpPr>
        <p:spPr/>
        <p:txBody>
          <a:bodyPr>
            <a:normAutofit/>
          </a:bodyPr>
          <a:lstStyle/>
          <a:p>
            <a:r>
              <a:rPr lang="en-US" sz="2400" dirty="0" smtClean="0"/>
              <a:t>Ancestry </a:t>
            </a:r>
            <a:r>
              <a:rPr lang="en-US" sz="2400" dirty="0"/>
              <a:t>relationships are not limited to species. Ancestry is found for example: </a:t>
            </a:r>
          </a:p>
          <a:p>
            <a:pPr lvl="1"/>
            <a:r>
              <a:rPr lang="en-US" sz="2000" dirty="0"/>
              <a:t>in genes: two genes are homologs if they derive from a common ancestor</a:t>
            </a:r>
          </a:p>
          <a:p>
            <a:pPr lvl="1"/>
            <a:r>
              <a:rPr lang="en-US" sz="2000" dirty="0"/>
              <a:t>in cells: a parent cell divides in two daughter cells</a:t>
            </a:r>
          </a:p>
          <a:p>
            <a:pPr lvl="1"/>
            <a:r>
              <a:rPr lang="en-US" sz="2000" dirty="0"/>
              <a:t>even outside biology, e.g. modern languages are descended from older ones. </a:t>
            </a:r>
            <a:endParaRPr lang="en-US" sz="2000" dirty="0" smtClean="0"/>
          </a:p>
          <a:p>
            <a:r>
              <a:rPr lang="en-US" sz="2400" dirty="0"/>
              <a:t>Phylogenies exist everywhere ancestry relationships exist, and have been reconstructed in all of these cases. For virology, however, the most frequent uses by far are trees of viral genomes or proteins. </a:t>
            </a:r>
          </a:p>
        </p:txBody>
      </p:sp>
    </p:spTree>
    <p:extLst>
      <p:ext uri="{BB962C8B-B14F-4D97-AF65-F5344CB8AC3E}">
        <p14:creationId xmlns:p14="http://schemas.microsoft.com/office/powerpoint/2010/main" val="216492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Kinship, </a:t>
            </a:r>
            <a:r>
              <a:rPr lang="en-US" b="1" dirty="0" err="1"/>
              <a:t>Cladograms</a:t>
            </a:r>
            <a:r>
              <a:rPr lang="en-US" b="1" dirty="0"/>
              <a:t>, and Clades (5/5)</a:t>
            </a:r>
            <a:endParaRPr lang="en-US" dirty="0"/>
          </a:p>
        </p:txBody>
      </p:sp>
      <p:sp>
        <p:nvSpPr>
          <p:cNvPr id="3" name="Content Placeholder 2"/>
          <p:cNvSpPr>
            <a:spLocks noGrp="1"/>
          </p:cNvSpPr>
          <p:nvPr>
            <p:ph idx="1"/>
          </p:nvPr>
        </p:nvSpPr>
        <p:spPr/>
        <p:txBody>
          <a:bodyPr>
            <a:normAutofit/>
          </a:bodyPr>
          <a:lstStyle/>
          <a:p>
            <a:r>
              <a:rPr lang="en-US" sz="2400" dirty="0" smtClean="0"/>
              <a:t>A </a:t>
            </a:r>
            <a:r>
              <a:rPr lang="en-US" sz="2400" dirty="0" err="1" smtClean="0"/>
              <a:t>cladogram</a:t>
            </a:r>
            <a:r>
              <a:rPr lang="en-US" sz="2400" dirty="0" smtClean="0"/>
              <a:t> thus retains only the essential information: which viruses are most closely related to which, or, equivalently, which viruses share an ancestor not shared by any other. Such groups are called </a:t>
            </a:r>
            <a:r>
              <a:rPr lang="en-US" sz="2400" b="1" dirty="0" smtClean="0"/>
              <a:t>clades</a:t>
            </a:r>
            <a:r>
              <a:rPr lang="en-US" sz="2400" dirty="0" smtClean="0"/>
              <a:t> and are a fundamental concept in </a:t>
            </a:r>
            <a:r>
              <a:rPr lang="en-US" sz="2400" dirty="0" err="1" smtClean="0"/>
              <a:t>phylogenetics</a:t>
            </a:r>
            <a:r>
              <a:rPr lang="en-US" sz="2400" dirty="0" smtClean="0"/>
              <a:t>. </a:t>
            </a:r>
          </a:p>
          <a:p>
            <a:r>
              <a:rPr lang="en-US" sz="2400" dirty="0"/>
              <a:t>A</a:t>
            </a:r>
            <a:r>
              <a:rPr lang="en-US" sz="2400" dirty="0" smtClean="0"/>
              <a:t> clade is an ancestor and all its descendants.</a:t>
            </a:r>
          </a:p>
          <a:p>
            <a:r>
              <a:rPr lang="en-US" sz="2400" dirty="0"/>
              <a:t>K</a:t>
            </a:r>
            <a:r>
              <a:rPr lang="en-US" sz="2400" dirty="0" smtClean="0"/>
              <a:t>inship, in the form of clades, is the essential information conveyed by trees, and that some kinds of trees (</a:t>
            </a:r>
            <a:r>
              <a:rPr lang="en-US" sz="2400" dirty="0" err="1" smtClean="0"/>
              <a:t>cladograms</a:t>
            </a:r>
            <a:r>
              <a:rPr lang="en-US" sz="2400" dirty="0" smtClean="0"/>
              <a:t>) contain nothing else, while others (</a:t>
            </a:r>
            <a:r>
              <a:rPr lang="en-US" sz="2400" dirty="0" err="1" smtClean="0"/>
              <a:t>phylograms</a:t>
            </a:r>
            <a:r>
              <a:rPr lang="en-US" sz="2400" dirty="0" smtClean="0"/>
              <a:t>) contain additional information in the branch lengths.</a:t>
            </a:r>
            <a:endParaRPr lang="en-US" sz="2400" dirty="0"/>
          </a:p>
        </p:txBody>
      </p:sp>
    </p:spTree>
    <p:extLst>
      <p:ext uri="{BB962C8B-B14F-4D97-AF65-F5344CB8AC3E}">
        <p14:creationId xmlns:p14="http://schemas.microsoft.com/office/powerpoint/2010/main" val="3024765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Building Phylogenetic Trees</a:t>
            </a:r>
            <a:endParaRPr lang="en-US" b="1" dirty="0"/>
          </a:p>
        </p:txBody>
      </p:sp>
      <p:pic>
        <p:nvPicPr>
          <p:cNvPr id="4" name="Picture 3"/>
          <p:cNvPicPr>
            <a:picLocks noChangeAspect="1"/>
          </p:cNvPicPr>
          <p:nvPr/>
        </p:nvPicPr>
        <p:blipFill>
          <a:blip r:embed="rId2"/>
          <a:stretch>
            <a:fillRect/>
          </a:stretch>
        </p:blipFill>
        <p:spPr>
          <a:xfrm>
            <a:off x="457200" y="2317205"/>
            <a:ext cx="8356600" cy="3187700"/>
          </a:xfrm>
          <a:prstGeom prst="rect">
            <a:avLst/>
          </a:prstGeom>
        </p:spPr>
      </p:pic>
    </p:spTree>
    <p:extLst>
      <p:ext uri="{BB962C8B-B14F-4D97-AF65-F5344CB8AC3E}">
        <p14:creationId xmlns:p14="http://schemas.microsoft.com/office/powerpoint/2010/main" val="162385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Task: Finding Phylogenetic Relationships</a:t>
            </a:r>
            <a:endParaRPr lang="en-US" dirty="0"/>
          </a:p>
        </p:txBody>
      </p:sp>
      <p:sp>
        <p:nvSpPr>
          <p:cNvPr id="3" name="Content Placeholder 2"/>
          <p:cNvSpPr>
            <a:spLocks noGrp="1"/>
          </p:cNvSpPr>
          <p:nvPr>
            <p:ph idx="1"/>
          </p:nvPr>
        </p:nvSpPr>
        <p:spPr/>
        <p:txBody>
          <a:bodyPr/>
          <a:lstStyle/>
          <a:p>
            <a:r>
              <a:rPr lang="en-US" dirty="0"/>
              <a:t>Is there always a Tree</a:t>
            </a:r>
            <a:r>
              <a:rPr lang="en-US" dirty="0" smtClean="0"/>
              <a:t>?</a:t>
            </a:r>
          </a:p>
          <a:p>
            <a:pPr lvl="1"/>
            <a:r>
              <a:rPr lang="en-US" dirty="0"/>
              <a:t>is widely accepted that cellular organisms all stem from a common ancestor, so if all our species are cellular, the answer is a clear </a:t>
            </a:r>
            <a:r>
              <a:rPr lang="en-US" dirty="0" smtClean="0"/>
              <a:t>yes.</a:t>
            </a:r>
          </a:p>
          <a:p>
            <a:pPr lvl="2"/>
            <a:r>
              <a:rPr lang="en-US" dirty="0"/>
              <a:t>That is why we speak of the "Tree of Life"</a:t>
            </a:r>
            <a:r>
              <a:rPr lang="en-US" dirty="0" smtClean="0"/>
              <a:t>.</a:t>
            </a:r>
          </a:p>
          <a:p>
            <a:pPr lvl="1"/>
            <a:r>
              <a:rPr lang="en-US" dirty="0"/>
              <a:t>For genes, it will be possible if (and only if) they are </a:t>
            </a:r>
            <a:r>
              <a:rPr lang="en-US" dirty="0" smtClean="0"/>
              <a:t>homologous</a:t>
            </a:r>
            <a:endParaRPr lang="en-US" dirty="0"/>
          </a:p>
          <a:p>
            <a:pPr lvl="2"/>
            <a:r>
              <a:rPr lang="en-US" dirty="0" smtClean="0"/>
              <a:t>Homologs refer to genes that share a common ancestor.</a:t>
            </a:r>
            <a:endParaRPr lang="en-US" dirty="0"/>
          </a:p>
        </p:txBody>
      </p:sp>
    </p:spTree>
    <p:extLst>
      <p:ext uri="{BB962C8B-B14F-4D97-AF65-F5344CB8AC3E}">
        <p14:creationId xmlns:p14="http://schemas.microsoft.com/office/powerpoint/2010/main" val="1994510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Task: Finding Phylogenetic Relationships</a:t>
            </a:r>
            <a:endParaRPr lang="en-US" dirty="0"/>
          </a:p>
        </p:txBody>
      </p:sp>
      <p:sp>
        <p:nvSpPr>
          <p:cNvPr id="3" name="Content Placeholder 2"/>
          <p:cNvSpPr>
            <a:spLocks noGrp="1"/>
          </p:cNvSpPr>
          <p:nvPr>
            <p:ph idx="1"/>
          </p:nvPr>
        </p:nvSpPr>
        <p:spPr/>
        <p:txBody>
          <a:bodyPr/>
          <a:lstStyle/>
          <a:p>
            <a:r>
              <a:rPr lang="en-US" dirty="0"/>
              <a:t>Is there only one Tree</a:t>
            </a:r>
            <a:r>
              <a:rPr lang="en-US" dirty="0" smtClean="0"/>
              <a:t>?</a:t>
            </a:r>
          </a:p>
          <a:p>
            <a:pPr lvl="1"/>
            <a:r>
              <a:rPr lang="en-US" dirty="0"/>
              <a:t>To a large extent, yes, but there are notable exceptions. For example, a hybrid species, such as the mule, has two parents (horse and donkey). Recombinant and </a:t>
            </a:r>
            <a:r>
              <a:rPr lang="en-US" dirty="0" err="1"/>
              <a:t>reassortant</a:t>
            </a:r>
            <a:r>
              <a:rPr lang="en-US" dirty="0"/>
              <a:t> viruses are another </a:t>
            </a:r>
            <a:r>
              <a:rPr lang="en-US" dirty="0" smtClean="0"/>
              <a:t>example.</a:t>
            </a:r>
          </a:p>
          <a:p>
            <a:pPr lvl="1"/>
            <a:r>
              <a:rPr lang="en-US" dirty="0" smtClean="0"/>
              <a:t>In cases, where the single-parent hypothesis is not true, it is possible to compute a tree, but they can lower the quality of the resulting phylogenies. </a:t>
            </a:r>
          </a:p>
          <a:p>
            <a:pPr lvl="1"/>
            <a:r>
              <a:rPr lang="en-US" dirty="0" smtClean="0"/>
              <a:t>We usually speak of the phylogeny of a group of species – and attempt to compute it. </a:t>
            </a:r>
            <a:endParaRPr lang="en-US" dirty="0"/>
          </a:p>
        </p:txBody>
      </p:sp>
    </p:spTree>
    <p:extLst>
      <p:ext uri="{BB962C8B-B14F-4D97-AF65-F5344CB8AC3E}">
        <p14:creationId xmlns:p14="http://schemas.microsoft.com/office/powerpoint/2010/main" val="3096522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a:t>The Task: Finding Phylogenetic </a:t>
            </a:r>
            <a:r>
              <a:rPr lang="en-US" b="1" dirty="0" smtClean="0"/>
              <a:t>Relationships</a:t>
            </a:r>
            <a:br>
              <a:rPr lang="en-US" b="1" dirty="0" smtClean="0"/>
            </a:br>
            <a:r>
              <a:rPr lang="en-US" b="1" dirty="0" smtClean="0"/>
              <a:t>Input</a:t>
            </a:r>
            <a:endParaRPr lang="en-US" dirty="0"/>
          </a:p>
        </p:txBody>
      </p:sp>
      <p:sp>
        <p:nvSpPr>
          <p:cNvPr id="3" name="Content Placeholder 2"/>
          <p:cNvSpPr>
            <a:spLocks noGrp="1"/>
          </p:cNvSpPr>
          <p:nvPr>
            <p:ph idx="1"/>
          </p:nvPr>
        </p:nvSpPr>
        <p:spPr>
          <a:xfrm>
            <a:off x="457200" y="1600201"/>
            <a:ext cx="8229600" cy="1523848"/>
          </a:xfrm>
        </p:spPr>
        <p:txBody>
          <a:bodyPr>
            <a:normAutofit/>
          </a:bodyPr>
          <a:lstStyle/>
          <a:p>
            <a:r>
              <a:rPr lang="en-US" sz="2400" dirty="0"/>
              <a:t>In principle, any heritable trait can be used. In practice, and in particular for virology, </a:t>
            </a:r>
            <a:r>
              <a:rPr lang="en-US" sz="2400" b="1" dirty="0"/>
              <a:t>this almost always means molecular sequences</a:t>
            </a:r>
            <a:r>
              <a:rPr lang="en-US" sz="2400" dirty="0"/>
              <a:t>. Both amino acids and nucleotides can be used. </a:t>
            </a:r>
          </a:p>
        </p:txBody>
      </p:sp>
      <p:pic>
        <p:nvPicPr>
          <p:cNvPr id="4" name="Picture 3"/>
          <p:cNvPicPr>
            <a:picLocks noChangeAspect="1"/>
          </p:cNvPicPr>
          <p:nvPr/>
        </p:nvPicPr>
        <p:blipFill>
          <a:blip r:embed="rId2"/>
          <a:stretch>
            <a:fillRect/>
          </a:stretch>
        </p:blipFill>
        <p:spPr>
          <a:xfrm>
            <a:off x="1992606" y="2912409"/>
            <a:ext cx="4800600" cy="3149600"/>
          </a:xfrm>
          <a:prstGeom prst="rect">
            <a:avLst/>
          </a:prstGeom>
        </p:spPr>
      </p:pic>
      <p:sp>
        <p:nvSpPr>
          <p:cNvPr id="5" name="TextBox 4"/>
          <p:cNvSpPr txBox="1"/>
          <p:nvPr/>
        </p:nvSpPr>
        <p:spPr>
          <a:xfrm>
            <a:off x="1774664" y="6062009"/>
            <a:ext cx="5168866" cy="369332"/>
          </a:xfrm>
          <a:prstGeom prst="rect">
            <a:avLst/>
          </a:prstGeom>
          <a:noFill/>
        </p:spPr>
        <p:txBody>
          <a:bodyPr wrap="none" rtlCol="0">
            <a:spAutoFit/>
          </a:bodyPr>
          <a:lstStyle/>
          <a:p>
            <a:r>
              <a:rPr lang="en-US" dirty="0"/>
              <a:t>DNA (shown in orange) with histones (shown in blue)</a:t>
            </a:r>
          </a:p>
        </p:txBody>
      </p:sp>
    </p:spTree>
    <p:extLst>
      <p:ext uri="{BB962C8B-B14F-4D97-AF65-F5344CB8AC3E}">
        <p14:creationId xmlns:p14="http://schemas.microsoft.com/office/powerpoint/2010/main" val="389051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Task: Finding Phylogenetic </a:t>
            </a:r>
            <a:r>
              <a:rPr lang="en-US" b="1" dirty="0" smtClean="0"/>
              <a:t>Relationships</a:t>
            </a:r>
            <a:br>
              <a:rPr lang="en-US" b="1" dirty="0" smtClean="0"/>
            </a:br>
            <a:r>
              <a:rPr lang="en-US" b="1" dirty="0" smtClean="0"/>
              <a:t>Output</a:t>
            </a:r>
            <a:endParaRPr lang="en-US" dirty="0"/>
          </a:p>
        </p:txBody>
      </p:sp>
      <p:sp>
        <p:nvSpPr>
          <p:cNvPr id="3" name="Content Placeholder 2"/>
          <p:cNvSpPr>
            <a:spLocks noGrp="1"/>
          </p:cNvSpPr>
          <p:nvPr>
            <p:ph idx="1"/>
          </p:nvPr>
        </p:nvSpPr>
        <p:spPr>
          <a:xfrm>
            <a:off x="457200" y="1600200"/>
            <a:ext cx="8229600" cy="2583791"/>
          </a:xfrm>
        </p:spPr>
        <p:txBody>
          <a:bodyPr/>
          <a:lstStyle/>
          <a:p>
            <a:r>
              <a:rPr lang="en-US" dirty="0"/>
              <a:t>What </a:t>
            </a:r>
            <a:r>
              <a:rPr lang="en-US" dirty="0" smtClean="0"/>
              <a:t>do Tree</a:t>
            </a:r>
            <a:r>
              <a:rPr lang="en-US" dirty="0"/>
              <a:t>-computing </a:t>
            </a:r>
            <a:r>
              <a:rPr lang="en-US" dirty="0" smtClean="0"/>
              <a:t>programs </a:t>
            </a:r>
            <a:r>
              <a:rPr lang="en-US" dirty="0"/>
              <a:t>p</a:t>
            </a:r>
            <a:r>
              <a:rPr lang="en-US" dirty="0" smtClean="0"/>
              <a:t>roduce?</a:t>
            </a:r>
          </a:p>
          <a:p>
            <a:pPr lvl="1"/>
            <a:r>
              <a:rPr lang="en-US" dirty="0" smtClean="0"/>
              <a:t>Trees </a:t>
            </a:r>
            <a:r>
              <a:rPr lang="en-US" dirty="0"/>
              <a:t>are not graphics, but abstract representations of phylogenetic </a:t>
            </a:r>
            <a:r>
              <a:rPr lang="en-US" dirty="0" smtClean="0"/>
              <a:t>relationships. </a:t>
            </a:r>
          </a:p>
          <a:p>
            <a:pPr lvl="1"/>
            <a:r>
              <a:rPr lang="en-US" dirty="0" smtClean="0"/>
              <a:t>Tree</a:t>
            </a:r>
            <a:r>
              <a:rPr lang="en-US" dirty="0"/>
              <a:t>-building programs do not produce graphics. </a:t>
            </a:r>
            <a:endParaRPr lang="en-US" dirty="0" smtClean="0"/>
          </a:p>
          <a:p>
            <a:pPr lvl="1"/>
            <a:r>
              <a:rPr lang="en-US" dirty="0" smtClean="0"/>
              <a:t>They </a:t>
            </a:r>
            <a:r>
              <a:rPr lang="en-US" dirty="0"/>
              <a:t>typically produce a text file containing a symbolic representation of a tree, such as this one: </a:t>
            </a:r>
            <a:endParaRPr lang="en-US" dirty="0" smtClean="0"/>
          </a:p>
          <a:p>
            <a:endParaRPr lang="en-US" dirty="0"/>
          </a:p>
        </p:txBody>
      </p:sp>
      <p:sp>
        <p:nvSpPr>
          <p:cNvPr id="4" name="Rectangle 3"/>
          <p:cNvSpPr/>
          <p:nvPr/>
        </p:nvSpPr>
        <p:spPr>
          <a:xfrm>
            <a:off x="457200" y="4545312"/>
            <a:ext cx="8106778" cy="1015663"/>
          </a:xfrm>
          <a:prstGeom prst="rect">
            <a:avLst/>
          </a:prstGeom>
        </p:spPr>
        <p:txBody>
          <a:bodyPr wrap="square">
            <a:spAutoFit/>
          </a:bodyPr>
          <a:lstStyle/>
          <a:p>
            <a:r>
              <a:rPr lang="en-US" sz="1200" b="1" dirty="0" smtClean="0">
                <a:latin typeface="Courier New"/>
                <a:cs typeface="Courier New"/>
              </a:rPr>
              <a:t>(FPV_us1964:0.00036,(FPV_au1970:0.0007,((FPV_us2006:0.00216,(FPV_us1993:0.00120,</a:t>
            </a:r>
          </a:p>
          <a:p>
            <a:r>
              <a:rPr lang="en-US" sz="1200" b="1" dirty="0" smtClean="0">
                <a:latin typeface="Courier New"/>
                <a:cs typeface="Courier New"/>
              </a:rPr>
              <a:t>FPV_us1967:0.00145)0.87:0.00047)0.97:0.00177,((CPV_us1981:0.00072,(CPV_nz1994:0.</a:t>
            </a:r>
          </a:p>
          <a:p>
            <a:r>
              <a:rPr lang="en-US" sz="1200" b="1" dirty="0" smtClean="0">
                <a:latin typeface="Courier New"/>
                <a:cs typeface="Courier New"/>
              </a:rPr>
              <a:t>00192,(CPV_us2000:0.0,CPV_us1998:0.00023)0.99:0.00191)0.82:0.00046)0.92:0.00076,</a:t>
            </a:r>
          </a:p>
          <a:p>
            <a:r>
              <a:rPr lang="en-US" sz="1200" b="1" dirty="0" smtClean="0">
                <a:latin typeface="Courier New"/>
                <a:cs typeface="Courier New"/>
              </a:rPr>
              <a:t>(CPV_us1979:0.00025,CPV_us1978:0.00094)0.76:0.0002)1:0.00583)0.72:0.00018):0.000</a:t>
            </a:r>
          </a:p>
          <a:p>
            <a:r>
              <a:rPr lang="en-US" sz="1200" b="1" dirty="0" smtClean="0">
                <a:latin typeface="Courier New"/>
                <a:cs typeface="Courier New"/>
              </a:rPr>
              <a:t>36);</a:t>
            </a:r>
            <a:endParaRPr lang="en-US" sz="1200" b="1" dirty="0">
              <a:latin typeface="Courier New"/>
              <a:cs typeface="Courier New"/>
            </a:endParaRPr>
          </a:p>
        </p:txBody>
      </p:sp>
    </p:spTree>
    <p:extLst>
      <p:ext uri="{BB962C8B-B14F-4D97-AF65-F5344CB8AC3E}">
        <p14:creationId xmlns:p14="http://schemas.microsoft.com/office/powerpoint/2010/main" val="3092097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Task: Finding Phylogenetic Relationships</a:t>
            </a:r>
            <a:endParaRPr lang="en-US" dirty="0"/>
          </a:p>
        </p:txBody>
      </p:sp>
      <p:sp>
        <p:nvSpPr>
          <p:cNvPr id="3" name="Content Placeholder 2"/>
          <p:cNvSpPr>
            <a:spLocks noGrp="1"/>
          </p:cNvSpPr>
          <p:nvPr>
            <p:ph idx="1"/>
          </p:nvPr>
        </p:nvSpPr>
        <p:spPr>
          <a:xfrm>
            <a:off x="457200" y="1404841"/>
            <a:ext cx="8229600" cy="582372"/>
          </a:xfrm>
        </p:spPr>
        <p:txBody>
          <a:bodyPr>
            <a:normAutofit/>
          </a:bodyPr>
          <a:lstStyle/>
          <a:p>
            <a:r>
              <a:rPr lang="en-US" sz="2400" dirty="0"/>
              <a:t>This can then be represented (after rooting), e.g. like this: </a:t>
            </a:r>
            <a:endParaRPr lang="en-US" sz="2400" dirty="0" smtClean="0"/>
          </a:p>
        </p:txBody>
      </p:sp>
      <p:sp>
        <p:nvSpPr>
          <p:cNvPr id="5" name="Rectangle 4"/>
          <p:cNvSpPr/>
          <p:nvPr/>
        </p:nvSpPr>
        <p:spPr>
          <a:xfrm>
            <a:off x="739274" y="1987212"/>
            <a:ext cx="4572000" cy="4708980"/>
          </a:xfrm>
          <a:prstGeom prst="rect">
            <a:avLst/>
          </a:prstGeom>
        </p:spPr>
        <p:txBody>
          <a:bodyPr>
            <a:spAutoFit/>
          </a:bodyPr>
          <a:lstStyle/>
          <a:p>
            <a:r>
              <a:rPr lang="en-US" sz="1200" dirty="0" smtClean="0"/>
              <a:t> /-+ FPV us1964                                                                 </a:t>
            </a:r>
          </a:p>
          <a:p>
            <a:r>
              <a:rPr lang="en-US" sz="1200" dirty="0" smtClean="0"/>
              <a:t> |                                                                              </a:t>
            </a:r>
          </a:p>
          <a:p>
            <a:r>
              <a:rPr lang="en-US" sz="1200" dirty="0" smtClean="0"/>
              <a:t> | /----+ FPV au1970                                                            </a:t>
            </a:r>
          </a:p>
          <a:p>
            <a:r>
              <a:rPr lang="en-US" sz="1200" dirty="0" smtClean="0"/>
              <a:t>=+ |                                                                            </a:t>
            </a:r>
          </a:p>
          <a:p>
            <a:r>
              <a:rPr lang="en-US" sz="1200" dirty="0" smtClean="0"/>
              <a:t> | |             /--------------+ FPV us2006                                    </a:t>
            </a:r>
          </a:p>
          <a:p>
            <a:r>
              <a:rPr lang="en-US" sz="1200" dirty="0" smtClean="0"/>
              <a:t> | |             |                                                              </a:t>
            </a:r>
          </a:p>
          <a:p>
            <a:r>
              <a:rPr lang="en-US" sz="1200" dirty="0" smtClean="0"/>
              <a:t> \-+ /-----------+  /-------+ FPV us1993                                        </a:t>
            </a:r>
          </a:p>
          <a:p>
            <a:r>
              <a:rPr lang="en-US" sz="1200" dirty="0" smtClean="0"/>
              <a:t>   | |           \--+                                                           </a:t>
            </a:r>
          </a:p>
          <a:p>
            <a:r>
              <a:rPr lang="en-US" sz="1200" dirty="0" smtClean="0"/>
              <a:t>   | |              \---------+ FPV us1967                                      </a:t>
            </a:r>
          </a:p>
          <a:p>
            <a:r>
              <a:rPr lang="en-US" sz="1200" dirty="0" smtClean="0"/>
              <a:t>   | |                                                                          </a:t>
            </a:r>
          </a:p>
          <a:p>
            <a:r>
              <a:rPr lang="en-US" sz="1200" dirty="0" smtClean="0"/>
              <a:t>   \-+                                            /----+ CPV us1981             </a:t>
            </a:r>
          </a:p>
          <a:p>
            <a:r>
              <a:rPr lang="en-US" sz="1200" dirty="0" smtClean="0"/>
              <a:t>     |                                            |                             </a:t>
            </a:r>
          </a:p>
          <a:p>
            <a:r>
              <a:rPr lang="en-US" sz="1200" dirty="0" smtClean="0"/>
              <a:t>     |                                       /----+  /------------+ CPV nz1994  </a:t>
            </a:r>
          </a:p>
          <a:p>
            <a:r>
              <a:rPr lang="en-US" sz="1200" dirty="0" smtClean="0"/>
              <a:t>     |                                       |    |  |                          </a:t>
            </a:r>
          </a:p>
          <a:p>
            <a:r>
              <a:rPr lang="en-US" sz="1200" dirty="0" smtClean="0"/>
              <a:t>     |                                       |    \--+            / CPV us2000  </a:t>
            </a:r>
          </a:p>
          <a:p>
            <a:r>
              <a:rPr lang="en-US" sz="1200" dirty="0" smtClean="0"/>
              <a:t>     \---------------------------------------+       \------------+             </a:t>
            </a:r>
          </a:p>
          <a:p>
            <a:r>
              <a:rPr lang="en-US" sz="1200" dirty="0" smtClean="0"/>
              <a:t>                                             |                    \-+ CPV us1998</a:t>
            </a:r>
          </a:p>
          <a:p>
            <a:r>
              <a:rPr lang="en-US" sz="1200" dirty="0" smtClean="0"/>
              <a:t>                                             |                                  </a:t>
            </a:r>
          </a:p>
          <a:p>
            <a:r>
              <a:rPr lang="en-US" sz="1200" dirty="0" smtClean="0"/>
              <a:t>                                             |/-+ CPV us1979                    </a:t>
            </a:r>
          </a:p>
          <a:p>
            <a:r>
              <a:rPr lang="en-US" sz="1200" dirty="0" smtClean="0"/>
              <a:t>                                             \+                                 </a:t>
            </a:r>
          </a:p>
          <a:p>
            <a:r>
              <a:rPr lang="en-US" sz="1200" dirty="0" smtClean="0"/>
              <a:t>                                              \------+ CPV us1978               </a:t>
            </a:r>
          </a:p>
          <a:p>
            <a:r>
              <a:rPr lang="en-US" sz="1200" dirty="0" smtClean="0"/>
              <a:t>                                                                                </a:t>
            </a:r>
          </a:p>
          <a:p>
            <a:r>
              <a:rPr lang="en-US" sz="1200" dirty="0" smtClean="0"/>
              <a:t> |-------------|-------------|------------|-------------|------------           </a:t>
            </a:r>
          </a:p>
          <a:p>
            <a:r>
              <a:rPr lang="en-US" sz="1200" dirty="0" smtClean="0"/>
              <a:t> 0         0.002         0.004        0.006         0.008                       </a:t>
            </a:r>
          </a:p>
          <a:p>
            <a:r>
              <a:rPr lang="en-US" sz="1200" dirty="0" smtClean="0"/>
              <a:t> substitutions/site </a:t>
            </a:r>
            <a:endParaRPr lang="en-US" sz="1200" dirty="0"/>
          </a:p>
        </p:txBody>
      </p:sp>
      <p:sp>
        <p:nvSpPr>
          <p:cNvPr id="6" name="Rectangle 5"/>
          <p:cNvSpPr/>
          <p:nvPr/>
        </p:nvSpPr>
        <p:spPr>
          <a:xfrm>
            <a:off x="4819273" y="2136339"/>
            <a:ext cx="3679579" cy="4493537"/>
          </a:xfrm>
          <a:prstGeom prst="rect">
            <a:avLst/>
          </a:prstGeom>
        </p:spPr>
        <p:txBody>
          <a:bodyPr wrap="square">
            <a:spAutoFit/>
          </a:bodyPr>
          <a:lstStyle/>
          <a:p>
            <a:r>
              <a:rPr lang="en-US" sz="2200" dirty="0" smtClean="0"/>
              <a:t>Some programs will perform this step automatically. The advantage is that the user does not need to explicitly launch a separate viewing program; the downside is that graphics cannot be further processed. If you then need to do anything with the tree (for example if you are studying evolutionary rates and need to extract branch lengths), you will need the symbolic form. </a:t>
            </a:r>
            <a:endParaRPr lang="en-US" sz="2200" dirty="0"/>
          </a:p>
        </p:txBody>
      </p:sp>
    </p:spTree>
    <p:extLst>
      <p:ext uri="{BB962C8B-B14F-4D97-AF65-F5344CB8AC3E}">
        <p14:creationId xmlns:p14="http://schemas.microsoft.com/office/powerpoint/2010/main" val="238791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Task: Finding Phylogenetic Relationships</a:t>
            </a:r>
            <a:endParaRPr lang="en-US" dirty="0"/>
          </a:p>
        </p:txBody>
      </p:sp>
      <p:sp>
        <p:nvSpPr>
          <p:cNvPr id="3" name="Content Placeholder 2"/>
          <p:cNvSpPr>
            <a:spLocks noGrp="1"/>
          </p:cNvSpPr>
          <p:nvPr>
            <p:ph idx="1"/>
          </p:nvPr>
        </p:nvSpPr>
        <p:spPr/>
        <p:txBody>
          <a:bodyPr>
            <a:normAutofit fontScale="85000" lnSpcReduction="20000"/>
          </a:bodyPr>
          <a:lstStyle/>
          <a:p>
            <a:r>
              <a:rPr lang="en-US" dirty="0"/>
              <a:t>Where is the Root</a:t>
            </a:r>
            <a:r>
              <a:rPr lang="en-US" dirty="0" smtClean="0"/>
              <a:t>?</a:t>
            </a:r>
          </a:p>
          <a:p>
            <a:pPr lvl="1"/>
            <a:r>
              <a:rPr lang="en-US" dirty="0" smtClean="0"/>
              <a:t>Most tree-building methods cannot identify the tree's root, and thus produce </a:t>
            </a:r>
            <a:r>
              <a:rPr lang="en-US" dirty="0" err="1" smtClean="0"/>
              <a:t>unrooted</a:t>
            </a:r>
            <a:r>
              <a:rPr lang="en-US" dirty="0" smtClean="0"/>
              <a:t> trees.</a:t>
            </a:r>
          </a:p>
          <a:p>
            <a:r>
              <a:rPr lang="en-US" dirty="0" err="1"/>
              <a:t>Unrooted</a:t>
            </a:r>
            <a:r>
              <a:rPr lang="en-US" dirty="0"/>
              <a:t> trees are not </a:t>
            </a:r>
            <a:r>
              <a:rPr lang="en-US" dirty="0" smtClean="0"/>
              <a:t>real </a:t>
            </a:r>
            <a:r>
              <a:rPr lang="en-US" dirty="0"/>
              <a:t>phylogenetic </a:t>
            </a:r>
            <a:r>
              <a:rPr lang="en-US" dirty="0" smtClean="0"/>
              <a:t>trees (does </a:t>
            </a:r>
            <a:r>
              <a:rPr lang="en-US" dirty="0"/>
              <a:t>not know which node is the ancestor of </a:t>
            </a:r>
            <a:r>
              <a:rPr lang="en-US" dirty="0" smtClean="0"/>
              <a:t>which). </a:t>
            </a:r>
          </a:p>
          <a:p>
            <a:r>
              <a:rPr lang="en-US" dirty="0" smtClean="0"/>
              <a:t>To </a:t>
            </a:r>
            <a:r>
              <a:rPr lang="en-US" dirty="0"/>
              <a:t>obtain true phylogenies, one must root the tree. There are a few ways of doing this: </a:t>
            </a:r>
          </a:p>
          <a:p>
            <a:pPr lvl="1"/>
            <a:r>
              <a:rPr lang="en-US" b="1" dirty="0"/>
              <a:t>mid-point rooting </a:t>
            </a:r>
            <a:r>
              <a:rPr lang="en-US" dirty="0"/>
              <a:t>take the two species with the largest distance of any pair of species, and set the root halfway between them</a:t>
            </a:r>
            <a:r>
              <a:rPr lang="en-US" dirty="0" smtClean="0"/>
              <a:t>.</a:t>
            </a:r>
          </a:p>
          <a:p>
            <a:pPr lvl="1"/>
            <a:r>
              <a:rPr lang="en-US" b="1" dirty="0" smtClean="0"/>
              <a:t>longest</a:t>
            </a:r>
            <a:r>
              <a:rPr lang="en-US" b="1" dirty="0"/>
              <a:t>-branch rooting</a:t>
            </a:r>
            <a:r>
              <a:rPr lang="en-US" dirty="0"/>
              <a:t> find the longest branch in the tree, and set the root at its middle</a:t>
            </a:r>
            <a:r>
              <a:rPr lang="en-US" dirty="0" smtClean="0"/>
              <a:t>.</a:t>
            </a:r>
          </a:p>
          <a:p>
            <a:pPr lvl="1"/>
            <a:r>
              <a:rPr lang="en-US" b="1" dirty="0" err="1" smtClean="0"/>
              <a:t>outgroup</a:t>
            </a:r>
            <a:r>
              <a:rPr lang="en-US" b="1" dirty="0" smtClean="0"/>
              <a:t> </a:t>
            </a:r>
            <a:r>
              <a:rPr lang="en-US" b="1" dirty="0"/>
              <a:t>rooting</a:t>
            </a:r>
            <a:r>
              <a:rPr lang="en-US" dirty="0"/>
              <a:t> add a related species (called the </a:t>
            </a:r>
            <a:r>
              <a:rPr lang="en-US" dirty="0" err="1"/>
              <a:t>outgroup</a:t>
            </a:r>
            <a:r>
              <a:rPr lang="en-US" dirty="0"/>
              <a:t>) to an analysis, and set the root at the middle of the branch that connects the </a:t>
            </a:r>
            <a:r>
              <a:rPr lang="en-US" dirty="0" err="1"/>
              <a:t>outgroup</a:t>
            </a:r>
            <a:r>
              <a:rPr lang="en-US" dirty="0"/>
              <a:t> with the rest (which is called the </a:t>
            </a:r>
            <a:r>
              <a:rPr lang="en-US" dirty="0" err="1"/>
              <a:t>ingroup</a:t>
            </a:r>
            <a:r>
              <a:rPr lang="en-US" dirty="0"/>
              <a:t>). </a:t>
            </a:r>
          </a:p>
          <a:p>
            <a:pPr lvl="1"/>
            <a:endParaRPr lang="en-US" dirty="0" smtClean="0"/>
          </a:p>
        </p:txBody>
      </p:sp>
    </p:spTree>
    <p:extLst>
      <p:ext uri="{BB962C8B-B14F-4D97-AF65-F5344CB8AC3E}">
        <p14:creationId xmlns:p14="http://schemas.microsoft.com/office/powerpoint/2010/main" val="2694604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Task: Finding Phylogenetic Relationships</a:t>
            </a:r>
            <a:endParaRPr lang="en-US" dirty="0"/>
          </a:p>
        </p:txBody>
      </p:sp>
      <p:sp>
        <p:nvSpPr>
          <p:cNvPr id="3" name="Content Placeholder 2"/>
          <p:cNvSpPr>
            <a:spLocks noGrp="1"/>
          </p:cNvSpPr>
          <p:nvPr>
            <p:ph idx="1"/>
          </p:nvPr>
        </p:nvSpPr>
        <p:spPr>
          <a:xfrm>
            <a:off x="457200" y="1600200"/>
            <a:ext cx="8229600" cy="695297"/>
          </a:xfrm>
        </p:spPr>
        <p:txBody>
          <a:bodyPr>
            <a:normAutofit/>
          </a:bodyPr>
          <a:lstStyle/>
          <a:p>
            <a:r>
              <a:rPr lang="en-US" sz="2400" dirty="0" smtClean="0"/>
              <a:t>Example </a:t>
            </a:r>
            <a:r>
              <a:rPr lang="en-US" sz="2400" dirty="0"/>
              <a:t>of </a:t>
            </a:r>
            <a:r>
              <a:rPr lang="en-US" sz="2400" dirty="0" err="1"/>
              <a:t>outgroup</a:t>
            </a:r>
            <a:r>
              <a:rPr lang="en-US" sz="2400" dirty="0"/>
              <a:t> rooting, </a:t>
            </a:r>
            <a:r>
              <a:rPr lang="en-US" sz="2400" dirty="0" smtClean="0"/>
              <a:t>the </a:t>
            </a:r>
            <a:r>
              <a:rPr lang="en-US" sz="2400" dirty="0"/>
              <a:t>most common method.</a:t>
            </a:r>
          </a:p>
        </p:txBody>
      </p:sp>
      <p:pic>
        <p:nvPicPr>
          <p:cNvPr id="4" name="Picture 3"/>
          <p:cNvPicPr>
            <a:picLocks noChangeAspect="1"/>
          </p:cNvPicPr>
          <p:nvPr/>
        </p:nvPicPr>
        <p:blipFill>
          <a:blip r:embed="rId2"/>
          <a:stretch>
            <a:fillRect/>
          </a:stretch>
        </p:blipFill>
        <p:spPr>
          <a:xfrm>
            <a:off x="431201" y="2360617"/>
            <a:ext cx="4229683" cy="3474072"/>
          </a:xfrm>
          <a:prstGeom prst="rect">
            <a:avLst/>
          </a:prstGeom>
        </p:spPr>
      </p:pic>
      <p:sp>
        <p:nvSpPr>
          <p:cNvPr id="5" name="Rectangle 4"/>
          <p:cNvSpPr/>
          <p:nvPr/>
        </p:nvSpPr>
        <p:spPr>
          <a:xfrm>
            <a:off x="655542" y="6191035"/>
            <a:ext cx="3916457" cy="369332"/>
          </a:xfrm>
          <a:prstGeom prst="rect">
            <a:avLst/>
          </a:prstGeom>
        </p:spPr>
        <p:txBody>
          <a:bodyPr wrap="none">
            <a:spAutoFit/>
          </a:bodyPr>
          <a:lstStyle/>
          <a:p>
            <a:r>
              <a:rPr lang="en-US" dirty="0" smtClean="0"/>
              <a:t> An </a:t>
            </a:r>
            <a:r>
              <a:rPr lang="en-US" dirty="0" err="1" smtClean="0"/>
              <a:t>unrooted</a:t>
            </a:r>
            <a:r>
              <a:rPr lang="en-US" dirty="0" smtClean="0"/>
              <a:t> tree of </a:t>
            </a:r>
            <a:r>
              <a:rPr lang="en-US" dirty="0" err="1" smtClean="0"/>
              <a:t>Enterovirus</a:t>
            </a:r>
            <a:r>
              <a:rPr lang="en-US" dirty="0" smtClean="0"/>
              <a:t> 3'-UTR</a:t>
            </a:r>
            <a:endParaRPr lang="en-US" dirty="0"/>
          </a:p>
        </p:txBody>
      </p:sp>
      <p:sp>
        <p:nvSpPr>
          <p:cNvPr id="6" name="Rectangle 5"/>
          <p:cNvSpPr/>
          <p:nvPr/>
        </p:nvSpPr>
        <p:spPr>
          <a:xfrm>
            <a:off x="4917346" y="2246657"/>
            <a:ext cx="3769454" cy="4154983"/>
          </a:xfrm>
          <a:prstGeom prst="rect">
            <a:avLst/>
          </a:prstGeom>
        </p:spPr>
        <p:txBody>
          <a:bodyPr wrap="square">
            <a:spAutoFit/>
          </a:bodyPr>
          <a:lstStyle/>
          <a:p>
            <a:r>
              <a:rPr lang="en-US" sz="2400" dirty="0" smtClean="0"/>
              <a:t>Cannot tell which node is an ancestor of which.</a:t>
            </a:r>
          </a:p>
          <a:p>
            <a:r>
              <a:rPr lang="en-US" sz="2400" dirty="0"/>
              <a:t>The root of the tree could be in any of the branches. It may be for example, that CL073908, HRV-9, HRV-32 and HRV-67 form a clade - but until the position of the root is known, this can be neither confirmed nor ruled out.</a:t>
            </a:r>
          </a:p>
        </p:txBody>
      </p:sp>
    </p:spTree>
    <p:extLst>
      <p:ext uri="{BB962C8B-B14F-4D97-AF65-F5344CB8AC3E}">
        <p14:creationId xmlns:p14="http://schemas.microsoft.com/office/powerpoint/2010/main" val="394688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Evolving the Concept of Phylogenetic Tree</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There are two ways to introduce phylogenetic trees:</a:t>
            </a:r>
          </a:p>
          <a:p>
            <a:pPr lvl="1"/>
            <a:r>
              <a:rPr lang="en-US" sz="2600" dirty="0"/>
              <a:t>the "theorist's approach", in which one starts with a definition, then demonstrates properties and illustrates with examples, as is often done in mathematics;</a:t>
            </a:r>
          </a:p>
          <a:p>
            <a:pPr lvl="1"/>
            <a:r>
              <a:rPr lang="en-US" sz="2600" dirty="0"/>
              <a:t>the "experimentalist's approach", in which one starts with examples, observes </a:t>
            </a:r>
            <a:r>
              <a:rPr lang="en-US" dirty="0"/>
              <a:t>properties, and generalizes to eventually approach an intuitive definition, as would an experimental scientist. </a:t>
            </a:r>
          </a:p>
          <a:p>
            <a:r>
              <a:rPr lang="en-US" dirty="0"/>
              <a:t>It is surprisingly difficult to give a definition of phylogenetic trees that is both correct and general and not utterly obscure for non-experts.</a:t>
            </a:r>
          </a:p>
          <a:p>
            <a:r>
              <a:rPr lang="en-US" dirty="0"/>
              <a:t>We will follow the second approach: we will show some examples of trees, observe their properties, and gradually refine our understanding until it is sufficient to interpret and construct trees for research purposes. We will start with the most intuitive concepts, even if they turn out to be less frequently used in </a:t>
            </a:r>
            <a:r>
              <a:rPr lang="en-US" dirty="0" err="1"/>
              <a:t>phylogenetics</a:t>
            </a:r>
            <a:r>
              <a:rPr lang="en-US" dirty="0"/>
              <a:t>, and use them as stepping stones to the more elaborate notions. </a:t>
            </a:r>
            <a:endParaRPr lang="en-US" dirty="0" smtClean="0"/>
          </a:p>
          <a:p>
            <a:r>
              <a:rPr lang="en-US" dirty="0" smtClean="0"/>
              <a:t>A </a:t>
            </a:r>
            <a:r>
              <a:rPr lang="en-US" dirty="0"/>
              <a:t>precise definition of exactly what trees are can be left to mathematicians, at least for now . No prior knowledge of trees is required. </a:t>
            </a:r>
          </a:p>
          <a:p>
            <a:endParaRPr lang="en-US" dirty="0"/>
          </a:p>
        </p:txBody>
      </p:sp>
    </p:spTree>
    <p:extLst>
      <p:ext uri="{BB962C8B-B14F-4D97-AF65-F5344CB8AC3E}">
        <p14:creationId xmlns:p14="http://schemas.microsoft.com/office/powerpoint/2010/main" val="4247757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t>
            </a:r>
            <a:r>
              <a:rPr lang="en-US" b="1" dirty="0"/>
              <a:t>Task: Finding Phylogenetic Relationships</a:t>
            </a:r>
            <a:endParaRPr lang="en-US" dirty="0"/>
          </a:p>
        </p:txBody>
      </p:sp>
      <p:sp>
        <p:nvSpPr>
          <p:cNvPr id="3" name="Content Placeholder 2"/>
          <p:cNvSpPr>
            <a:spLocks noGrp="1"/>
          </p:cNvSpPr>
          <p:nvPr>
            <p:ph idx="1"/>
          </p:nvPr>
        </p:nvSpPr>
        <p:spPr>
          <a:xfrm>
            <a:off x="457200" y="1600200"/>
            <a:ext cx="4244975" cy="4325763"/>
          </a:xfrm>
        </p:spPr>
        <p:txBody>
          <a:bodyPr>
            <a:normAutofit/>
          </a:bodyPr>
          <a:lstStyle/>
          <a:p>
            <a:r>
              <a:rPr lang="en-US" sz="2400" dirty="0" smtClean="0"/>
              <a:t>A tree </a:t>
            </a:r>
            <a:r>
              <a:rPr lang="en-US" sz="2400" dirty="0"/>
              <a:t>made with the same sequences plus that of a more distantly related virus, HRV-93 (labeled "OUT")</a:t>
            </a:r>
            <a:r>
              <a:rPr lang="en-US" sz="2400" dirty="0" smtClean="0"/>
              <a:t>.</a:t>
            </a:r>
          </a:p>
          <a:p>
            <a:r>
              <a:rPr lang="en-US" sz="2400" dirty="0"/>
              <a:t>The </a:t>
            </a:r>
            <a:r>
              <a:rPr lang="en-US" sz="2400" dirty="0" err="1" smtClean="0"/>
              <a:t>outgroup</a:t>
            </a:r>
            <a:r>
              <a:rPr lang="en-US" sz="2400" dirty="0" smtClean="0"/>
              <a:t> </a:t>
            </a:r>
            <a:r>
              <a:rPr lang="en-US" sz="2400" dirty="0"/>
              <a:t>is connected to the rest of the tree in the branch that connects HRV-7 to the rest of the tree in</a:t>
            </a:r>
          </a:p>
        </p:txBody>
      </p:sp>
      <p:pic>
        <p:nvPicPr>
          <p:cNvPr id="4" name="Picture 3"/>
          <p:cNvPicPr>
            <a:picLocks noChangeAspect="1"/>
          </p:cNvPicPr>
          <p:nvPr/>
        </p:nvPicPr>
        <p:blipFill>
          <a:blip r:embed="rId2"/>
          <a:stretch>
            <a:fillRect/>
          </a:stretch>
        </p:blipFill>
        <p:spPr>
          <a:xfrm>
            <a:off x="4521384" y="1761534"/>
            <a:ext cx="4281082" cy="4193713"/>
          </a:xfrm>
          <a:prstGeom prst="rect">
            <a:avLst/>
          </a:prstGeom>
        </p:spPr>
      </p:pic>
      <p:sp>
        <p:nvSpPr>
          <p:cNvPr id="5" name="Rectangle 4"/>
          <p:cNvSpPr/>
          <p:nvPr/>
        </p:nvSpPr>
        <p:spPr>
          <a:xfrm>
            <a:off x="4702175" y="6304996"/>
            <a:ext cx="4052912" cy="369332"/>
          </a:xfrm>
          <a:prstGeom prst="rect">
            <a:avLst/>
          </a:prstGeom>
        </p:spPr>
        <p:txBody>
          <a:bodyPr wrap="none">
            <a:spAutoFit/>
          </a:bodyPr>
          <a:lstStyle/>
          <a:p>
            <a:r>
              <a:rPr lang="en-US" dirty="0"/>
              <a:t>T</a:t>
            </a:r>
            <a:r>
              <a:rPr lang="en-US" dirty="0" smtClean="0"/>
              <a:t>ree of </a:t>
            </a:r>
            <a:r>
              <a:rPr lang="en-US" dirty="0" err="1" smtClean="0"/>
              <a:t>Enterovirus</a:t>
            </a:r>
            <a:r>
              <a:rPr lang="en-US" dirty="0" smtClean="0"/>
              <a:t> 3'-UTR with </a:t>
            </a:r>
            <a:r>
              <a:rPr lang="en-US" dirty="0" err="1" smtClean="0"/>
              <a:t>outgroup</a:t>
            </a:r>
            <a:endParaRPr lang="en-US" dirty="0"/>
          </a:p>
        </p:txBody>
      </p:sp>
    </p:spTree>
    <p:extLst>
      <p:ext uri="{BB962C8B-B14F-4D97-AF65-F5344CB8AC3E}">
        <p14:creationId xmlns:p14="http://schemas.microsoft.com/office/powerpoint/2010/main" val="3612537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Task: Finding Phylogenetic Relationships</a:t>
            </a:r>
            <a:endParaRPr lang="en-US" dirty="0"/>
          </a:p>
        </p:txBody>
      </p:sp>
      <p:sp>
        <p:nvSpPr>
          <p:cNvPr id="3" name="Content Placeholder 2"/>
          <p:cNvSpPr>
            <a:spLocks noGrp="1"/>
          </p:cNvSpPr>
          <p:nvPr>
            <p:ph idx="1"/>
          </p:nvPr>
        </p:nvSpPr>
        <p:spPr>
          <a:xfrm>
            <a:off x="457200" y="1600200"/>
            <a:ext cx="4244975" cy="4525963"/>
          </a:xfrm>
        </p:spPr>
        <p:txBody>
          <a:bodyPr>
            <a:normAutofit lnSpcReduction="10000"/>
          </a:bodyPr>
          <a:lstStyle/>
          <a:p>
            <a:r>
              <a:rPr lang="en-US" sz="2400" dirty="0" smtClean="0"/>
              <a:t>Can </a:t>
            </a:r>
            <a:r>
              <a:rPr lang="en-US" sz="2400" dirty="0"/>
              <a:t>now represent the tree in the usual </a:t>
            </a:r>
            <a:r>
              <a:rPr lang="en-US" sz="2400" dirty="0" smtClean="0"/>
              <a:t>way.</a:t>
            </a:r>
          </a:p>
          <a:p>
            <a:pPr lvl="1"/>
            <a:r>
              <a:rPr lang="en-US" sz="2000" dirty="0" smtClean="0"/>
              <a:t>The </a:t>
            </a:r>
            <a:r>
              <a:rPr lang="en-US" sz="2000" dirty="0"/>
              <a:t>figure shows the </a:t>
            </a:r>
            <a:r>
              <a:rPr lang="en-US" sz="2000" dirty="0" err="1"/>
              <a:t>outgroup</a:t>
            </a:r>
            <a:r>
              <a:rPr lang="en-US" sz="2000" dirty="0"/>
              <a:t>, but once the root is known, the </a:t>
            </a:r>
            <a:r>
              <a:rPr lang="en-US" sz="2000" dirty="0" err="1"/>
              <a:t>outgroup</a:t>
            </a:r>
            <a:r>
              <a:rPr lang="en-US" sz="2000" dirty="0"/>
              <a:t> serves no further purpose and can be omitted (this may help viewing the tree if the </a:t>
            </a:r>
            <a:r>
              <a:rPr lang="en-US" sz="2000" dirty="0" err="1"/>
              <a:t>outgroup</a:t>
            </a:r>
            <a:r>
              <a:rPr lang="en-US" sz="2000" dirty="0"/>
              <a:t> is very distant from the rest)</a:t>
            </a:r>
            <a:r>
              <a:rPr lang="en-US" sz="2000" dirty="0" smtClean="0"/>
              <a:t>.</a:t>
            </a:r>
          </a:p>
          <a:p>
            <a:pPr lvl="1"/>
            <a:r>
              <a:rPr lang="en-US" sz="2000" dirty="0"/>
              <a:t>HRV-7 is basal to the rest, that CL073908, HRV-9, HRV-32 and HRV-67 form a clade, </a:t>
            </a:r>
            <a:r>
              <a:rPr lang="en-US" sz="2000" dirty="0" err="1"/>
              <a:t>etc</a:t>
            </a:r>
            <a:r>
              <a:rPr lang="en-US" sz="2000" dirty="0"/>
              <a:t> - all of which the </a:t>
            </a:r>
            <a:r>
              <a:rPr lang="en-US" sz="2000" dirty="0" err="1"/>
              <a:t>unrooted</a:t>
            </a:r>
            <a:r>
              <a:rPr lang="en-US" sz="2000" dirty="0"/>
              <a:t> tree could suggest but not prove.</a:t>
            </a:r>
          </a:p>
        </p:txBody>
      </p:sp>
      <p:pic>
        <p:nvPicPr>
          <p:cNvPr id="4" name="Picture 3"/>
          <p:cNvPicPr>
            <a:picLocks noChangeAspect="1"/>
          </p:cNvPicPr>
          <p:nvPr/>
        </p:nvPicPr>
        <p:blipFill>
          <a:blip r:embed="rId2"/>
          <a:stretch>
            <a:fillRect/>
          </a:stretch>
        </p:blipFill>
        <p:spPr>
          <a:xfrm>
            <a:off x="5232606" y="1417638"/>
            <a:ext cx="3454194" cy="4477659"/>
          </a:xfrm>
          <a:prstGeom prst="rect">
            <a:avLst/>
          </a:prstGeom>
        </p:spPr>
      </p:pic>
      <p:sp>
        <p:nvSpPr>
          <p:cNvPr id="5" name="TextBox 4"/>
          <p:cNvSpPr txBox="1"/>
          <p:nvPr/>
        </p:nvSpPr>
        <p:spPr>
          <a:xfrm>
            <a:off x="4330832" y="6142715"/>
            <a:ext cx="4634051" cy="369332"/>
          </a:xfrm>
          <a:prstGeom prst="rect">
            <a:avLst/>
          </a:prstGeom>
          <a:noFill/>
        </p:spPr>
        <p:txBody>
          <a:bodyPr wrap="none" rtlCol="0">
            <a:spAutoFit/>
          </a:bodyPr>
          <a:lstStyle/>
          <a:p>
            <a:r>
              <a:rPr lang="en-US" dirty="0" err="1" smtClean="0"/>
              <a:t>Phylogram</a:t>
            </a:r>
            <a:r>
              <a:rPr lang="en-US" dirty="0" smtClean="0"/>
              <a:t> of </a:t>
            </a:r>
            <a:r>
              <a:rPr lang="en-US" dirty="0" err="1" smtClean="0"/>
              <a:t>Enterovirus</a:t>
            </a:r>
            <a:r>
              <a:rPr lang="en-US" dirty="0" smtClean="0"/>
              <a:t> 3'-UTR with </a:t>
            </a:r>
            <a:r>
              <a:rPr lang="en-US" dirty="0" err="1" smtClean="0"/>
              <a:t>outgroup</a:t>
            </a:r>
            <a:endParaRPr lang="en-US" dirty="0"/>
          </a:p>
        </p:txBody>
      </p:sp>
    </p:spTree>
    <p:extLst>
      <p:ext uri="{BB962C8B-B14F-4D97-AF65-F5344CB8AC3E}">
        <p14:creationId xmlns:p14="http://schemas.microsoft.com/office/powerpoint/2010/main" val="3937382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Task: Finding Phylogenetic Relationships</a:t>
            </a:r>
            <a:endParaRPr lang="en-US" dirty="0"/>
          </a:p>
        </p:txBody>
      </p:sp>
      <p:sp>
        <p:nvSpPr>
          <p:cNvPr id="3" name="Content Placeholder 2"/>
          <p:cNvSpPr>
            <a:spLocks noGrp="1"/>
          </p:cNvSpPr>
          <p:nvPr>
            <p:ph idx="1"/>
          </p:nvPr>
        </p:nvSpPr>
        <p:spPr/>
        <p:txBody>
          <a:bodyPr>
            <a:normAutofit fontScale="92500" lnSpcReduction="20000"/>
          </a:bodyPr>
          <a:lstStyle/>
          <a:p>
            <a:r>
              <a:rPr lang="en-US" dirty="0"/>
              <a:t>What to choose for the </a:t>
            </a:r>
            <a:r>
              <a:rPr lang="en-US" dirty="0" err="1"/>
              <a:t>Outgroup</a:t>
            </a:r>
            <a:r>
              <a:rPr lang="en-US" dirty="0" smtClean="0"/>
              <a:t>?</a:t>
            </a:r>
          </a:p>
          <a:p>
            <a:r>
              <a:rPr lang="en-US" dirty="0" smtClean="0"/>
              <a:t>There </a:t>
            </a:r>
            <a:r>
              <a:rPr lang="en-US" dirty="0"/>
              <a:t>are two requirements for </a:t>
            </a:r>
            <a:r>
              <a:rPr lang="en-US" dirty="0" smtClean="0"/>
              <a:t>the </a:t>
            </a:r>
            <a:r>
              <a:rPr lang="en-US" dirty="0" err="1"/>
              <a:t>outgroup</a:t>
            </a:r>
            <a:r>
              <a:rPr lang="en-US" dirty="0"/>
              <a:t>: </a:t>
            </a:r>
          </a:p>
          <a:p>
            <a:pPr lvl="1"/>
            <a:r>
              <a:rPr lang="en-US" dirty="0"/>
              <a:t>It should </a:t>
            </a:r>
            <a:r>
              <a:rPr lang="en-US" dirty="0" smtClean="0"/>
              <a:t>absolutely not </a:t>
            </a:r>
            <a:r>
              <a:rPr lang="en-US" dirty="0"/>
              <a:t>belong to the group under study, otherwise the tree's topology will be hopelessly wrong </a:t>
            </a:r>
          </a:p>
          <a:p>
            <a:pPr lvl="1"/>
            <a:r>
              <a:rPr lang="en-US" dirty="0"/>
              <a:t>It should not be too distantly related either, because it must be aligned with the other sequences. If it is too distantly related, the alignment quality may suffer. </a:t>
            </a:r>
          </a:p>
          <a:p>
            <a:r>
              <a:rPr lang="en-US" dirty="0"/>
              <a:t>In conclusion, </a:t>
            </a:r>
            <a:r>
              <a:rPr lang="en-US" b="1" dirty="0"/>
              <a:t>a good </a:t>
            </a:r>
            <a:r>
              <a:rPr lang="en-US" b="1" dirty="0" err="1"/>
              <a:t>outgroup</a:t>
            </a:r>
            <a:r>
              <a:rPr lang="en-US" b="1" dirty="0"/>
              <a:t> would be a member of a sister clade</a:t>
            </a:r>
            <a:r>
              <a:rPr lang="en-US" dirty="0"/>
              <a:t>. </a:t>
            </a:r>
            <a:endParaRPr lang="en-US" dirty="0" smtClean="0"/>
          </a:p>
          <a:p>
            <a:pPr lvl="1"/>
            <a:r>
              <a:rPr lang="en-US" dirty="0" smtClean="0"/>
              <a:t>For </a:t>
            </a:r>
            <a:r>
              <a:rPr lang="en-US" dirty="0"/>
              <a:t>example to produce a phylogeny of FMDV, one would choose another </a:t>
            </a:r>
            <a:r>
              <a:rPr lang="en-US" dirty="0" err="1"/>
              <a:t>Picornavirus</a:t>
            </a:r>
            <a:r>
              <a:rPr lang="en-US" dirty="0"/>
              <a:t>. But the sister clade of the group under study may not be known, and it may be safer in this case to choose a more distant relative. </a:t>
            </a:r>
          </a:p>
          <a:p>
            <a:endParaRPr lang="en-US" dirty="0"/>
          </a:p>
        </p:txBody>
      </p:sp>
    </p:spTree>
    <p:extLst>
      <p:ext uri="{BB962C8B-B14F-4D97-AF65-F5344CB8AC3E}">
        <p14:creationId xmlns:p14="http://schemas.microsoft.com/office/powerpoint/2010/main" val="3496636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Procedure</a:t>
            </a:r>
            <a:endParaRPr lang="en-US" dirty="0"/>
          </a:p>
        </p:txBody>
      </p:sp>
      <p:sp>
        <p:nvSpPr>
          <p:cNvPr id="3" name="Content Placeholder 2"/>
          <p:cNvSpPr>
            <a:spLocks noGrp="1"/>
          </p:cNvSpPr>
          <p:nvPr>
            <p:ph idx="1"/>
          </p:nvPr>
        </p:nvSpPr>
        <p:spPr>
          <a:xfrm>
            <a:off x="457200" y="1287398"/>
            <a:ext cx="8448686" cy="5110690"/>
          </a:xfrm>
        </p:spPr>
        <p:txBody>
          <a:bodyPr>
            <a:noAutofit/>
          </a:bodyPr>
          <a:lstStyle/>
          <a:p>
            <a:r>
              <a:rPr lang="en-US" sz="2200" dirty="0"/>
              <a:t>In short, building a tree involves the following steps (variants are possible): </a:t>
            </a:r>
          </a:p>
          <a:p>
            <a:pPr marL="914400" lvl="1" indent="-514350">
              <a:buFont typeface="+mj-lt"/>
              <a:buAutoNum type="arabicPeriod"/>
            </a:pPr>
            <a:r>
              <a:rPr lang="en-US" sz="2000" dirty="0"/>
              <a:t>Align the sequences (including the </a:t>
            </a:r>
            <a:r>
              <a:rPr lang="en-US" sz="2000" dirty="0" err="1"/>
              <a:t>outgroup</a:t>
            </a:r>
            <a:r>
              <a:rPr lang="en-US" sz="2000" dirty="0"/>
              <a:t>, if necessary) </a:t>
            </a:r>
          </a:p>
          <a:p>
            <a:pPr marL="914400" lvl="1" indent="-514350">
              <a:buFont typeface="+mj-lt"/>
              <a:buAutoNum type="arabicPeriod"/>
            </a:pPr>
            <a:r>
              <a:rPr lang="en-US" sz="2000" dirty="0"/>
              <a:t>Choose a tree-building method and program </a:t>
            </a:r>
          </a:p>
          <a:p>
            <a:pPr marL="914400" lvl="1" indent="-514350">
              <a:buFont typeface="+mj-lt"/>
              <a:buAutoNum type="arabicPeriod"/>
            </a:pPr>
            <a:r>
              <a:rPr lang="en-US" sz="2000" dirty="0"/>
              <a:t>Launch the build </a:t>
            </a:r>
          </a:p>
          <a:p>
            <a:pPr marL="914400" lvl="1" indent="-514350">
              <a:buFont typeface="+mj-lt"/>
              <a:buAutoNum type="arabicPeriod"/>
            </a:pPr>
            <a:r>
              <a:rPr lang="en-US" sz="2000" dirty="0"/>
              <a:t>Check the tree's validity</a:t>
            </a:r>
            <a:r>
              <a:rPr lang="en-US" sz="2200" dirty="0"/>
              <a:t> </a:t>
            </a:r>
            <a:endParaRPr lang="en-US" sz="2200" dirty="0" smtClean="0"/>
          </a:p>
          <a:p>
            <a:r>
              <a:rPr lang="en-US" sz="2200" dirty="0" smtClean="0"/>
              <a:t>Alignment </a:t>
            </a:r>
            <a:r>
              <a:rPr lang="en-US" sz="2200" dirty="0"/>
              <a:t>is included in this procedure because phylogenetic analyses usually start with unaligned sequences</a:t>
            </a:r>
            <a:r>
              <a:rPr lang="en-US" sz="2200" dirty="0" smtClean="0"/>
              <a:t>.</a:t>
            </a:r>
          </a:p>
          <a:p>
            <a:r>
              <a:rPr lang="en-US" sz="2200" dirty="0"/>
              <a:t>The choice of the tree-building methods is dictated by several factors, among which: </a:t>
            </a:r>
          </a:p>
          <a:p>
            <a:pPr lvl="1"/>
            <a:r>
              <a:rPr lang="en-US" sz="2000" dirty="0"/>
              <a:t>the number of </a:t>
            </a:r>
            <a:r>
              <a:rPr lang="en-US" sz="2000" dirty="0" smtClean="0"/>
              <a:t>sequences</a:t>
            </a:r>
          </a:p>
          <a:p>
            <a:pPr lvl="1"/>
            <a:r>
              <a:rPr lang="en-US" sz="2000" dirty="0" smtClean="0"/>
              <a:t>the </a:t>
            </a:r>
            <a:r>
              <a:rPr lang="en-US" sz="2000" dirty="0"/>
              <a:t>length of the sequences </a:t>
            </a:r>
            <a:endParaRPr lang="en-US" sz="2000" dirty="0" smtClean="0"/>
          </a:p>
          <a:p>
            <a:pPr lvl="1"/>
            <a:r>
              <a:rPr lang="en-US" sz="2000" dirty="0" smtClean="0"/>
              <a:t>the desired level of quality </a:t>
            </a:r>
          </a:p>
          <a:p>
            <a:pPr lvl="1"/>
            <a:r>
              <a:rPr lang="en-US" sz="2000" dirty="0" smtClean="0"/>
              <a:t>additional </a:t>
            </a:r>
            <a:r>
              <a:rPr lang="en-US" sz="2000" dirty="0"/>
              <a:t>knowledge and assumptions about the sequences </a:t>
            </a:r>
          </a:p>
          <a:p>
            <a:pPr marL="400050" lvl="1" indent="0">
              <a:buNone/>
            </a:pPr>
            <a:endParaRPr lang="en-US" sz="2200" dirty="0"/>
          </a:p>
        </p:txBody>
      </p:sp>
    </p:spTree>
    <p:extLst>
      <p:ext uri="{BB962C8B-B14F-4D97-AF65-F5344CB8AC3E}">
        <p14:creationId xmlns:p14="http://schemas.microsoft.com/office/powerpoint/2010/main" val="2905624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 Construction Methods</a:t>
            </a:r>
            <a:endParaRPr lang="en-US" dirty="0"/>
          </a:p>
        </p:txBody>
      </p:sp>
      <p:sp>
        <p:nvSpPr>
          <p:cNvPr id="3" name="Content Placeholder 2"/>
          <p:cNvSpPr>
            <a:spLocks noGrp="1"/>
          </p:cNvSpPr>
          <p:nvPr>
            <p:ph idx="1"/>
          </p:nvPr>
        </p:nvSpPr>
        <p:spPr>
          <a:xfrm>
            <a:off x="457200" y="1290880"/>
            <a:ext cx="8229600" cy="532493"/>
          </a:xfrm>
        </p:spPr>
        <p:txBody>
          <a:bodyPr/>
          <a:lstStyle/>
          <a:p>
            <a:r>
              <a:rPr lang="en-US" dirty="0"/>
              <a:t>An Analogy: Finding Peaks on a Map</a:t>
            </a:r>
          </a:p>
        </p:txBody>
      </p:sp>
      <p:pic>
        <p:nvPicPr>
          <p:cNvPr id="4" name="Picture 3"/>
          <p:cNvPicPr>
            <a:picLocks noChangeAspect="1"/>
          </p:cNvPicPr>
          <p:nvPr/>
        </p:nvPicPr>
        <p:blipFill>
          <a:blip r:embed="rId3"/>
          <a:stretch>
            <a:fillRect/>
          </a:stretch>
        </p:blipFill>
        <p:spPr>
          <a:xfrm>
            <a:off x="1693257" y="1823373"/>
            <a:ext cx="5323995" cy="4871455"/>
          </a:xfrm>
          <a:prstGeom prst="rect">
            <a:avLst/>
          </a:prstGeom>
        </p:spPr>
      </p:pic>
      <p:sp>
        <p:nvSpPr>
          <p:cNvPr id="5" name="Up Arrow 4"/>
          <p:cNvSpPr/>
          <p:nvPr/>
        </p:nvSpPr>
        <p:spPr>
          <a:xfrm>
            <a:off x="2393355" y="3825827"/>
            <a:ext cx="195376" cy="390723"/>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6583524" y="5101555"/>
            <a:ext cx="195376" cy="390723"/>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266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 Construction Methods</a:t>
            </a:r>
            <a:endParaRPr lang="en-US" dirty="0"/>
          </a:p>
        </p:txBody>
      </p:sp>
      <p:sp>
        <p:nvSpPr>
          <p:cNvPr id="3" name="Content Placeholder 2"/>
          <p:cNvSpPr>
            <a:spLocks noGrp="1"/>
          </p:cNvSpPr>
          <p:nvPr>
            <p:ph idx="1"/>
          </p:nvPr>
        </p:nvSpPr>
        <p:spPr>
          <a:xfrm>
            <a:off x="457200" y="1469960"/>
            <a:ext cx="8546374" cy="613895"/>
          </a:xfrm>
        </p:spPr>
        <p:txBody>
          <a:bodyPr>
            <a:normAutofit fontScale="70000" lnSpcReduction="20000"/>
          </a:bodyPr>
          <a:lstStyle/>
          <a:p>
            <a:pPr marL="0" indent="0">
              <a:buNone/>
            </a:pPr>
            <a:r>
              <a:rPr lang="en-US" dirty="0" smtClean="0"/>
              <a:t>You </a:t>
            </a:r>
            <a:r>
              <a:rPr lang="en-US" dirty="0"/>
              <a:t>can never examine more than a small square area of the map at a </a:t>
            </a:r>
            <a:r>
              <a:rPr lang="en-US" dirty="0" smtClean="0"/>
              <a:t>time</a:t>
            </a:r>
          </a:p>
        </p:txBody>
      </p:sp>
      <p:pic>
        <p:nvPicPr>
          <p:cNvPr id="4" name="Picture 3"/>
          <p:cNvPicPr>
            <a:picLocks noChangeAspect="1"/>
          </p:cNvPicPr>
          <p:nvPr/>
        </p:nvPicPr>
        <p:blipFill>
          <a:blip r:embed="rId2"/>
          <a:stretch>
            <a:fillRect/>
          </a:stretch>
        </p:blipFill>
        <p:spPr>
          <a:xfrm>
            <a:off x="2214260" y="2082642"/>
            <a:ext cx="4507016" cy="4534058"/>
          </a:xfrm>
          <a:prstGeom prst="rect">
            <a:avLst/>
          </a:prstGeom>
        </p:spPr>
      </p:pic>
      <p:sp>
        <p:nvSpPr>
          <p:cNvPr id="5" name="Rectangle 4"/>
          <p:cNvSpPr/>
          <p:nvPr/>
        </p:nvSpPr>
        <p:spPr>
          <a:xfrm>
            <a:off x="2651486" y="4058340"/>
            <a:ext cx="3941566" cy="369332"/>
          </a:xfrm>
          <a:prstGeom prst="rect">
            <a:avLst/>
          </a:prstGeom>
        </p:spPr>
        <p:txBody>
          <a:bodyPr wrap="none">
            <a:spAutoFit/>
          </a:bodyPr>
          <a:lstStyle/>
          <a:p>
            <a:r>
              <a:rPr lang="en-US" b="1" i="1" dirty="0" smtClean="0">
                <a:solidFill>
                  <a:schemeClr val="bg1"/>
                </a:solidFill>
              </a:rPr>
              <a:t>How would you find the highest point? </a:t>
            </a:r>
            <a:endParaRPr lang="en-US" b="1" dirty="0">
              <a:solidFill>
                <a:schemeClr val="bg1"/>
              </a:solidFill>
            </a:endParaRPr>
          </a:p>
        </p:txBody>
      </p:sp>
    </p:spTree>
    <p:extLst>
      <p:ext uri="{BB962C8B-B14F-4D97-AF65-F5344CB8AC3E}">
        <p14:creationId xmlns:p14="http://schemas.microsoft.com/office/powerpoint/2010/main" val="2278046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 Construction Methods</a:t>
            </a:r>
            <a:endParaRPr lang="en-US" dirty="0"/>
          </a:p>
        </p:txBody>
      </p:sp>
      <p:sp>
        <p:nvSpPr>
          <p:cNvPr id="3" name="Content Placeholder 2"/>
          <p:cNvSpPr>
            <a:spLocks noGrp="1"/>
          </p:cNvSpPr>
          <p:nvPr>
            <p:ph idx="1"/>
          </p:nvPr>
        </p:nvSpPr>
        <p:spPr>
          <a:xfrm>
            <a:off x="457200" y="1453681"/>
            <a:ext cx="8229600" cy="1362781"/>
          </a:xfrm>
        </p:spPr>
        <p:txBody>
          <a:bodyPr>
            <a:normAutofit/>
          </a:bodyPr>
          <a:lstStyle/>
          <a:p>
            <a:r>
              <a:rPr lang="en-US" sz="2400" b="1" dirty="0"/>
              <a:t>Brute </a:t>
            </a:r>
            <a:r>
              <a:rPr lang="en-US" sz="2400" b="1" dirty="0" smtClean="0"/>
              <a:t>Force</a:t>
            </a:r>
          </a:p>
          <a:p>
            <a:pPr lvl="1"/>
            <a:r>
              <a:rPr lang="en-US" sz="2000" dirty="0" smtClean="0"/>
              <a:t>divide the map into disjoint squares, and examine each square in turn, writing down the altitude of the highest point in the square.</a:t>
            </a:r>
            <a:endParaRPr lang="en-US" sz="2000" dirty="0"/>
          </a:p>
        </p:txBody>
      </p:sp>
      <p:grpSp>
        <p:nvGrpSpPr>
          <p:cNvPr id="12" name="Group 11"/>
          <p:cNvGrpSpPr/>
          <p:nvPr/>
        </p:nvGrpSpPr>
        <p:grpSpPr>
          <a:xfrm>
            <a:off x="395771" y="2783902"/>
            <a:ext cx="7998152" cy="2176166"/>
            <a:chOff x="298085" y="3125782"/>
            <a:chExt cx="7998152" cy="2176166"/>
          </a:xfrm>
        </p:grpSpPr>
        <p:sp>
          <p:nvSpPr>
            <p:cNvPr id="4" name="Rectangle 3"/>
            <p:cNvSpPr/>
            <p:nvPr/>
          </p:nvSpPr>
          <p:spPr>
            <a:xfrm>
              <a:off x="1217613" y="4378618"/>
              <a:ext cx="2286000" cy="923330"/>
            </a:xfrm>
            <a:prstGeom prst="rect">
              <a:avLst/>
            </a:prstGeom>
          </p:spPr>
          <p:txBody>
            <a:bodyPr>
              <a:spAutoFit/>
            </a:bodyPr>
            <a:lstStyle/>
            <a:p>
              <a:pPr algn="just"/>
              <a:endParaRPr lang="en-US" dirty="0" smtClean="0">
                <a:solidFill>
                  <a:srgbClr val="000000"/>
                </a:solidFill>
                <a:effectLst/>
                <a:latin typeface="Verdana"/>
              </a:endParaRPr>
            </a:p>
            <a:p>
              <a:pPr algn="ctr" fontAlgn="t"/>
              <a:r>
                <a:rPr lang="en-US" dirty="0" smtClean="0">
                  <a:solidFill>
                    <a:srgbClr val="000000"/>
                  </a:solidFill>
                  <a:effectLst/>
                  <a:latin typeface="Arial"/>
                </a:rPr>
                <a:t> </a:t>
              </a:r>
            </a:p>
            <a:p>
              <a:pPr algn="ctr" fontAlgn="t"/>
              <a:r>
                <a:rPr lang="en-US" dirty="0" smtClean="0">
                  <a:solidFill>
                    <a:srgbClr val="000000"/>
                  </a:solidFill>
                  <a:effectLst/>
                  <a:latin typeface="Arial"/>
                </a:rPr>
                <a:t> </a:t>
              </a:r>
              <a:endParaRPr lang="en-US" dirty="0">
                <a:solidFill>
                  <a:srgbClr val="000000"/>
                </a:solidFill>
                <a:effectLst/>
                <a:latin typeface="Arial"/>
              </a:endParaRPr>
            </a:p>
          </p:txBody>
        </p:sp>
        <p:pic>
          <p:nvPicPr>
            <p:cNvPr id="5" name="Picture 4"/>
            <p:cNvPicPr>
              <a:picLocks noChangeAspect="1"/>
            </p:cNvPicPr>
            <p:nvPr/>
          </p:nvPicPr>
          <p:blipFill>
            <a:blip r:embed="rId2"/>
            <a:stretch>
              <a:fillRect/>
            </a:stretch>
          </p:blipFill>
          <p:spPr>
            <a:xfrm>
              <a:off x="668668" y="3125782"/>
              <a:ext cx="2108200" cy="2108200"/>
            </a:xfrm>
            <a:prstGeom prst="rect">
              <a:avLst/>
            </a:prstGeom>
          </p:spPr>
        </p:pic>
        <p:pic>
          <p:nvPicPr>
            <p:cNvPr id="6" name="Picture 5"/>
            <p:cNvPicPr>
              <a:picLocks noChangeAspect="1"/>
            </p:cNvPicPr>
            <p:nvPr/>
          </p:nvPicPr>
          <p:blipFill>
            <a:blip r:embed="rId3"/>
            <a:stretch>
              <a:fillRect/>
            </a:stretch>
          </p:blipFill>
          <p:spPr>
            <a:xfrm>
              <a:off x="3428352" y="3125782"/>
              <a:ext cx="2108200" cy="2108200"/>
            </a:xfrm>
            <a:prstGeom prst="rect">
              <a:avLst/>
            </a:prstGeom>
          </p:spPr>
        </p:pic>
        <p:pic>
          <p:nvPicPr>
            <p:cNvPr id="7" name="Picture 6"/>
            <p:cNvPicPr>
              <a:picLocks noChangeAspect="1"/>
            </p:cNvPicPr>
            <p:nvPr/>
          </p:nvPicPr>
          <p:blipFill>
            <a:blip r:embed="rId4"/>
            <a:stretch>
              <a:fillRect/>
            </a:stretch>
          </p:blipFill>
          <p:spPr>
            <a:xfrm>
              <a:off x="6188037" y="3125782"/>
              <a:ext cx="2108200" cy="2108200"/>
            </a:xfrm>
            <a:prstGeom prst="rect">
              <a:avLst/>
            </a:prstGeom>
          </p:spPr>
        </p:pic>
        <p:sp>
          <p:nvSpPr>
            <p:cNvPr id="8" name="TextBox 7"/>
            <p:cNvSpPr txBox="1"/>
            <p:nvPr/>
          </p:nvSpPr>
          <p:spPr>
            <a:xfrm>
              <a:off x="298085" y="3125782"/>
              <a:ext cx="318229" cy="369332"/>
            </a:xfrm>
            <a:prstGeom prst="rect">
              <a:avLst/>
            </a:prstGeom>
            <a:noFill/>
          </p:spPr>
          <p:txBody>
            <a:bodyPr wrap="none" rtlCol="0">
              <a:spAutoFit/>
            </a:bodyPr>
            <a:lstStyle/>
            <a:p>
              <a:r>
                <a:rPr lang="en-US" dirty="0" smtClean="0"/>
                <a:t>A</a:t>
              </a:r>
              <a:endParaRPr lang="en-US" dirty="0"/>
            </a:p>
          </p:txBody>
        </p:sp>
        <p:sp>
          <p:nvSpPr>
            <p:cNvPr id="9" name="TextBox 8"/>
            <p:cNvSpPr txBox="1"/>
            <p:nvPr/>
          </p:nvSpPr>
          <p:spPr>
            <a:xfrm>
              <a:off x="3115446" y="3132656"/>
              <a:ext cx="312906" cy="369332"/>
            </a:xfrm>
            <a:prstGeom prst="rect">
              <a:avLst/>
            </a:prstGeom>
            <a:noFill/>
          </p:spPr>
          <p:txBody>
            <a:bodyPr wrap="none" rtlCol="0">
              <a:spAutoFit/>
            </a:bodyPr>
            <a:lstStyle/>
            <a:p>
              <a:r>
                <a:rPr lang="en-US" dirty="0" smtClean="0"/>
                <a:t>B</a:t>
              </a:r>
              <a:endParaRPr lang="en-US" dirty="0"/>
            </a:p>
          </p:txBody>
        </p:sp>
        <p:sp>
          <p:nvSpPr>
            <p:cNvPr id="10" name="TextBox 9"/>
            <p:cNvSpPr txBox="1"/>
            <p:nvPr/>
          </p:nvSpPr>
          <p:spPr>
            <a:xfrm>
              <a:off x="5875131" y="3125782"/>
              <a:ext cx="312906" cy="369332"/>
            </a:xfrm>
            <a:prstGeom prst="rect">
              <a:avLst/>
            </a:prstGeom>
            <a:noFill/>
          </p:spPr>
          <p:txBody>
            <a:bodyPr wrap="none" rtlCol="0">
              <a:spAutoFit/>
            </a:bodyPr>
            <a:lstStyle/>
            <a:p>
              <a:r>
                <a:rPr lang="en-US" dirty="0"/>
                <a:t>C</a:t>
              </a:r>
            </a:p>
          </p:txBody>
        </p:sp>
      </p:grpSp>
      <p:sp>
        <p:nvSpPr>
          <p:cNvPr id="11" name="Rectangle 10"/>
          <p:cNvSpPr/>
          <p:nvPr/>
        </p:nvSpPr>
        <p:spPr>
          <a:xfrm>
            <a:off x="457200" y="5114562"/>
            <a:ext cx="8448686" cy="1631216"/>
          </a:xfrm>
          <a:prstGeom prst="rect">
            <a:avLst/>
          </a:prstGeom>
        </p:spPr>
        <p:txBody>
          <a:bodyPr wrap="square">
            <a:spAutoFit/>
          </a:bodyPr>
          <a:lstStyle/>
          <a:p>
            <a:pPr marL="342900" indent="-342900">
              <a:buFont typeface="Arial"/>
              <a:buChar char="•"/>
            </a:pPr>
            <a:r>
              <a:rPr lang="en-US" sz="2000" dirty="0" smtClean="0"/>
              <a:t>The highest point on the map is in the square with the highest altitude overall, e.g., "square #34 (1225 ft.)". We had to examine all 36 squares to find it. </a:t>
            </a:r>
          </a:p>
          <a:p>
            <a:pPr marL="342900" indent="-342900">
              <a:buFont typeface="Arial"/>
              <a:buChar char="•"/>
            </a:pPr>
            <a:r>
              <a:rPr lang="en-US" sz="2000" dirty="0"/>
              <a:t>With this method, we are guaranteed to find the highest point, but we are forced to examine all squares</a:t>
            </a:r>
          </a:p>
        </p:txBody>
      </p:sp>
    </p:spTree>
    <p:extLst>
      <p:ext uri="{BB962C8B-B14F-4D97-AF65-F5344CB8AC3E}">
        <p14:creationId xmlns:p14="http://schemas.microsoft.com/office/powerpoint/2010/main" val="3960625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 Construction Methods</a:t>
            </a:r>
            <a:endParaRPr lang="en-US" dirty="0"/>
          </a:p>
        </p:txBody>
      </p:sp>
      <p:sp>
        <p:nvSpPr>
          <p:cNvPr id="3" name="Content Placeholder 2"/>
          <p:cNvSpPr>
            <a:spLocks noGrp="1"/>
          </p:cNvSpPr>
          <p:nvPr>
            <p:ph idx="1"/>
          </p:nvPr>
        </p:nvSpPr>
        <p:spPr>
          <a:xfrm>
            <a:off x="457200" y="1600200"/>
            <a:ext cx="8229600" cy="4081561"/>
          </a:xfrm>
        </p:spPr>
        <p:txBody>
          <a:bodyPr/>
          <a:lstStyle/>
          <a:p>
            <a:r>
              <a:rPr lang="en-US" b="1" dirty="0"/>
              <a:t>Hill </a:t>
            </a:r>
            <a:r>
              <a:rPr lang="en-US" b="1" dirty="0" smtClean="0"/>
              <a:t>Climbing</a:t>
            </a:r>
          </a:p>
          <a:p>
            <a:pPr lvl="1"/>
            <a:r>
              <a:rPr lang="en-US" dirty="0"/>
              <a:t>Another strategy is to start at a random place, and then repeatedly climb uphill by doing the following: </a:t>
            </a:r>
            <a:endParaRPr lang="en-US" dirty="0" smtClean="0"/>
          </a:p>
          <a:p>
            <a:pPr lvl="2"/>
            <a:r>
              <a:rPr lang="en-US" dirty="0" smtClean="0"/>
              <a:t>center </a:t>
            </a:r>
            <a:r>
              <a:rPr lang="en-US" dirty="0"/>
              <a:t>a square at your current position </a:t>
            </a:r>
          </a:p>
          <a:p>
            <a:pPr lvl="2"/>
            <a:r>
              <a:rPr lang="en-US" dirty="0"/>
              <a:t>find the highest point in that square </a:t>
            </a:r>
          </a:p>
          <a:p>
            <a:pPr lvl="2"/>
            <a:r>
              <a:rPr lang="en-US" dirty="0"/>
              <a:t>set your new position to that point </a:t>
            </a:r>
          </a:p>
          <a:p>
            <a:pPr lvl="1"/>
            <a:r>
              <a:rPr lang="en-US" dirty="0"/>
              <a:t>The process stops when the current position is the highest in the current square. </a:t>
            </a:r>
          </a:p>
        </p:txBody>
      </p:sp>
    </p:spTree>
    <p:extLst>
      <p:ext uri="{BB962C8B-B14F-4D97-AF65-F5344CB8AC3E}">
        <p14:creationId xmlns:p14="http://schemas.microsoft.com/office/powerpoint/2010/main" val="4145987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 Construction Methods </a:t>
            </a:r>
            <a:endParaRPr lang="en-US" dirty="0"/>
          </a:p>
        </p:txBody>
      </p:sp>
      <p:sp>
        <p:nvSpPr>
          <p:cNvPr id="3" name="Content Placeholder 2"/>
          <p:cNvSpPr>
            <a:spLocks noGrp="1"/>
          </p:cNvSpPr>
          <p:nvPr>
            <p:ph idx="1"/>
          </p:nvPr>
        </p:nvSpPr>
        <p:spPr>
          <a:xfrm>
            <a:off x="457200" y="1600200"/>
            <a:ext cx="8229600" cy="939499"/>
          </a:xfrm>
        </p:spPr>
        <p:txBody>
          <a:bodyPr>
            <a:normAutofit/>
          </a:bodyPr>
          <a:lstStyle/>
          <a:p>
            <a:r>
              <a:rPr lang="en-US" sz="2400" dirty="0"/>
              <a:t>First, we select a random location on the map, and center a square around </a:t>
            </a:r>
            <a:r>
              <a:rPr lang="en-US" sz="2400" dirty="0" smtClean="0"/>
              <a:t>it.</a:t>
            </a:r>
            <a:endParaRPr lang="en-US" sz="2400" dirty="0"/>
          </a:p>
        </p:txBody>
      </p:sp>
      <p:pic>
        <p:nvPicPr>
          <p:cNvPr id="4" name="Picture 3"/>
          <p:cNvPicPr>
            <a:picLocks noChangeAspect="1"/>
          </p:cNvPicPr>
          <p:nvPr/>
        </p:nvPicPr>
        <p:blipFill>
          <a:blip r:embed="rId2"/>
          <a:stretch>
            <a:fillRect/>
          </a:stretch>
        </p:blipFill>
        <p:spPr>
          <a:xfrm>
            <a:off x="2526945" y="2539699"/>
            <a:ext cx="3920459" cy="3949643"/>
          </a:xfrm>
          <a:prstGeom prst="rect">
            <a:avLst/>
          </a:prstGeom>
        </p:spPr>
      </p:pic>
    </p:spTree>
    <p:extLst>
      <p:ext uri="{BB962C8B-B14F-4D97-AF65-F5344CB8AC3E}">
        <p14:creationId xmlns:p14="http://schemas.microsoft.com/office/powerpoint/2010/main" val="2556780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 Construction Methods</a:t>
            </a:r>
            <a:endParaRPr lang="en-US" dirty="0"/>
          </a:p>
        </p:txBody>
      </p:sp>
      <p:sp>
        <p:nvSpPr>
          <p:cNvPr id="3" name="Content Placeholder 2"/>
          <p:cNvSpPr>
            <a:spLocks noGrp="1"/>
          </p:cNvSpPr>
          <p:nvPr>
            <p:ph idx="1"/>
          </p:nvPr>
        </p:nvSpPr>
        <p:spPr>
          <a:xfrm>
            <a:off x="457200" y="1486240"/>
            <a:ext cx="8229600" cy="4525963"/>
          </a:xfrm>
        </p:spPr>
        <p:txBody>
          <a:bodyPr/>
          <a:lstStyle/>
          <a:p>
            <a:r>
              <a:rPr lang="en-US" dirty="0" smtClean="0"/>
              <a:t>Find </a:t>
            </a:r>
            <a:r>
              <a:rPr lang="en-US" dirty="0"/>
              <a:t>the highest point in the square</a:t>
            </a:r>
            <a:r>
              <a:rPr lang="en-US" dirty="0" smtClean="0"/>
              <a:t>.</a:t>
            </a:r>
          </a:p>
          <a:p>
            <a:r>
              <a:rPr lang="en-US" dirty="0" smtClean="0"/>
              <a:t>The </a:t>
            </a:r>
            <a:r>
              <a:rPr lang="en-US" dirty="0"/>
              <a:t>highest point becomes the new position, and we center a new square around </a:t>
            </a:r>
            <a:r>
              <a:rPr lang="en-US" dirty="0" smtClean="0"/>
              <a:t>it.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89935" y="3036430"/>
            <a:ext cx="3638385" cy="3670300"/>
          </a:xfrm>
          <a:prstGeom prst="rect">
            <a:avLst/>
          </a:prstGeom>
        </p:spPr>
      </p:pic>
      <p:pic>
        <p:nvPicPr>
          <p:cNvPr id="5" name="Picture 4"/>
          <p:cNvPicPr>
            <a:picLocks noChangeAspect="1"/>
          </p:cNvPicPr>
          <p:nvPr/>
        </p:nvPicPr>
        <p:blipFill>
          <a:blip r:embed="rId3"/>
          <a:stretch>
            <a:fillRect/>
          </a:stretch>
        </p:blipFill>
        <p:spPr>
          <a:xfrm>
            <a:off x="4978400" y="3036430"/>
            <a:ext cx="3708400" cy="3670300"/>
          </a:xfrm>
          <a:prstGeom prst="rect">
            <a:avLst/>
          </a:prstGeom>
        </p:spPr>
      </p:pic>
    </p:spTree>
    <p:extLst>
      <p:ext uri="{BB962C8B-B14F-4D97-AF65-F5344CB8AC3E}">
        <p14:creationId xmlns:p14="http://schemas.microsoft.com/office/powerpoint/2010/main" val="324440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Trees Capture Major Events in a Species' Existence (1/3)</a:t>
            </a:r>
            <a:endParaRPr lang="en-US" dirty="0"/>
          </a:p>
        </p:txBody>
      </p:sp>
      <p:sp>
        <p:nvSpPr>
          <p:cNvPr id="3" name="Content Placeholder 2"/>
          <p:cNvSpPr>
            <a:spLocks noGrp="1"/>
          </p:cNvSpPr>
          <p:nvPr>
            <p:ph idx="1"/>
          </p:nvPr>
        </p:nvSpPr>
        <p:spPr>
          <a:xfrm>
            <a:off x="457200" y="1600201"/>
            <a:ext cx="8229600" cy="2811712"/>
          </a:xfrm>
        </p:spPr>
        <p:txBody>
          <a:bodyPr>
            <a:normAutofit/>
          </a:bodyPr>
          <a:lstStyle/>
          <a:p>
            <a:r>
              <a:rPr lang="en-US" sz="2200" dirty="0"/>
              <a:t>Let us follow the fate of a viral species. To start on familiar ground, we shall look at the </a:t>
            </a:r>
            <a:r>
              <a:rPr lang="en-US" sz="2200" dirty="0" err="1"/>
              <a:t>vaccinia</a:t>
            </a:r>
            <a:r>
              <a:rPr lang="en-US" sz="2200" dirty="0"/>
              <a:t> virus, the first vaccine isolated by Jenner in 1796, its immediate ancestors and close relatives. We will address only the most important events in a species history: </a:t>
            </a:r>
            <a:endParaRPr lang="en-US" sz="2200" dirty="0" smtClean="0">
              <a:effectLst/>
            </a:endParaRPr>
          </a:p>
          <a:p>
            <a:pPr lvl="1"/>
            <a:r>
              <a:rPr lang="en-US" sz="2200" b="1" dirty="0">
                <a:solidFill>
                  <a:srgbClr val="0000FF"/>
                </a:solidFill>
              </a:rPr>
              <a:t>splitting</a:t>
            </a:r>
            <a:r>
              <a:rPr lang="en-US" sz="2200" dirty="0">
                <a:solidFill>
                  <a:srgbClr val="0000FF"/>
                </a:solidFill>
              </a:rPr>
              <a:t> </a:t>
            </a:r>
            <a:r>
              <a:rPr lang="en-US" sz="2200" dirty="0"/>
              <a:t>: a viral lineage (this term will be defined later) splits into two separate lineages. </a:t>
            </a:r>
            <a:endParaRPr lang="en-US" sz="2200" dirty="0" smtClean="0"/>
          </a:p>
          <a:p>
            <a:pPr lvl="1"/>
            <a:r>
              <a:rPr lang="en-US" sz="2200" b="1" dirty="0" smtClean="0">
                <a:solidFill>
                  <a:srgbClr val="0000FF"/>
                </a:solidFill>
              </a:rPr>
              <a:t>extinction</a:t>
            </a:r>
            <a:r>
              <a:rPr lang="en-US" sz="2200" dirty="0" smtClean="0">
                <a:solidFill>
                  <a:srgbClr val="0000FF"/>
                </a:solidFill>
              </a:rPr>
              <a:t> </a:t>
            </a:r>
            <a:r>
              <a:rPr lang="en-US" sz="2200" dirty="0"/>
              <a:t>: a lineage disappears</a:t>
            </a:r>
            <a:endParaRPr lang="en-US" sz="2200" dirty="0" smtClean="0">
              <a:effectLst/>
            </a:endParaRPr>
          </a:p>
          <a:p>
            <a:endParaRPr lang="en-US" sz="2200" dirty="0"/>
          </a:p>
        </p:txBody>
      </p:sp>
      <p:pic>
        <p:nvPicPr>
          <p:cNvPr id="4" name="Picture 3"/>
          <p:cNvPicPr>
            <a:picLocks noChangeAspect="1"/>
          </p:cNvPicPr>
          <p:nvPr/>
        </p:nvPicPr>
        <p:blipFill>
          <a:blip r:embed="rId2"/>
          <a:stretch>
            <a:fillRect/>
          </a:stretch>
        </p:blipFill>
        <p:spPr>
          <a:xfrm>
            <a:off x="1286223" y="4411914"/>
            <a:ext cx="1463613" cy="1829516"/>
          </a:xfrm>
          <a:prstGeom prst="rect">
            <a:avLst/>
          </a:prstGeom>
        </p:spPr>
      </p:pic>
      <p:pic>
        <p:nvPicPr>
          <p:cNvPr id="5" name="Picture 4"/>
          <p:cNvPicPr>
            <a:picLocks noChangeAspect="1"/>
          </p:cNvPicPr>
          <p:nvPr/>
        </p:nvPicPr>
        <p:blipFill>
          <a:blip r:embed="rId3"/>
          <a:stretch>
            <a:fillRect/>
          </a:stretch>
        </p:blipFill>
        <p:spPr>
          <a:xfrm>
            <a:off x="4988941" y="4411913"/>
            <a:ext cx="2758030" cy="1829516"/>
          </a:xfrm>
          <a:prstGeom prst="rect">
            <a:avLst/>
          </a:prstGeom>
        </p:spPr>
      </p:pic>
      <p:sp>
        <p:nvSpPr>
          <p:cNvPr id="6" name="TextBox 5"/>
          <p:cNvSpPr txBox="1"/>
          <p:nvPr/>
        </p:nvSpPr>
        <p:spPr>
          <a:xfrm>
            <a:off x="1251952" y="6256676"/>
            <a:ext cx="1574507" cy="369332"/>
          </a:xfrm>
          <a:prstGeom prst="rect">
            <a:avLst/>
          </a:prstGeom>
          <a:noFill/>
        </p:spPr>
        <p:txBody>
          <a:bodyPr wrap="none" rtlCol="0">
            <a:spAutoFit/>
          </a:bodyPr>
          <a:lstStyle/>
          <a:p>
            <a:r>
              <a:rPr lang="en-US" dirty="0" smtClean="0"/>
              <a:t>Edward Jenner</a:t>
            </a:r>
            <a:endParaRPr lang="en-US" dirty="0"/>
          </a:p>
        </p:txBody>
      </p:sp>
      <p:sp>
        <p:nvSpPr>
          <p:cNvPr id="7" name="TextBox 6"/>
          <p:cNvSpPr txBox="1"/>
          <p:nvPr/>
        </p:nvSpPr>
        <p:spPr>
          <a:xfrm>
            <a:off x="5458399" y="6256676"/>
            <a:ext cx="1785953" cy="369332"/>
          </a:xfrm>
          <a:prstGeom prst="rect">
            <a:avLst/>
          </a:prstGeom>
          <a:noFill/>
        </p:spPr>
        <p:txBody>
          <a:bodyPr wrap="none" rtlCol="0">
            <a:spAutoFit/>
          </a:bodyPr>
          <a:lstStyle/>
          <a:p>
            <a:r>
              <a:rPr lang="en-US" dirty="0" smtClean="0"/>
              <a:t>Smallpox vaccine</a:t>
            </a:r>
            <a:endParaRPr lang="en-US" dirty="0"/>
          </a:p>
        </p:txBody>
      </p:sp>
    </p:spTree>
    <p:extLst>
      <p:ext uri="{BB962C8B-B14F-4D97-AF65-F5344CB8AC3E}">
        <p14:creationId xmlns:p14="http://schemas.microsoft.com/office/powerpoint/2010/main" val="2243994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 Construction Methods</a:t>
            </a:r>
            <a:endParaRPr lang="en-US" dirty="0"/>
          </a:p>
        </p:txBody>
      </p:sp>
      <p:sp>
        <p:nvSpPr>
          <p:cNvPr id="3" name="Content Placeholder 2"/>
          <p:cNvSpPr>
            <a:spLocks noGrp="1"/>
          </p:cNvSpPr>
          <p:nvPr>
            <p:ph idx="1"/>
          </p:nvPr>
        </p:nvSpPr>
        <p:spPr/>
        <p:txBody>
          <a:bodyPr/>
          <a:lstStyle/>
          <a:p>
            <a:r>
              <a:rPr lang="en-US" dirty="0" smtClean="0"/>
              <a:t>Repeat </a:t>
            </a:r>
            <a:r>
              <a:rPr lang="en-US" dirty="0"/>
              <a:t>the process until the center of the square is the highest </a:t>
            </a:r>
            <a:r>
              <a:rPr lang="en-US" dirty="0" smtClean="0"/>
              <a:t>position.</a:t>
            </a:r>
          </a:p>
          <a:p>
            <a:endParaRPr lang="en-US" dirty="0"/>
          </a:p>
        </p:txBody>
      </p:sp>
      <p:pic>
        <p:nvPicPr>
          <p:cNvPr id="4" name="Picture 3"/>
          <p:cNvPicPr>
            <a:picLocks noChangeAspect="1"/>
          </p:cNvPicPr>
          <p:nvPr/>
        </p:nvPicPr>
        <p:blipFill>
          <a:blip r:embed="rId2"/>
          <a:stretch>
            <a:fillRect/>
          </a:stretch>
        </p:blipFill>
        <p:spPr>
          <a:xfrm>
            <a:off x="577439" y="2621099"/>
            <a:ext cx="4007374" cy="4037206"/>
          </a:xfrm>
          <a:prstGeom prst="rect">
            <a:avLst/>
          </a:prstGeom>
        </p:spPr>
      </p:pic>
      <p:sp>
        <p:nvSpPr>
          <p:cNvPr id="5" name="Rectangle 4"/>
          <p:cNvSpPr/>
          <p:nvPr/>
        </p:nvSpPr>
        <p:spPr>
          <a:xfrm>
            <a:off x="5070107" y="2039370"/>
            <a:ext cx="3412464" cy="4832092"/>
          </a:xfrm>
          <a:prstGeom prst="rect">
            <a:avLst/>
          </a:prstGeom>
        </p:spPr>
        <p:txBody>
          <a:bodyPr wrap="square">
            <a:spAutoFit/>
          </a:bodyPr>
          <a:lstStyle/>
          <a:p>
            <a:pPr marL="342900" indent="-342900">
              <a:buFont typeface="Arial"/>
              <a:buChar char="•"/>
            </a:pPr>
            <a:r>
              <a:rPr lang="en-US" sz="2200" dirty="0" smtClean="0"/>
              <a:t>After seven steps, we can climb no higher, so we stop. We have found a summit, and in this case it is also (close to) Taber Hill.</a:t>
            </a:r>
          </a:p>
          <a:p>
            <a:pPr marL="342900" indent="-342900">
              <a:buFont typeface="Arial"/>
              <a:buChar char="•"/>
            </a:pPr>
            <a:r>
              <a:rPr lang="en-US" sz="2200" dirty="0" smtClean="0"/>
              <a:t>If we started at another square we could have ended up at Cay Hill, a peak but not the highest.</a:t>
            </a:r>
          </a:p>
          <a:p>
            <a:pPr marL="342900" indent="-342900">
              <a:buFont typeface="Arial"/>
              <a:buChar char="•"/>
            </a:pPr>
            <a:r>
              <a:rPr lang="en-US" sz="2200" dirty="0" smtClean="0"/>
              <a:t>This method is thus not guaranteed to find the highest peak, but is the fastest.</a:t>
            </a:r>
            <a:endParaRPr lang="en-US" sz="2200" dirty="0"/>
          </a:p>
        </p:txBody>
      </p:sp>
    </p:spTree>
    <p:extLst>
      <p:ext uri="{BB962C8B-B14F-4D97-AF65-F5344CB8AC3E}">
        <p14:creationId xmlns:p14="http://schemas.microsoft.com/office/powerpoint/2010/main" val="1929644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 Construction Methods</a:t>
            </a:r>
            <a:endParaRPr lang="en-US" dirty="0"/>
          </a:p>
        </p:txBody>
      </p:sp>
      <p:sp>
        <p:nvSpPr>
          <p:cNvPr id="3" name="Content Placeholder 2"/>
          <p:cNvSpPr>
            <a:spLocks noGrp="1"/>
          </p:cNvSpPr>
          <p:nvPr>
            <p:ph idx="1"/>
          </p:nvPr>
        </p:nvSpPr>
        <p:spPr>
          <a:xfrm>
            <a:off x="457200" y="1746720"/>
            <a:ext cx="8229600" cy="695297"/>
          </a:xfrm>
        </p:spPr>
        <p:txBody>
          <a:bodyPr/>
          <a:lstStyle/>
          <a:p>
            <a:r>
              <a:rPr lang="en-US" dirty="0"/>
              <a:t>S</a:t>
            </a:r>
            <a:r>
              <a:rPr lang="en-US" dirty="0" smtClean="0"/>
              <a:t>ummary of the </a:t>
            </a:r>
            <a:r>
              <a:rPr lang="en-US" dirty="0"/>
              <a:t>properties of </a:t>
            </a:r>
            <a:r>
              <a:rPr lang="en-US" dirty="0" smtClean="0"/>
              <a:t>the </a:t>
            </a:r>
            <a:r>
              <a:rPr lang="en-US" dirty="0"/>
              <a:t>two </a:t>
            </a:r>
            <a:r>
              <a:rPr lang="en-US" dirty="0" smtClean="0"/>
              <a:t>methods: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1499684"/>
              </p:ext>
            </p:extLst>
          </p:nvPr>
        </p:nvGraphicFramePr>
        <p:xfrm>
          <a:off x="1279780" y="3285494"/>
          <a:ext cx="6096000" cy="1508760"/>
        </p:xfrm>
        <a:graphic>
          <a:graphicData uri="http://schemas.openxmlformats.org/drawingml/2006/table">
            <a:tbl>
              <a:tblPr firstRow="1" bandRow="1">
                <a:tableStyleId>{5940675A-B579-460E-94D1-54222C63F5DA}</a:tableStyleId>
              </a:tblPr>
              <a:tblGrid>
                <a:gridCol w="3048000"/>
                <a:gridCol w="3048000"/>
              </a:tblGrid>
              <a:tr h="370840">
                <a:tc>
                  <a:txBody>
                    <a:bodyPr/>
                    <a:lstStyle/>
                    <a:p>
                      <a:r>
                        <a:rPr lang="en-US" sz="2000" b="1" dirty="0" smtClean="0"/>
                        <a:t>Brute Force</a:t>
                      </a:r>
                      <a:endParaRPr lang="en-US" sz="2000" b="1" dirty="0"/>
                    </a:p>
                  </a:txBody>
                  <a:tcPr/>
                </a:tc>
                <a:tc>
                  <a:txBody>
                    <a:bodyPr/>
                    <a:lstStyle/>
                    <a:p>
                      <a:r>
                        <a:rPr lang="en-US" sz="2000" b="1" dirty="0" smtClean="0"/>
                        <a:t>Hill Climbing</a:t>
                      </a:r>
                      <a:endParaRPr lang="en-US" sz="2000" b="1" dirty="0"/>
                    </a:p>
                  </a:txBody>
                  <a:tcPr/>
                </a:tc>
              </a:tr>
              <a:tr h="370840">
                <a:tc>
                  <a:txBody>
                    <a:bodyPr/>
                    <a:lstStyle/>
                    <a:p>
                      <a:r>
                        <a:rPr lang="en-US" dirty="0" smtClean="0"/>
                        <a:t>Slow</a:t>
                      </a:r>
                      <a:endParaRPr lang="en-US" dirty="0"/>
                    </a:p>
                  </a:txBody>
                  <a:tcPr/>
                </a:tc>
                <a:tc>
                  <a:txBody>
                    <a:bodyPr/>
                    <a:lstStyle/>
                    <a:p>
                      <a:r>
                        <a:rPr lang="en-US" dirty="0" smtClean="0"/>
                        <a:t>Fast</a:t>
                      </a:r>
                      <a:endParaRPr lang="en-US" dirty="0"/>
                    </a:p>
                  </a:txBody>
                  <a:tcPr/>
                </a:tc>
              </a:tr>
              <a:tr h="370840">
                <a:tc>
                  <a:txBody>
                    <a:bodyPr/>
                    <a:lstStyle/>
                    <a:p>
                      <a:r>
                        <a:rPr lang="en-US" dirty="0" smtClean="0"/>
                        <a:t>Exact</a:t>
                      </a:r>
                      <a:endParaRPr lang="en-US" dirty="0"/>
                    </a:p>
                  </a:txBody>
                  <a:tcPr/>
                </a:tc>
                <a:tc>
                  <a:txBody>
                    <a:bodyPr/>
                    <a:lstStyle/>
                    <a:p>
                      <a:r>
                        <a:rPr lang="en-US" dirty="0" smtClean="0"/>
                        <a:t>Not exact</a:t>
                      </a:r>
                      <a:endParaRPr lang="en-US" dirty="0"/>
                    </a:p>
                  </a:txBody>
                  <a:tcPr/>
                </a:tc>
              </a:tr>
              <a:tr h="370840">
                <a:tc>
                  <a:txBody>
                    <a:bodyPr/>
                    <a:lstStyle/>
                    <a:p>
                      <a:r>
                        <a:rPr lang="en-US" dirty="0" smtClean="0"/>
                        <a:t>Run time</a:t>
                      </a:r>
                      <a:r>
                        <a:rPr lang="en-US" baseline="0" dirty="0" smtClean="0"/>
                        <a:t> grows with map size</a:t>
                      </a:r>
                      <a:endParaRPr lang="en-US" dirty="0"/>
                    </a:p>
                  </a:txBody>
                  <a:tcPr/>
                </a:tc>
                <a:tc>
                  <a:txBody>
                    <a:bodyPr/>
                    <a:lstStyle/>
                    <a:p>
                      <a:r>
                        <a:rPr lang="en-US" dirty="0" smtClean="0"/>
                        <a:t>Error risk grows with map size</a:t>
                      </a:r>
                      <a:endParaRPr lang="en-US" dirty="0"/>
                    </a:p>
                  </a:txBody>
                  <a:tcPr/>
                </a:tc>
              </a:tr>
            </a:tbl>
          </a:graphicData>
        </a:graphic>
      </p:graphicFrame>
    </p:spTree>
    <p:extLst>
      <p:ext uri="{BB962C8B-B14F-4D97-AF65-F5344CB8AC3E}">
        <p14:creationId xmlns:p14="http://schemas.microsoft.com/office/powerpoint/2010/main" val="362156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 Construction Methods </a:t>
            </a:r>
            <a:endParaRPr lang="en-US" dirty="0"/>
          </a:p>
        </p:txBody>
      </p:sp>
      <p:sp>
        <p:nvSpPr>
          <p:cNvPr id="3" name="Content Placeholder 2"/>
          <p:cNvSpPr>
            <a:spLocks noGrp="1"/>
          </p:cNvSpPr>
          <p:nvPr>
            <p:ph idx="1"/>
          </p:nvPr>
        </p:nvSpPr>
        <p:spPr/>
        <p:txBody>
          <a:bodyPr/>
          <a:lstStyle/>
          <a:p>
            <a:r>
              <a:rPr lang="en-US" dirty="0"/>
              <a:t>What is a Good Tree</a:t>
            </a:r>
            <a:r>
              <a:rPr lang="en-US" dirty="0" smtClean="0"/>
              <a:t>?</a:t>
            </a:r>
          </a:p>
          <a:p>
            <a:pPr lvl="1"/>
            <a:r>
              <a:rPr lang="en-US" dirty="0"/>
              <a:t>A</a:t>
            </a:r>
            <a:r>
              <a:rPr lang="en-US" dirty="0" smtClean="0">
                <a:effectLst/>
              </a:rPr>
              <a:t> tree that reflects the evolutionary history of the species we are studying.</a:t>
            </a:r>
          </a:p>
          <a:p>
            <a:pPr lvl="1"/>
            <a:r>
              <a:rPr lang="en-US" dirty="0" smtClean="0">
                <a:effectLst/>
              </a:rPr>
              <a:t>In the map analogy, the answer was simple: just read the altitude off the map.</a:t>
            </a:r>
          </a:p>
          <a:p>
            <a:pPr lvl="1"/>
            <a:r>
              <a:rPr lang="en-US" dirty="0" smtClean="0">
                <a:effectLst/>
              </a:rPr>
              <a:t>For phylogenies, however, we cannot do this directly since the evolutionary history is mostly unknown.</a:t>
            </a:r>
          </a:p>
          <a:p>
            <a:pPr lvl="2"/>
            <a:r>
              <a:rPr lang="en-US" dirty="0" smtClean="0">
                <a:effectLst/>
              </a:rPr>
              <a:t> We thus have to use a surrogate measure, a numerical criterion that is likely to be maximized (or minimized) in the tree that best reflects the evolutionary events.</a:t>
            </a:r>
            <a:endParaRPr lang="en-US" dirty="0"/>
          </a:p>
        </p:txBody>
      </p:sp>
    </p:spTree>
    <p:extLst>
      <p:ext uri="{BB962C8B-B14F-4D97-AF65-F5344CB8AC3E}">
        <p14:creationId xmlns:p14="http://schemas.microsoft.com/office/powerpoint/2010/main" val="60603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Tree Construction Methods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effectLst/>
              </a:rPr>
              <a:t>Such criteria include: </a:t>
            </a:r>
            <a:endParaRPr lang="en-US" dirty="0" smtClean="0"/>
          </a:p>
          <a:p>
            <a:pPr marL="514350" indent="-514350">
              <a:buFont typeface="+mj-lt"/>
              <a:buAutoNum type="arabicPeriod"/>
            </a:pPr>
            <a:r>
              <a:rPr lang="en-US" dirty="0" smtClean="0"/>
              <a:t>To count the </a:t>
            </a:r>
            <a:r>
              <a:rPr lang="en-US" b="1" dirty="0" smtClean="0"/>
              <a:t>number of changes </a:t>
            </a:r>
            <a:r>
              <a:rPr lang="en-US" dirty="0" smtClean="0"/>
              <a:t>in the traits (i.e., the nucleotide or amino-acid positions) implied by each tree, and choose the tree with the fewest. The rationale is that such changes are rare, and a tree that involves more changes is less likely to be correct than a tree with fewer. This principle is called </a:t>
            </a:r>
            <a:r>
              <a:rPr lang="en-US" b="1" dirty="0" smtClean="0"/>
              <a:t>parsimony</a:t>
            </a:r>
            <a:r>
              <a:rPr lang="en-US" dirty="0" smtClean="0"/>
              <a:t>. </a:t>
            </a:r>
          </a:p>
          <a:p>
            <a:pPr marL="514350" indent="-514350">
              <a:buFont typeface="+mj-lt"/>
              <a:buAutoNum type="arabicPeriod"/>
            </a:pPr>
            <a:r>
              <a:rPr lang="en-US" dirty="0" smtClean="0"/>
              <a:t>To use the </a:t>
            </a:r>
            <a:r>
              <a:rPr lang="en-US" b="1" dirty="0" smtClean="0"/>
              <a:t>probability of each change </a:t>
            </a:r>
            <a:r>
              <a:rPr lang="en-US" dirty="0" smtClean="0"/>
              <a:t>in the traits to derive a measure of probability for the whole tree. Then to choose the most likely or the most probable tree, given the alignment . </a:t>
            </a:r>
          </a:p>
          <a:p>
            <a:pPr marL="514350" indent="-514350">
              <a:buFont typeface="+mj-lt"/>
              <a:buAutoNum type="arabicPeriod"/>
            </a:pPr>
            <a:r>
              <a:rPr lang="en-US" dirty="0" smtClean="0"/>
              <a:t>To sum the </a:t>
            </a:r>
            <a:r>
              <a:rPr lang="en-US" b="1" dirty="0" smtClean="0"/>
              <a:t>lengths</a:t>
            </a:r>
            <a:r>
              <a:rPr lang="en-US" dirty="0" smtClean="0"/>
              <a:t> of all branches in the tree, and choose the tree with the shortest sum. The rationale is here similar to parsimony: mutations are relatively rare, so trees with shortest overall lengths are more likely to be correct. </a:t>
            </a:r>
          </a:p>
          <a:p>
            <a:pPr marL="514350" indent="-514350">
              <a:buFont typeface="+mj-lt"/>
              <a:buAutoNum type="arabicPeriod"/>
            </a:pPr>
            <a:r>
              <a:rPr lang="en-US" dirty="0" smtClean="0"/>
              <a:t>To compute a table of distances between all sequences, then choose the tree which most closely fits that table. </a:t>
            </a:r>
          </a:p>
          <a:p>
            <a:endParaRPr lang="en-US" dirty="0"/>
          </a:p>
        </p:txBody>
      </p:sp>
    </p:spTree>
    <p:extLst>
      <p:ext uri="{BB962C8B-B14F-4D97-AF65-F5344CB8AC3E}">
        <p14:creationId xmlns:p14="http://schemas.microsoft.com/office/powerpoint/2010/main" val="3676485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t>Tree-building Methods</a:t>
            </a:r>
          </a:p>
        </p:txBody>
      </p:sp>
      <p:sp>
        <p:nvSpPr>
          <p:cNvPr id="3" name="Content Placeholder 2"/>
          <p:cNvSpPr>
            <a:spLocks noGrp="1"/>
          </p:cNvSpPr>
          <p:nvPr>
            <p:ph idx="1"/>
          </p:nvPr>
        </p:nvSpPr>
        <p:spPr>
          <a:xfrm>
            <a:off x="457200" y="1600200"/>
            <a:ext cx="8229600" cy="1590703"/>
          </a:xfrm>
        </p:spPr>
        <p:txBody>
          <a:bodyPr/>
          <a:lstStyle/>
          <a:p>
            <a:pPr marL="0" indent="0">
              <a:buNone/>
            </a:pPr>
            <a:r>
              <a:rPr lang="en-US" sz="2400" b="1" dirty="0" smtClean="0"/>
              <a:t>Brute </a:t>
            </a:r>
            <a:r>
              <a:rPr lang="en-US" sz="2400" b="1" dirty="0"/>
              <a:t>Force method</a:t>
            </a:r>
            <a:r>
              <a:rPr lang="en-US" sz="2400" dirty="0"/>
              <a:t> in our map </a:t>
            </a:r>
            <a:r>
              <a:rPr lang="en-US" sz="2400" dirty="0" smtClean="0"/>
              <a:t>analogy</a:t>
            </a:r>
          </a:p>
          <a:p>
            <a:pPr marL="914400" lvl="1" indent="-514350">
              <a:buFont typeface="+mj-lt"/>
              <a:buAutoNum type="arabicPeriod"/>
            </a:pPr>
            <a:r>
              <a:rPr lang="en-US" sz="2000" dirty="0" smtClean="0"/>
              <a:t>Use </a:t>
            </a:r>
            <a:r>
              <a:rPr lang="en-US" sz="2000" dirty="0"/>
              <a:t>a quality </a:t>
            </a:r>
            <a:r>
              <a:rPr lang="en-US" sz="2000" dirty="0" smtClean="0"/>
              <a:t>criterion i.e. number of changes or probability of each change </a:t>
            </a:r>
          </a:p>
          <a:p>
            <a:pPr marL="914400" lvl="1" indent="-514350">
              <a:buFont typeface="+mj-lt"/>
              <a:buAutoNum type="arabicPeriod"/>
            </a:pPr>
            <a:r>
              <a:rPr lang="en-US" sz="2000" dirty="0" smtClean="0"/>
              <a:t>Are called </a:t>
            </a:r>
            <a:r>
              <a:rPr lang="en-US" sz="2000" b="1" dirty="0"/>
              <a:t>optimizing</a:t>
            </a:r>
            <a:r>
              <a:rPr lang="en-US" sz="2000" dirty="0"/>
              <a:t> </a:t>
            </a:r>
            <a:r>
              <a:rPr lang="en-US" sz="2000" b="1" dirty="0"/>
              <a:t>methods</a:t>
            </a:r>
            <a:r>
              <a:rPr lang="en-US" sz="2000" dirty="0"/>
              <a:t>.</a:t>
            </a:r>
          </a:p>
        </p:txBody>
      </p:sp>
      <p:sp>
        <p:nvSpPr>
          <p:cNvPr id="4" name="Rectangle 3"/>
          <p:cNvSpPr/>
          <p:nvPr/>
        </p:nvSpPr>
        <p:spPr>
          <a:xfrm>
            <a:off x="2281575" y="3195494"/>
            <a:ext cx="5238070" cy="369332"/>
          </a:xfrm>
          <a:prstGeom prst="rect">
            <a:avLst/>
          </a:prstGeom>
        </p:spPr>
        <p:txBody>
          <a:bodyPr wrap="none">
            <a:spAutoFit/>
          </a:bodyPr>
          <a:lstStyle/>
          <a:p>
            <a:r>
              <a:rPr lang="en-US" dirty="0" smtClean="0"/>
              <a:t>Table: Optimizing methods and the criterion they use.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29238076"/>
              </p:ext>
            </p:extLst>
          </p:nvPr>
        </p:nvGraphicFramePr>
        <p:xfrm>
          <a:off x="1393747" y="3708779"/>
          <a:ext cx="7293052" cy="2225040"/>
        </p:xfrm>
        <a:graphic>
          <a:graphicData uri="http://schemas.openxmlformats.org/drawingml/2006/table">
            <a:tbl>
              <a:tblPr firstRow="1" bandRow="1">
                <a:tableStyleId>{5940675A-B579-460E-94D1-54222C63F5DA}</a:tableStyleId>
              </a:tblPr>
              <a:tblGrid>
                <a:gridCol w="2595178"/>
                <a:gridCol w="4697874"/>
              </a:tblGrid>
              <a:tr h="370840">
                <a:tc>
                  <a:txBody>
                    <a:bodyPr/>
                    <a:lstStyle/>
                    <a:p>
                      <a:r>
                        <a:rPr lang="en-US" b="1" dirty="0" smtClean="0"/>
                        <a:t>Method</a:t>
                      </a:r>
                      <a:endParaRPr lang="en-US" b="1" dirty="0"/>
                    </a:p>
                  </a:txBody>
                  <a:tcPr/>
                </a:tc>
                <a:tc>
                  <a:txBody>
                    <a:bodyPr/>
                    <a:lstStyle/>
                    <a:p>
                      <a:r>
                        <a:rPr lang="en-US" b="1" dirty="0" smtClean="0"/>
                        <a:t>Criterion</a:t>
                      </a:r>
                      <a:endParaRPr lang="en-US" b="1" dirty="0"/>
                    </a:p>
                  </a:txBody>
                  <a:tcPr/>
                </a:tc>
              </a:tr>
              <a:tr h="370840">
                <a:tc>
                  <a:txBody>
                    <a:bodyPr/>
                    <a:lstStyle/>
                    <a:p>
                      <a:r>
                        <a:rPr lang="en-US" dirty="0" smtClean="0"/>
                        <a:t>Minimum Evolution</a:t>
                      </a:r>
                      <a:endParaRPr lang="en-US" dirty="0"/>
                    </a:p>
                  </a:txBody>
                  <a:tcPr/>
                </a:tc>
                <a:tc>
                  <a:txBody>
                    <a:bodyPr/>
                    <a:lstStyle/>
                    <a:p>
                      <a:r>
                        <a:rPr lang="en-US" dirty="0" smtClean="0"/>
                        <a:t>Minimize total sum of branches</a:t>
                      </a:r>
                      <a:endParaRPr lang="en-US" dirty="0"/>
                    </a:p>
                  </a:txBody>
                  <a:tcPr/>
                </a:tc>
              </a:tr>
              <a:tr h="370840">
                <a:tc>
                  <a:txBody>
                    <a:bodyPr/>
                    <a:lstStyle/>
                    <a:p>
                      <a:r>
                        <a:rPr lang="en-US" dirty="0" smtClean="0"/>
                        <a:t>Least Squares</a:t>
                      </a:r>
                      <a:endParaRPr lang="en-US" dirty="0"/>
                    </a:p>
                  </a:txBody>
                  <a:tcPr/>
                </a:tc>
                <a:tc>
                  <a:txBody>
                    <a:bodyPr/>
                    <a:lstStyle/>
                    <a:p>
                      <a:r>
                        <a:rPr lang="en-US" dirty="0" smtClean="0"/>
                        <a:t>Maximize fit to a distance matrix</a:t>
                      </a:r>
                      <a:endParaRPr lang="en-US" dirty="0"/>
                    </a:p>
                  </a:txBody>
                  <a:tcPr/>
                </a:tc>
              </a:tr>
              <a:tr h="370840">
                <a:tc>
                  <a:txBody>
                    <a:bodyPr/>
                    <a:lstStyle/>
                    <a:p>
                      <a:r>
                        <a:rPr lang="en-US" dirty="0" smtClean="0"/>
                        <a:t>Maximum Parsimony</a:t>
                      </a:r>
                      <a:endParaRPr lang="en-US" dirty="0"/>
                    </a:p>
                  </a:txBody>
                  <a:tcPr/>
                </a:tc>
                <a:tc>
                  <a:txBody>
                    <a:bodyPr/>
                    <a:lstStyle/>
                    <a:p>
                      <a:r>
                        <a:rPr lang="en-US" dirty="0" smtClean="0"/>
                        <a:t>Minimizes number</a:t>
                      </a:r>
                      <a:r>
                        <a:rPr lang="en-US" baseline="0" dirty="0" smtClean="0"/>
                        <a:t> of mutations</a:t>
                      </a:r>
                      <a:endParaRPr lang="en-US" dirty="0"/>
                    </a:p>
                  </a:txBody>
                  <a:tcPr/>
                </a:tc>
              </a:tr>
              <a:tr h="370840">
                <a:tc>
                  <a:txBody>
                    <a:bodyPr/>
                    <a:lstStyle/>
                    <a:p>
                      <a:r>
                        <a:rPr lang="en-US" dirty="0" smtClean="0"/>
                        <a:t>Maximum Likelihood</a:t>
                      </a:r>
                      <a:endParaRPr lang="en-US" dirty="0"/>
                    </a:p>
                  </a:txBody>
                  <a:tcPr/>
                </a:tc>
                <a:tc>
                  <a:txBody>
                    <a:bodyPr/>
                    <a:lstStyle/>
                    <a:p>
                      <a:r>
                        <a:rPr lang="en-US" dirty="0" smtClean="0"/>
                        <a:t>Maximizes probability of alignment given tree</a:t>
                      </a:r>
                      <a:endParaRPr lang="en-US" dirty="0"/>
                    </a:p>
                  </a:txBody>
                  <a:tcPr/>
                </a:tc>
              </a:tr>
              <a:tr h="370840">
                <a:tc>
                  <a:txBody>
                    <a:bodyPr/>
                    <a:lstStyle/>
                    <a:p>
                      <a:r>
                        <a:rPr lang="en-US" dirty="0" smtClean="0"/>
                        <a:t>Bayesian</a:t>
                      </a:r>
                      <a:endParaRPr lang="en-US" dirty="0"/>
                    </a:p>
                  </a:txBody>
                  <a:tcPr/>
                </a:tc>
                <a:tc>
                  <a:txBody>
                    <a:bodyPr/>
                    <a:lstStyle/>
                    <a:p>
                      <a:r>
                        <a:rPr lang="en-US" dirty="0" smtClean="0"/>
                        <a:t>Maximizes probability of tree given alignment</a:t>
                      </a:r>
                      <a:endParaRPr lang="en-US" dirty="0"/>
                    </a:p>
                  </a:txBody>
                  <a:tcPr/>
                </a:tc>
              </a:tr>
            </a:tbl>
          </a:graphicData>
        </a:graphic>
      </p:graphicFrame>
      <p:sp>
        <p:nvSpPr>
          <p:cNvPr id="6" name="TextBox 5"/>
          <p:cNvSpPr txBox="1"/>
          <p:nvPr/>
        </p:nvSpPr>
        <p:spPr>
          <a:xfrm>
            <a:off x="1807227" y="6118485"/>
            <a:ext cx="3679388" cy="369332"/>
          </a:xfrm>
          <a:prstGeom prst="rect">
            <a:avLst/>
          </a:prstGeom>
          <a:noFill/>
        </p:spPr>
        <p:txBody>
          <a:bodyPr wrap="none" rtlCol="0">
            <a:spAutoFit/>
          </a:bodyPr>
          <a:lstStyle/>
          <a:p>
            <a:r>
              <a:rPr lang="en-US" dirty="0" smtClean="0"/>
              <a:t>Methods </a:t>
            </a:r>
            <a:r>
              <a:rPr lang="en-US" dirty="0" smtClean="0"/>
              <a:t>are </a:t>
            </a:r>
            <a:r>
              <a:rPr lang="en-US" dirty="0"/>
              <a:t>exact, but they are </a:t>
            </a:r>
            <a:r>
              <a:rPr lang="en-US" dirty="0" smtClean="0"/>
              <a:t>slow</a:t>
            </a:r>
            <a:endParaRPr lang="en-US" dirty="0"/>
          </a:p>
        </p:txBody>
      </p:sp>
    </p:spTree>
    <p:extLst>
      <p:ext uri="{BB962C8B-B14F-4D97-AF65-F5344CB8AC3E}">
        <p14:creationId xmlns:p14="http://schemas.microsoft.com/office/powerpoint/2010/main" val="203811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Tree-building Methods</a:t>
            </a:r>
            <a:endParaRPr lang="en-US" dirty="0"/>
          </a:p>
        </p:txBody>
      </p:sp>
      <p:sp>
        <p:nvSpPr>
          <p:cNvPr id="3" name="Content Placeholder 2"/>
          <p:cNvSpPr>
            <a:spLocks noGrp="1"/>
          </p:cNvSpPr>
          <p:nvPr>
            <p:ph idx="1"/>
          </p:nvPr>
        </p:nvSpPr>
        <p:spPr>
          <a:xfrm>
            <a:off x="440919" y="1567640"/>
            <a:ext cx="4811311" cy="5005547"/>
          </a:xfrm>
        </p:spPr>
        <p:txBody>
          <a:bodyPr>
            <a:normAutofit fontScale="85000" lnSpcReduction="10000"/>
          </a:bodyPr>
          <a:lstStyle/>
          <a:p>
            <a:pPr marL="0" indent="0">
              <a:buNone/>
            </a:pPr>
            <a:r>
              <a:rPr lang="en-US" sz="2600" b="1" dirty="0" smtClean="0"/>
              <a:t>Hill Climbing method</a:t>
            </a:r>
            <a:r>
              <a:rPr lang="en-US" sz="2600" dirty="0" smtClean="0"/>
              <a:t> in our map analogy</a:t>
            </a:r>
          </a:p>
          <a:p>
            <a:r>
              <a:rPr lang="en-US" sz="2600" dirty="0" smtClean="0"/>
              <a:t>Clustering </a:t>
            </a:r>
            <a:r>
              <a:rPr lang="en-US" sz="2600" dirty="0"/>
              <a:t>or algorithmic </a:t>
            </a:r>
            <a:r>
              <a:rPr lang="en-US" sz="2600" dirty="0" smtClean="0"/>
              <a:t>method</a:t>
            </a:r>
            <a:r>
              <a:rPr lang="en-US" dirty="0" smtClean="0"/>
              <a:t>s</a:t>
            </a:r>
          </a:p>
          <a:p>
            <a:pPr lvl="1"/>
            <a:r>
              <a:rPr lang="en-US" dirty="0" smtClean="0"/>
              <a:t>iteratively </a:t>
            </a:r>
            <a:r>
              <a:rPr lang="en-US" dirty="0"/>
              <a:t>build a tree by improving on the previous iteration. </a:t>
            </a:r>
            <a:endParaRPr lang="en-US" dirty="0" smtClean="0"/>
          </a:p>
          <a:p>
            <a:pPr lvl="1"/>
            <a:r>
              <a:rPr lang="en-US" dirty="0" smtClean="0"/>
              <a:t>faster </a:t>
            </a:r>
            <a:r>
              <a:rPr lang="en-US" dirty="0"/>
              <a:t>than optimizing methods, but not guaranteed to find the best tree. </a:t>
            </a:r>
            <a:endParaRPr lang="en-US" dirty="0" smtClean="0"/>
          </a:p>
          <a:p>
            <a:r>
              <a:rPr lang="en-US" sz="2600" dirty="0" smtClean="0"/>
              <a:t>Most common clustering method </a:t>
            </a:r>
            <a:r>
              <a:rPr lang="en-US" sz="2600" dirty="0"/>
              <a:t>is </a:t>
            </a:r>
            <a:r>
              <a:rPr lang="en-US" sz="2600" b="1" dirty="0" smtClean="0"/>
              <a:t>Neighbor</a:t>
            </a:r>
            <a:r>
              <a:rPr lang="en-US" sz="2600" b="1" dirty="0"/>
              <a:t>-Joining </a:t>
            </a:r>
            <a:r>
              <a:rPr lang="en-US" sz="2600" dirty="0"/>
              <a:t>(NJ). </a:t>
            </a:r>
            <a:endParaRPr lang="en-US" sz="2600" dirty="0" smtClean="0"/>
          </a:p>
          <a:p>
            <a:pPr lvl="1"/>
            <a:r>
              <a:rPr lang="en-US" dirty="0" smtClean="0"/>
              <a:t>starts </a:t>
            </a:r>
            <a:r>
              <a:rPr lang="en-US" dirty="0"/>
              <a:t>with a "star" </a:t>
            </a:r>
            <a:r>
              <a:rPr lang="en-US" dirty="0" smtClean="0"/>
              <a:t>tree</a:t>
            </a:r>
          </a:p>
          <a:p>
            <a:pPr lvl="1"/>
            <a:r>
              <a:rPr lang="en-US" dirty="0" smtClean="0"/>
              <a:t>all </a:t>
            </a:r>
            <a:r>
              <a:rPr lang="en-US" dirty="0"/>
              <a:t>leaves are children of the same inner </a:t>
            </a:r>
            <a:r>
              <a:rPr lang="en-US" dirty="0" smtClean="0"/>
              <a:t>node</a:t>
            </a:r>
          </a:p>
          <a:p>
            <a:pPr lvl="1"/>
            <a:r>
              <a:rPr lang="en-US" dirty="0"/>
              <a:t>progressively joins nodes to minimize overall </a:t>
            </a:r>
            <a:r>
              <a:rPr lang="en-US" dirty="0" smtClean="0"/>
              <a:t>distance</a:t>
            </a:r>
          </a:p>
          <a:p>
            <a:pPr lvl="1"/>
            <a:r>
              <a:rPr lang="en-US" dirty="0" smtClean="0"/>
              <a:t>relatively fast, but it not exact. </a:t>
            </a:r>
          </a:p>
          <a:p>
            <a:endParaRPr lang="en-US" dirty="0"/>
          </a:p>
        </p:txBody>
      </p:sp>
      <p:pic>
        <p:nvPicPr>
          <p:cNvPr id="4" name="Picture 3"/>
          <p:cNvPicPr>
            <a:picLocks noChangeAspect="1"/>
          </p:cNvPicPr>
          <p:nvPr/>
        </p:nvPicPr>
        <p:blipFill>
          <a:blip r:embed="rId2"/>
          <a:stretch>
            <a:fillRect/>
          </a:stretch>
        </p:blipFill>
        <p:spPr>
          <a:xfrm>
            <a:off x="5190017" y="1567640"/>
            <a:ext cx="3937697" cy="5005547"/>
          </a:xfrm>
          <a:prstGeom prst="rect">
            <a:avLst/>
          </a:prstGeom>
        </p:spPr>
      </p:pic>
    </p:spTree>
    <p:extLst>
      <p:ext uri="{BB962C8B-B14F-4D97-AF65-F5344CB8AC3E}">
        <p14:creationId xmlns:p14="http://schemas.microsoft.com/office/powerpoint/2010/main" val="3098568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Tree-building Methods</a:t>
            </a:r>
            <a:endParaRPr lang="en-US" dirty="0"/>
          </a:p>
        </p:txBody>
      </p:sp>
      <p:sp>
        <p:nvSpPr>
          <p:cNvPr id="3" name="Content Placeholder 2"/>
          <p:cNvSpPr>
            <a:spLocks noGrp="1"/>
          </p:cNvSpPr>
          <p:nvPr>
            <p:ph idx="1"/>
          </p:nvPr>
        </p:nvSpPr>
        <p:spPr>
          <a:xfrm>
            <a:off x="457200" y="1600200"/>
            <a:ext cx="8229600" cy="2111667"/>
          </a:xfrm>
        </p:spPr>
        <p:txBody>
          <a:bodyPr/>
          <a:lstStyle/>
          <a:p>
            <a:pPr marL="0" indent="0">
              <a:buNone/>
            </a:pPr>
            <a:r>
              <a:rPr lang="en-US" dirty="0"/>
              <a:t>Summary of Tree </a:t>
            </a:r>
            <a:r>
              <a:rPr lang="en-US" dirty="0" smtClean="0"/>
              <a:t>Methods</a:t>
            </a:r>
          </a:p>
          <a:p>
            <a:r>
              <a:rPr lang="en-US" dirty="0" smtClean="0"/>
              <a:t>Two ways of categorizing tree-building methods: </a:t>
            </a:r>
          </a:p>
          <a:p>
            <a:pPr lvl="1"/>
            <a:r>
              <a:rPr lang="en-US" dirty="0" smtClean="0"/>
              <a:t>distance-based vs. character-based </a:t>
            </a:r>
          </a:p>
          <a:p>
            <a:pPr lvl="1"/>
            <a:r>
              <a:rPr lang="en-US" dirty="0" smtClean="0"/>
              <a:t>optimizing vs. clustering </a:t>
            </a:r>
          </a:p>
          <a:p>
            <a:pPr marL="0" indent="0">
              <a:buNone/>
            </a:pP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62782347"/>
              </p:ext>
            </p:extLst>
          </p:nvPr>
        </p:nvGraphicFramePr>
        <p:xfrm>
          <a:off x="732659" y="3711867"/>
          <a:ext cx="7652223" cy="1651000"/>
        </p:xfrm>
        <a:graphic>
          <a:graphicData uri="http://schemas.openxmlformats.org/drawingml/2006/table">
            <a:tbl>
              <a:tblPr firstRow="1" bandRow="1">
                <a:tableStyleId>{5940675A-B579-460E-94D1-54222C63F5DA}</a:tableStyleId>
              </a:tblPr>
              <a:tblGrid>
                <a:gridCol w="1465320"/>
                <a:gridCol w="3636162"/>
                <a:gridCol w="2550741"/>
              </a:tblGrid>
              <a:tr h="370840">
                <a:tc>
                  <a:txBody>
                    <a:bodyPr/>
                    <a:lstStyle/>
                    <a:p>
                      <a:endParaRPr lang="en-US" dirty="0"/>
                    </a:p>
                  </a:txBody>
                  <a:tcPr/>
                </a:tc>
                <a:tc>
                  <a:txBody>
                    <a:bodyPr/>
                    <a:lstStyle/>
                    <a:p>
                      <a:r>
                        <a:rPr lang="en-US" b="1" dirty="0" smtClean="0"/>
                        <a:t>Optimizing</a:t>
                      </a:r>
                      <a:endParaRPr lang="en-US" b="1" dirty="0"/>
                    </a:p>
                  </a:txBody>
                  <a:tcPr/>
                </a:tc>
                <a:tc>
                  <a:txBody>
                    <a:bodyPr/>
                    <a:lstStyle/>
                    <a:p>
                      <a:r>
                        <a:rPr lang="en-US" b="1" dirty="0" smtClean="0"/>
                        <a:t>Clustering</a:t>
                      </a:r>
                      <a:endParaRPr lang="en-US" b="1" dirty="0"/>
                    </a:p>
                  </a:txBody>
                  <a:tcPr/>
                </a:tc>
              </a:tr>
              <a:tr h="370840">
                <a:tc>
                  <a:txBody>
                    <a:bodyPr/>
                    <a:lstStyle/>
                    <a:p>
                      <a:r>
                        <a:rPr lang="en-US" b="1" dirty="0" smtClean="0"/>
                        <a:t>Character</a:t>
                      </a:r>
                      <a:endParaRPr lang="en-US" b="1" dirty="0"/>
                    </a:p>
                  </a:txBody>
                  <a:tcPr/>
                </a:tc>
                <a:tc>
                  <a:txBody>
                    <a:bodyPr/>
                    <a:lstStyle/>
                    <a:p>
                      <a:r>
                        <a:rPr lang="en-US" sz="1800" kern="1200" dirty="0" smtClean="0">
                          <a:solidFill>
                            <a:schemeClr val="tx1"/>
                          </a:solidFill>
                          <a:effectLst/>
                          <a:latin typeface="+mn-lt"/>
                          <a:ea typeface="+mn-ea"/>
                          <a:cs typeface="+mn-cs"/>
                        </a:rPr>
                        <a:t>Maximum parsimony, Maximum likelihood, Bayes </a:t>
                      </a:r>
                      <a:endParaRPr lang="en-US" dirty="0"/>
                    </a:p>
                  </a:txBody>
                  <a:tcPr/>
                </a:tc>
                <a:tc>
                  <a:txBody>
                    <a:bodyPr/>
                    <a:lstStyle/>
                    <a:p>
                      <a:endParaRPr lang="en-US"/>
                    </a:p>
                  </a:txBody>
                  <a:tcPr/>
                </a:tc>
              </a:tr>
              <a:tr h="370840">
                <a:tc>
                  <a:txBody>
                    <a:bodyPr/>
                    <a:lstStyle/>
                    <a:p>
                      <a:r>
                        <a:rPr lang="en-US" b="1" dirty="0" smtClean="0"/>
                        <a:t>Distance</a:t>
                      </a:r>
                      <a:endParaRPr lang="en-US" b="1" dirty="0"/>
                    </a:p>
                  </a:txBody>
                  <a:tcPr/>
                </a:tc>
                <a:tc>
                  <a:txBody>
                    <a:bodyPr/>
                    <a:lstStyle/>
                    <a:p>
                      <a:r>
                        <a:rPr lang="en-US" sz="1800" kern="1200" dirty="0" smtClean="0">
                          <a:solidFill>
                            <a:schemeClr val="tx1"/>
                          </a:solidFill>
                          <a:effectLst/>
                          <a:latin typeface="+mn-lt"/>
                          <a:ea typeface="+mn-ea"/>
                          <a:cs typeface="+mn-cs"/>
                        </a:rPr>
                        <a:t>Minimum evolution, Least squares</a:t>
                      </a:r>
                      <a:endParaRPr lang="en-US" dirty="0"/>
                    </a:p>
                  </a:txBody>
                  <a:tcPr/>
                </a:tc>
                <a:tc>
                  <a:txBody>
                    <a:bodyPr/>
                    <a:lstStyle/>
                    <a:p>
                      <a:r>
                        <a:rPr lang="en-US" sz="1800" kern="1200" dirty="0" smtClean="0">
                          <a:solidFill>
                            <a:schemeClr val="tx1"/>
                          </a:solidFill>
                          <a:effectLst/>
                          <a:latin typeface="+mn-lt"/>
                          <a:ea typeface="+mn-ea"/>
                          <a:cs typeface="+mn-cs"/>
                        </a:rPr>
                        <a:t>Neighbor-Joining, UPGMA </a:t>
                      </a:r>
                      <a:endParaRPr lang="en-US" dirty="0"/>
                    </a:p>
                  </a:txBody>
                  <a:tcPr/>
                </a:tc>
              </a:tr>
            </a:tbl>
          </a:graphicData>
        </a:graphic>
      </p:graphicFrame>
      <p:sp>
        <p:nvSpPr>
          <p:cNvPr id="5" name="Rectangle 4"/>
          <p:cNvSpPr/>
          <p:nvPr/>
        </p:nvSpPr>
        <p:spPr>
          <a:xfrm>
            <a:off x="902087" y="5862760"/>
            <a:ext cx="7368825" cy="369332"/>
          </a:xfrm>
          <a:prstGeom prst="rect">
            <a:avLst/>
          </a:prstGeom>
        </p:spPr>
        <p:txBody>
          <a:bodyPr wrap="square">
            <a:spAutoFit/>
          </a:bodyPr>
          <a:lstStyle/>
          <a:p>
            <a:r>
              <a:rPr lang="en-US" b="1" dirty="0" smtClean="0"/>
              <a:t>UPGMA</a:t>
            </a:r>
            <a:r>
              <a:rPr lang="en-US" dirty="0" smtClean="0"/>
              <a:t> is faster than Neighbor Joining, but it assumes a molecular clock.</a:t>
            </a:r>
            <a:endParaRPr lang="en-US" dirty="0"/>
          </a:p>
        </p:txBody>
      </p:sp>
    </p:spTree>
    <p:extLst>
      <p:ext uri="{BB962C8B-B14F-4D97-AF65-F5344CB8AC3E}">
        <p14:creationId xmlns:p14="http://schemas.microsoft.com/office/powerpoint/2010/main" val="2601951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Tree-building Methods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Which method would you use on a very large number of sequences (e.g. 5,000), assuming that the molecular clock holds? Note that other criteria such as hardware, application, and so on would in absolute affect the result but these are not taken into account here.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a:t>Same question, but for a small number of sequences (say 15), with no reason to expect the molecular clock hypothesis to hold. </a:t>
            </a:r>
          </a:p>
        </p:txBody>
      </p:sp>
    </p:spTree>
    <p:extLst>
      <p:ext uri="{BB962C8B-B14F-4D97-AF65-F5344CB8AC3E}">
        <p14:creationId xmlns:p14="http://schemas.microsoft.com/office/powerpoint/2010/main" val="87591435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good is my Tree? - Bootstrapping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Once we have obtained a tree, we usually want to know how reliable it is. </a:t>
            </a:r>
          </a:p>
          <a:p>
            <a:r>
              <a:rPr lang="en-US" sz="2400" dirty="0" smtClean="0"/>
              <a:t>There are several ways of doing this, most common </a:t>
            </a:r>
            <a:r>
              <a:rPr lang="en-US" sz="2400" b="1" dirty="0" err="1" smtClean="0"/>
              <a:t>Felsenstein's</a:t>
            </a:r>
            <a:r>
              <a:rPr lang="en-US" sz="2400" dirty="0" smtClean="0"/>
              <a:t> (1985) </a:t>
            </a:r>
            <a:r>
              <a:rPr lang="en-US" sz="2400" b="1" dirty="0" smtClean="0"/>
              <a:t>Bootstrap</a:t>
            </a:r>
            <a:r>
              <a:rPr lang="en-US" sz="2400" dirty="0" smtClean="0"/>
              <a:t> test. </a:t>
            </a:r>
          </a:p>
          <a:p>
            <a:pPr lvl="1"/>
            <a:r>
              <a:rPr lang="en-US" dirty="0" smtClean="0"/>
              <a:t>This procedure tests the reliability of the tree's internal nodes. It does so by repeatedly resampling, with replacement, from the original alignment. The resampling introduces some noise into each replicate. Robust clades - those which are still found despite of the noise - are deemed more likely to be correct than those who do not withstand the noise.</a:t>
            </a:r>
            <a:endParaRPr lang="en-US" dirty="0"/>
          </a:p>
        </p:txBody>
      </p:sp>
    </p:spTree>
    <p:extLst>
      <p:ext uri="{BB962C8B-B14F-4D97-AF65-F5344CB8AC3E}">
        <p14:creationId xmlns:p14="http://schemas.microsoft.com/office/powerpoint/2010/main" val="8511328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good is my Tree? - Bootstrapping</a:t>
            </a:r>
            <a:endParaRPr lang="en-US" dirty="0"/>
          </a:p>
        </p:txBody>
      </p:sp>
      <p:pic>
        <p:nvPicPr>
          <p:cNvPr id="5" name="Picture 4"/>
          <p:cNvPicPr>
            <a:picLocks noChangeAspect="1"/>
          </p:cNvPicPr>
          <p:nvPr/>
        </p:nvPicPr>
        <p:blipFill>
          <a:blip r:embed="rId3"/>
          <a:stretch>
            <a:fillRect/>
          </a:stretch>
        </p:blipFill>
        <p:spPr>
          <a:xfrm>
            <a:off x="473483" y="1564159"/>
            <a:ext cx="3922477" cy="3802465"/>
          </a:xfrm>
          <a:prstGeom prst="rect">
            <a:avLst/>
          </a:prstGeom>
        </p:spPr>
      </p:pic>
      <p:sp>
        <p:nvSpPr>
          <p:cNvPr id="6" name="Rectangle 5"/>
          <p:cNvSpPr/>
          <p:nvPr/>
        </p:nvSpPr>
        <p:spPr>
          <a:xfrm>
            <a:off x="440919" y="5449935"/>
            <a:ext cx="4134134" cy="1200329"/>
          </a:xfrm>
          <a:prstGeom prst="rect">
            <a:avLst/>
          </a:prstGeom>
        </p:spPr>
        <p:txBody>
          <a:bodyPr wrap="square">
            <a:spAutoFit/>
          </a:bodyPr>
          <a:lstStyle/>
          <a:p>
            <a:r>
              <a:rPr lang="en-US" dirty="0" smtClean="0"/>
              <a:t>Drawing n replicates from the original alignment (which has l = 6 columns). Note that some columns in the original may appear more than once, or not at all.</a:t>
            </a:r>
            <a:endParaRPr lang="en-US" dirty="0"/>
          </a:p>
        </p:txBody>
      </p:sp>
      <p:pic>
        <p:nvPicPr>
          <p:cNvPr id="7" name="Picture 6"/>
          <p:cNvPicPr>
            <a:picLocks noChangeAspect="1"/>
          </p:cNvPicPr>
          <p:nvPr/>
        </p:nvPicPr>
        <p:blipFill>
          <a:blip r:embed="rId4"/>
          <a:stretch>
            <a:fillRect/>
          </a:stretch>
        </p:blipFill>
        <p:spPr>
          <a:xfrm>
            <a:off x="5182862" y="1481492"/>
            <a:ext cx="3503938" cy="3369985"/>
          </a:xfrm>
          <a:prstGeom prst="rect">
            <a:avLst/>
          </a:prstGeom>
        </p:spPr>
      </p:pic>
      <p:sp>
        <p:nvSpPr>
          <p:cNvPr id="8" name="Rectangle 7"/>
          <p:cNvSpPr/>
          <p:nvPr/>
        </p:nvSpPr>
        <p:spPr>
          <a:xfrm>
            <a:off x="4752975" y="4971846"/>
            <a:ext cx="4250599" cy="1754327"/>
          </a:xfrm>
          <a:prstGeom prst="rect">
            <a:avLst/>
          </a:prstGeom>
        </p:spPr>
        <p:txBody>
          <a:bodyPr wrap="square">
            <a:spAutoFit/>
          </a:bodyPr>
          <a:lstStyle/>
          <a:p>
            <a:r>
              <a:rPr lang="en-US" dirty="0" smtClean="0"/>
              <a:t>Top: 6 replicate trees and their bipartitions. The A B - C D E bipartition is present in 4 of the trees (grey ellipses); the D E - A B C partition is found in every tree. Bottom: the best tree, with support values as percentages (66% = 4/6; 100% = 6/6)</a:t>
            </a:r>
            <a:endParaRPr lang="en-US" dirty="0"/>
          </a:p>
        </p:txBody>
      </p:sp>
    </p:spTree>
    <p:extLst>
      <p:ext uri="{BB962C8B-B14F-4D97-AF65-F5344CB8AC3E}">
        <p14:creationId xmlns:p14="http://schemas.microsoft.com/office/powerpoint/2010/main" val="31749788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Trees Capture Major Events in a Species' Existence (2/3)</a:t>
            </a:r>
            <a:endParaRPr lang="en-US" dirty="0"/>
          </a:p>
        </p:txBody>
      </p:sp>
      <p:sp>
        <p:nvSpPr>
          <p:cNvPr id="3" name="Content Placeholder 2"/>
          <p:cNvSpPr>
            <a:spLocks noGrp="1"/>
          </p:cNvSpPr>
          <p:nvPr>
            <p:ph idx="1"/>
          </p:nvPr>
        </p:nvSpPr>
        <p:spPr>
          <a:xfrm>
            <a:off x="457200" y="1437400"/>
            <a:ext cx="8530092" cy="3186155"/>
          </a:xfrm>
        </p:spPr>
        <p:txBody>
          <a:bodyPr>
            <a:normAutofit/>
          </a:bodyPr>
          <a:lstStyle/>
          <a:p>
            <a:r>
              <a:rPr lang="en-US" sz="2200" dirty="0"/>
              <a:t>Here is a possible scenario : </a:t>
            </a:r>
            <a:endParaRPr lang="en-US" sz="2200" dirty="0" smtClean="0">
              <a:effectLst/>
            </a:endParaRPr>
          </a:p>
          <a:p>
            <a:r>
              <a:rPr lang="en-US" sz="2200" dirty="0"/>
              <a:t>At the beginning, there is only one species of poxvirus.</a:t>
            </a:r>
            <a:r>
              <a:rPr lang="en-US" sz="2200" dirty="0" smtClean="0">
                <a:effectLst/>
              </a:rPr>
              <a:t> </a:t>
            </a:r>
          </a:p>
          <a:p>
            <a:r>
              <a:rPr lang="en-US" sz="2200" dirty="0"/>
              <a:t>About ten thousand years ago, that lineage splits into two lineages, which eventually will give rise to cowpox and </a:t>
            </a:r>
            <a:r>
              <a:rPr lang="en-US" sz="2200" dirty="0" err="1"/>
              <a:t>variola</a:t>
            </a:r>
            <a:r>
              <a:rPr lang="en-US" sz="2200" dirty="0"/>
              <a:t>.</a:t>
            </a:r>
            <a:r>
              <a:rPr lang="en-US" sz="2200" dirty="0" smtClean="0">
                <a:effectLst/>
              </a:rPr>
              <a:t> </a:t>
            </a:r>
          </a:p>
          <a:p>
            <a:r>
              <a:rPr lang="en-US" sz="2200" dirty="0"/>
              <a:t>In 1796 Edward Jenner isolates a cowpox virus and creates the first vaccine.</a:t>
            </a:r>
            <a:r>
              <a:rPr lang="en-US" sz="2200" dirty="0" smtClean="0">
                <a:effectLst/>
              </a:rPr>
              <a:t> </a:t>
            </a:r>
          </a:p>
          <a:p>
            <a:r>
              <a:rPr lang="en-US" sz="2200" dirty="0"/>
              <a:t>In 1980 </a:t>
            </a:r>
            <a:r>
              <a:rPr lang="en-US" sz="2200" dirty="0" err="1"/>
              <a:t>variola</a:t>
            </a:r>
            <a:r>
              <a:rPr lang="en-US" sz="2200" dirty="0"/>
              <a:t> virus, the agent of smallpox is officially eradicated.</a:t>
            </a:r>
            <a:r>
              <a:rPr lang="en-US" sz="2200" dirty="0" smtClean="0">
                <a:effectLst/>
              </a:rPr>
              <a:t> </a:t>
            </a:r>
          </a:p>
          <a:p>
            <a:r>
              <a:rPr lang="en-US" sz="2200" dirty="0"/>
              <a:t>This is summarized in Table 1:</a:t>
            </a:r>
            <a:endParaRPr lang="en-US" sz="2200" dirty="0">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968598242"/>
              </p:ext>
            </p:extLst>
          </p:nvPr>
        </p:nvGraphicFramePr>
        <p:xfrm>
          <a:off x="993161" y="4734425"/>
          <a:ext cx="7693639" cy="1849120"/>
        </p:xfrm>
        <a:graphic>
          <a:graphicData uri="http://schemas.openxmlformats.org/drawingml/2006/table">
            <a:tbl>
              <a:tblPr firstRow="1" bandRow="1">
                <a:tableStyleId>{5940675A-B579-460E-94D1-54222C63F5DA}</a:tableStyleId>
              </a:tblPr>
              <a:tblGrid>
                <a:gridCol w="2455235"/>
                <a:gridCol w="5238404"/>
              </a:tblGrid>
              <a:tr h="370840">
                <a:tc>
                  <a:txBody>
                    <a:bodyPr/>
                    <a:lstStyle/>
                    <a:p>
                      <a:r>
                        <a:rPr lang="en-US" b="1" dirty="0" smtClean="0"/>
                        <a:t>Date</a:t>
                      </a:r>
                      <a:endParaRPr lang="en-US" b="1" dirty="0"/>
                    </a:p>
                  </a:txBody>
                  <a:tcPr/>
                </a:tc>
                <a:tc>
                  <a:txBody>
                    <a:bodyPr/>
                    <a:lstStyle/>
                    <a:p>
                      <a:r>
                        <a:rPr lang="en-US" b="1" dirty="0" smtClean="0"/>
                        <a:t>Event</a:t>
                      </a:r>
                      <a:endParaRPr lang="en-US" b="1" dirty="0"/>
                    </a:p>
                  </a:txBody>
                  <a:tcPr/>
                </a:tc>
              </a:tr>
              <a:tr h="370840">
                <a:tc>
                  <a:txBody>
                    <a:bodyPr/>
                    <a:lstStyle/>
                    <a:p>
                      <a:r>
                        <a:rPr lang="en-US" dirty="0" smtClean="0"/>
                        <a:t>Until 10,000 years ago</a:t>
                      </a:r>
                      <a:endParaRPr lang="en-US" dirty="0"/>
                    </a:p>
                  </a:txBody>
                  <a:tcPr/>
                </a:tc>
                <a:tc>
                  <a:txBody>
                    <a:bodyPr/>
                    <a:lstStyle/>
                    <a:p>
                      <a:r>
                        <a:rPr lang="en-US" dirty="0" smtClean="0"/>
                        <a:t>Beginning.</a:t>
                      </a:r>
                      <a:r>
                        <a:rPr lang="en-US" baseline="0" dirty="0" smtClean="0"/>
                        <a:t> One poxvirus lineage present</a:t>
                      </a:r>
                      <a:endParaRPr lang="en-US" dirty="0"/>
                    </a:p>
                  </a:txBody>
                  <a:tcPr/>
                </a:tc>
              </a:tr>
              <a:tr h="270778">
                <a:tc>
                  <a:txBody>
                    <a:bodyPr/>
                    <a:lstStyle/>
                    <a:p>
                      <a:r>
                        <a:rPr lang="en-US" dirty="0" smtClean="0"/>
                        <a:t>~10,000</a:t>
                      </a:r>
                      <a:r>
                        <a:rPr lang="en-US" baseline="0" dirty="0" smtClean="0"/>
                        <a:t> years ago</a:t>
                      </a:r>
                      <a:endParaRPr lang="en-US" dirty="0"/>
                    </a:p>
                  </a:txBody>
                  <a:tcPr/>
                </a:tc>
                <a:tc>
                  <a:txBody>
                    <a:bodyPr/>
                    <a:lstStyle/>
                    <a:p>
                      <a:r>
                        <a:rPr lang="en-US" dirty="0" smtClean="0"/>
                        <a:t>Poxvirus lineage split</a:t>
                      </a:r>
                      <a:endParaRPr lang="en-US" dirty="0"/>
                    </a:p>
                  </a:txBody>
                  <a:tcPr/>
                </a:tc>
              </a:tr>
              <a:tr h="370840">
                <a:tc>
                  <a:txBody>
                    <a:bodyPr/>
                    <a:lstStyle/>
                    <a:p>
                      <a:r>
                        <a:rPr lang="en-US" dirty="0" smtClean="0"/>
                        <a:t>1796</a:t>
                      </a:r>
                      <a:endParaRPr lang="en-US" dirty="0"/>
                    </a:p>
                  </a:txBody>
                  <a:tcPr/>
                </a:tc>
                <a:tc>
                  <a:txBody>
                    <a:bodyPr/>
                    <a:lstStyle/>
                    <a:p>
                      <a:r>
                        <a:rPr lang="en-US" dirty="0" err="1" smtClean="0"/>
                        <a:t>Vaccinia</a:t>
                      </a:r>
                      <a:r>
                        <a:rPr lang="en-US" dirty="0" smtClean="0"/>
                        <a:t> splits from cowpox</a:t>
                      </a:r>
                      <a:endParaRPr lang="en-US" dirty="0"/>
                    </a:p>
                  </a:txBody>
                  <a:tcPr/>
                </a:tc>
              </a:tr>
              <a:tr h="370840">
                <a:tc>
                  <a:txBody>
                    <a:bodyPr/>
                    <a:lstStyle/>
                    <a:p>
                      <a:r>
                        <a:rPr lang="en-US" dirty="0" smtClean="0"/>
                        <a:t>1980</a:t>
                      </a:r>
                      <a:endParaRPr lang="en-US" dirty="0"/>
                    </a:p>
                  </a:txBody>
                  <a:tcPr/>
                </a:tc>
                <a:tc>
                  <a:txBody>
                    <a:bodyPr/>
                    <a:lstStyle/>
                    <a:p>
                      <a:r>
                        <a:rPr lang="en-US" dirty="0" smtClean="0"/>
                        <a:t>Eradication </a:t>
                      </a:r>
                      <a:r>
                        <a:rPr lang="en-US" dirty="0" smtClean="0"/>
                        <a:t>of </a:t>
                      </a:r>
                      <a:r>
                        <a:rPr lang="en-US" dirty="0" err="1" smtClean="0"/>
                        <a:t>variola</a:t>
                      </a:r>
                      <a:r>
                        <a:rPr lang="en-US" dirty="0" smtClean="0"/>
                        <a:t> virus, the agent of smallpox</a:t>
                      </a:r>
                      <a:endParaRPr lang="en-US" dirty="0"/>
                    </a:p>
                  </a:txBody>
                  <a:tcPr/>
                </a:tc>
              </a:tr>
            </a:tbl>
          </a:graphicData>
        </a:graphic>
      </p:graphicFrame>
    </p:spTree>
    <p:extLst>
      <p:ext uri="{BB962C8B-B14F-4D97-AF65-F5344CB8AC3E}">
        <p14:creationId xmlns:p14="http://schemas.microsoft.com/office/powerpoint/2010/main" val="76987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good is my Tree? - Bootstrapping</a:t>
            </a:r>
            <a:endParaRPr lang="en-US" dirty="0"/>
          </a:p>
        </p:txBody>
      </p:sp>
      <p:sp>
        <p:nvSpPr>
          <p:cNvPr id="3" name="Content Placeholder 2"/>
          <p:cNvSpPr>
            <a:spLocks noGrp="1"/>
          </p:cNvSpPr>
          <p:nvPr>
            <p:ph idx="1"/>
          </p:nvPr>
        </p:nvSpPr>
        <p:spPr>
          <a:xfrm>
            <a:off x="457200" y="1600201"/>
            <a:ext cx="8229600" cy="2795432"/>
          </a:xfrm>
        </p:spPr>
        <p:txBody>
          <a:bodyPr>
            <a:normAutofit/>
          </a:bodyPr>
          <a:lstStyle/>
          <a:p>
            <a:pPr marL="0" indent="0">
              <a:buNone/>
            </a:pPr>
            <a:r>
              <a:rPr lang="en-US" sz="2400" dirty="0"/>
              <a:t>For all the bipartitions in the target tree: </a:t>
            </a:r>
          </a:p>
          <a:p>
            <a:pPr lvl="1"/>
            <a:r>
              <a:rPr lang="en-US" sz="2000" dirty="0"/>
              <a:t>Count the number of replicate trees in which the bipartition appears </a:t>
            </a:r>
          </a:p>
          <a:p>
            <a:pPr lvl="1"/>
            <a:r>
              <a:rPr lang="en-US" sz="2000" dirty="0"/>
              <a:t>Divide this number by </a:t>
            </a:r>
            <a:r>
              <a:rPr lang="en-US" sz="2000" i="1" dirty="0"/>
              <a:t>n</a:t>
            </a:r>
            <a:r>
              <a:rPr lang="en-US" sz="2000" dirty="0"/>
              <a:t> - this number is that bipartition's support value. </a:t>
            </a:r>
          </a:p>
          <a:p>
            <a:r>
              <a:rPr lang="en-US" sz="2400" dirty="0"/>
              <a:t>Support values of &gt;95% are generally considered significant.</a:t>
            </a:r>
          </a:p>
          <a:p>
            <a:r>
              <a:rPr lang="en-US" sz="2400" dirty="0"/>
              <a:t>The tree </a:t>
            </a:r>
            <a:r>
              <a:rPr lang="en-US" sz="2400" dirty="0" smtClean="0"/>
              <a:t>will be </a:t>
            </a:r>
            <a:r>
              <a:rPr lang="en-US" sz="2400" dirty="0"/>
              <a:t>represented as follows, assuming that B is the </a:t>
            </a:r>
            <a:r>
              <a:rPr lang="en-US" sz="2400" dirty="0" err="1"/>
              <a:t>outgroup</a:t>
            </a:r>
            <a:r>
              <a:rPr lang="en-US" sz="2400" dirty="0"/>
              <a:t>: </a:t>
            </a:r>
          </a:p>
          <a:p>
            <a:endParaRPr lang="en-US" sz="2400" dirty="0"/>
          </a:p>
        </p:txBody>
      </p:sp>
      <p:sp>
        <p:nvSpPr>
          <p:cNvPr id="4" name="Rectangle 3"/>
          <p:cNvSpPr/>
          <p:nvPr/>
        </p:nvSpPr>
        <p:spPr>
          <a:xfrm>
            <a:off x="2466975" y="4139031"/>
            <a:ext cx="4572000" cy="2031325"/>
          </a:xfrm>
          <a:prstGeom prst="rect">
            <a:avLst/>
          </a:prstGeom>
        </p:spPr>
        <p:txBody>
          <a:bodyPr>
            <a:spAutoFit/>
          </a:bodyPr>
          <a:lstStyle/>
          <a:p>
            <a:r>
              <a:rPr lang="en-US" dirty="0" smtClean="0"/>
              <a:t>   /----------------------------------------+ A</a:t>
            </a:r>
          </a:p>
          <a:p>
            <a:r>
              <a:rPr lang="en-US" dirty="0" smtClean="0"/>
              <a:t>  |                                           </a:t>
            </a:r>
          </a:p>
          <a:p>
            <a:r>
              <a:rPr lang="en-US" dirty="0" smtClean="0"/>
              <a:t>=+                  /--------------------------+ C</a:t>
            </a:r>
          </a:p>
          <a:p>
            <a:r>
              <a:rPr lang="en-US" dirty="0" smtClean="0"/>
              <a:t>  |                  |                             </a:t>
            </a:r>
          </a:p>
          <a:p>
            <a:r>
              <a:rPr lang="en-US" dirty="0" smtClean="0"/>
              <a:t>   \-------------+ 66             /-------------+ D</a:t>
            </a:r>
          </a:p>
          <a:p>
            <a:r>
              <a:rPr lang="en-US" dirty="0" smtClean="0"/>
              <a:t>                        \------------+ 100            </a:t>
            </a:r>
          </a:p>
          <a:p>
            <a:r>
              <a:rPr lang="en-US" dirty="0" smtClean="0"/>
              <a:t>                                           \-------------+ E</a:t>
            </a:r>
            <a:endParaRPr lang="en-US" dirty="0"/>
          </a:p>
        </p:txBody>
      </p:sp>
      <p:sp>
        <p:nvSpPr>
          <p:cNvPr id="5" name="Rectangle 4"/>
          <p:cNvSpPr/>
          <p:nvPr/>
        </p:nvSpPr>
        <p:spPr>
          <a:xfrm>
            <a:off x="918368" y="6150216"/>
            <a:ext cx="7768431" cy="369332"/>
          </a:xfrm>
          <a:prstGeom prst="rect">
            <a:avLst/>
          </a:prstGeom>
        </p:spPr>
        <p:txBody>
          <a:bodyPr wrap="square">
            <a:spAutoFit/>
          </a:bodyPr>
          <a:lstStyle/>
          <a:p>
            <a:r>
              <a:rPr lang="en-US" dirty="0" smtClean="0"/>
              <a:t>(the tree has been converted to a </a:t>
            </a:r>
            <a:r>
              <a:rPr lang="en-US" dirty="0" err="1" smtClean="0"/>
              <a:t>cladogram</a:t>
            </a:r>
            <a:r>
              <a:rPr lang="en-US" dirty="0" smtClean="0"/>
              <a:t>, and the </a:t>
            </a:r>
            <a:r>
              <a:rPr lang="en-US" dirty="0" err="1" smtClean="0"/>
              <a:t>outgroup</a:t>
            </a:r>
            <a:r>
              <a:rPr lang="en-US" dirty="0" smtClean="0"/>
              <a:t> is not shown).</a:t>
            </a:r>
            <a:endParaRPr lang="en-US" dirty="0"/>
          </a:p>
        </p:txBody>
      </p:sp>
    </p:spTree>
    <p:extLst>
      <p:ext uri="{BB962C8B-B14F-4D97-AF65-F5344CB8AC3E}">
        <p14:creationId xmlns:p14="http://schemas.microsoft.com/office/powerpoint/2010/main" val="148389569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good is my Tree? - Bootstrapping</a:t>
            </a:r>
            <a:endParaRPr lang="en-US" dirty="0"/>
          </a:p>
        </p:txBody>
      </p:sp>
      <p:sp>
        <p:nvSpPr>
          <p:cNvPr id="3" name="Content Placeholder 2"/>
          <p:cNvSpPr>
            <a:spLocks noGrp="1"/>
          </p:cNvSpPr>
          <p:nvPr>
            <p:ph idx="1"/>
          </p:nvPr>
        </p:nvSpPr>
        <p:spPr>
          <a:xfrm>
            <a:off x="457201" y="1600201"/>
            <a:ext cx="3613132" cy="1655824"/>
          </a:xfrm>
        </p:spPr>
        <p:txBody>
          <a:bodyPr>
            <a:normAutofit/>
          </a:bodyPr>
          <a:lstStyle/>
          <a:p>
            <a:r>
              <a:rPr lang="en-US" sz="2400" dirty="0"/>
              <a:t>In </a:t>
            </a:r>
            <a:r>
              <a:rPr lang="en-US" sz="2400" dirty="0" smtClean="0"/>
              <a:t>this </a:t>
            </a:r>
            <a:r>
              <a:rPr lang="en-US" sz="2400" dirty="0"/>
              <a:t>tree </a:t>
            </a:r>
            <a:r>
              <a:rPr lang="en-US" sz="2400" dirty="0" smtClean="0"/>
              <a:t>which </a:t>
            </a:r>
            <a:r>
              <a:rPr lang="en-US" sz="2400" dirty="0"/>
              <a:t>node(s) is (are) well </a:t>
            </a:r>
            <a:r>
              <a:rPr lang="en-US" sz="2400" dirty="0" smtClean="0"/>
              <a:t>supported?</a:t>
            </a:r>
            <a:endParaRPr lang="en-US" sz="2400" dirty="0"/>
          </a:p>
        </p:txBody>
      </p:sp>
      <p:sp>
        <p:nvSpPr>
          <p:cNvPr id="4" name="Rectangle 3"/>
          <p:cNvSpPr/>
          <p:nvPr/>
        </p:nvSpPr>
        <p:spPr>
          <a:xfrm>
            <a:off x="3137920" y="3116314"/>
            <a:ext cx="4572000" cy="3139321"/>
          </a:xfrm>
          <a:prstGeom prst="rect">
            <a:avLst/>
          </a:prstGeom>
        </p:spPr>
        <p:txBody>
          <a:bodyPr>
            <a:spAutoFit/>
          </a:bodyPr>
          <a:lstStyle/>
          <a:p>
            <a:r>
              <a:rPr lang="en-US" dirty="0" smtClean="0"/>
              <a:t>               /-------------------------------+ POLIO3 </a:t>
            </a:r>
          </a:p>
          <a:p>
            <a:r>
              <a:rPr lang="en-US" dirty="0" smtClean="0"/>
              <a:t>              |                                        </a:t>
            </a:r>
          </a:p>
          <a:p>
            <a:r>
              <a:rPr lang="en-US" dirty="0" smtClean="0"/>
              <a:t>              |                       /---------------+ POLIO2 </a:t>
            </a:r>
          </a:p>
          <a:p>
            <a:r>
              <a:rPr lang="en-US" dirty="0" smtClean="0"/>
              <a:t>   /-------+ 97                |                        </a:t>
            </a:r>
          </a:p>
          <a:p>
            <a:r>
              <a:rPr lang="en-US" dirty="0" smtClean="0"/>
              <a:t>  |          |           /-------+ 38     /-------+ POLIO1A</a:t>
            </a:r>
          </a:p>
          <a:p>
            <a:r>
              <a:rPr lang="en-US" dirty="0" smtClean="0"/>
              <a:t>  |          |          |           \-------+ 22             </a:t>
            </a:r>
          </a:p>
          <a:p>
            <a:r>
              <a:rPr lang="en-US" dirty="0" smtClean="0"/>
              <a:t>=+ 76     \-------+ 72                  \-------+ COXA18 </a:t>
            </a:r>
          </a:p>
          <a:p>
            <a:r>
              <a:rPr lang="en-US" dirty="0" smtClean="0"/>
              <a:t>  |                       |                                </a:t>
            </a:r>
          </a:p>
          <a:p>
            <a:r>
              <a:rPr lang="en-US" dirty="0" smtClean="0"/>
              <a:t>  |                        \-----------------------+ COXA17 </a:t>
            </a:r>
          </a:p>
          <a:p>
            <a:r>
              <a:rPr lang="en-US" dirty="0" smtClean="0"/>
              <a:t>  |                                                </a:t>
            </a:r>
          </a:p>
          <a:p>
            <a:r>
              <a:rPr lang="en-US" dirty="0" smtClean="0"/>
              <a:t>   \---------------------------------------+ COXA1 </a:t>
            </a:r>
            <a:endParaRPr lang="en-US" dirty="0"/>
          </a:p>
        </p:txBody>
      </p:sp>
    </p:spTree>
    <p:extLst>
      <p:ext uri="{BB962C8B-B14F-4D97-AF65-F5344CB8AC3E}">
        <p14:creationId xmlns:p14="http://schemas.microsoft.com/office/powerpoint/2010/main" val="118119770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86130"/>
            <a:ext cx="8481248" cy="5356158"/>
          </a:xfrm>
        </p:spPr>
        <p:txBody>
          <a:bodyPr>
            <a:noAutofit/>
          </a:bodyPr>
          <a:lstStyle/>
          <a:p>
            <a:r>
              <a:rPr lang="en-US" sz="1800" dirty="0"/>
              <a:t>tree-building methods are applicable to all living organisms, with some caveats for </a:t>
            </a:r>
            <a:r>
              <a:rPr lang="en-US" sz="1800" dirty="0" smtClean="0"/>
              <a:t>viruses</a:t>
            </a:r>
          </a:p>
          <a:p>
            <a:r>
              <a:rPr lang="en-US" sz="1800" dirty="0" smtClean="0"/>
              <a:t>the </a:t>
            </a:r>
            <a:r>
              <a:rPr lang="en-US" sz="1800" dirty="0"/>
              <a:t>assumption that each species has exactly one parent may not always hold - e.g. recombination and </a:t>
            </a:r>
            <a:r>
              <a:rPr lang="en-US" sz="1800" dirty="0" err="1"/>
              <a:t>reassortment</a:t>
            </a:r>
            <a:r>
              <a:rPr lang="en-US" sz="1800" dirty="0"/>
              <a:t> lead to genomes with more than one </a:t>
            </a:r>
            <a:r>
              <a:rPr lang="en-US" sz="1800" dirty="0" smtClean="0"/>
              <a:t>parent</a:t>
            </a:r>
          </a:p>
          <a:p>
            <a:r>
              <a:rPr lang="en-US" sz="1800" dirty="0" smtClean="0"/>
              <a:t>trees </a:t>
            </a:r>
            <a:r>
              <a:rPr lang="en-US" sz="1800" dirty="0"/>
              <a:t>can be built using any heritable trait; in practice almost always sequences</a:t>
            </a:r>
          </a:p>
          <a:p>
            <a:r>
              <a:rPr lang="en-US" sz="1800" dirty="0" smtClean="0"/>
              <a:t>building </a:t>
            </a:r>
            <a:r>
              <a:rPr lang="en-US" sz="1800" dirty="0"/>
              <a:t>a tree from sequences involves alignment, choice of tree-building method, and quality assessment</a:t>
            </a:r>
          </a:p>
          <a:p>
            <a:r>
              <a:rPr lang="en-US" sz="1800" dirty="0" smtClean="0"/>
              <a:t>optimizing </a:t>
            </a:r>
            <a:r>
              <a:rPr lang="en-US" sz="1800" dirty="0"/>
              <a:t>methods search among all the possible trees for the one that best meets some predefined criterion</a:t>
            </a:r>
          </a:p>
          <a:p>
            <a:r>
              <a:rPr lang="en-US" sz="1800" dirty="0" smtClean="0"/>
              <a:t>clustering </a:t>
            </a:r>
            <a:r>
              <a:rPr lang="en-US" sz="1800" dirty="0"/>
              <a:t>methods iteratively construct a tree, improving the solution at each step until no improvement is possible </a:t>
            </a:r>
          </a:p>
          <a:p>
            <a:r>
              <a:rPr lang="en-US" sz="1800" dirty="0" smtClean="0"/>
              <a:t>optimizing </a:t>
            </a:r>
            <a:r>
              <a:rPr lang="en-US" sz="1800" dirty="0"/>
              <a:t>methods are exact, but slow </a:t>
            </a:r>
          </a:p>
          <a:p>
            <a:r>
              <a:rPr lang="en-US" sz="1800" dirty="0" smtClean="0"/>
              <a:t>clustering </a:t>
            </a:r>
            <a:r>
              <a:rPr lang="en-US" sz="1800" dirty="0"/>
              <a:t>methods are fast, but not guaranteed to find the best tree </a:t>
            </a:r>
          </a:p>
          <a:p>
            <a:r>
              <a:rPr lang="en-US" sz="1800" dirty="0" smtClean="0"/>
              <a:t>in </a:t>
            </a:r>
            <a:r>
              <a:rPr lang="en-US" sz="1800" dirty="0"/>
              <a:t>practice, programs tend to use both </a:t>
            </a:r>
          </a:p>
          <a:p>
            <a:r>
              <a:rPr lang="en-US" sz="1800" dirty="0" smtClean="0"/>
              <a:t>many </a:t>
            </a:r>
            <a:r>
              <a:rPr lang="en-US" sz="1800" dirty="0"/>
              <a:t>methods return an </a:t>
            </a:r>
            <a:r>
              <a:rPr lang="en-US" sz="1800" dirty="0" err="1"/>
              <a:t>unrooted</a:t>
            </a:r>
            <a:r>
              <a:rPr lang="en-US" sz="1800" dirty="0"/>
              <a:t> tree </a:t>
            </a:r>
          </a:p>
          <a:p>
            <a:r>
              <a:rPr lang="en-US" sz="1800" dirty="0" err="1" smtClean="0"/>
              <a:t>unrooted</a:t>
            </a:r>
            <a:r>
              <a:rPr lang="en-US" sz="1800" dirty="0" smtClean="0"/>
              <a:t> </a:t>
            </a:r>
            <a:r>
              <a:rPr lang="en-US" sz="1800" dirty="0"/>
              <a:t>trees can be rooted, e.g. using an </a:t>
            </a:r>
            <a:r>
              <a:rPr lang="en-US" sz="1800" dirty="0" err="1"/>
              <a:t>outgroup</a:t>
            </a:r>
            <a:r>
              <a:rPr lang="en-US" sz="1800" dirty="0"/>
              <a:t>. </a:t>
            </a:r>
          </a:p>
          <a:p>
            <a:r>
              <a:rPr lang="en-US" sz="1800" dirty="0" smtClean="0"/>
              <a:t>the </a:t>
            </a:r>
            <a:r>
              <a:rPr lang="en-US" sz="1800" dirty="0"/>
              <a:t>reliability of a tree can be evaluated by bootstrapping (among other methods). </a:t>
            </a:r>
          </a:p>
          <a:p>
            <a:endParaRPr lang="en-US" sz="1800" dirty="0"/>
          </a:p>
        </p:txBody>
      </p:sp>
    </p:spTree>
    <p:extLst>
      <p:ext uri="{BB962C8B-B14F-4D97-AF65-F5344CB8AC3E}">
        <p14:creationId xmlns:p14="http://schemas.microsoft.com/office/powerpoint/2010/main" val="409872946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Trees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802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 (1/4)</a:t>
            </a:r>
            <a:endParaRPr lang="en-US" dirty="0"/>
          </a:p>
        </p:txBody>
      </p:sp>
      <p:sp>
        <p:nvSpPr>
          <p:cNvPr id="3" name="Content Placeholder 2"/>
          <p:cNvSpPr>
            <a:spLocks noGrp="1"/>
          </p:cNvSpPr>
          <p:nvPr>
            <p:ph idx="1"/>
          </p:nvPr>
        </p:nvSpPr>
        <p:spPr/>
        <p:txBody>
          <a:bodyPr>
            <a:normAutofit fontScale="92500"/>
          </a:bodyPr>
          <a:lstStyle/>
          <a:p>
            <a:r>
              <a:rPr lang="en-US" dirty="0"/>
              <a:t>Phylogenies offer an elegant solution to the problem of classifying living things, which is as old as </a:t>
            </a:r>
            <a:r>
              <a:rPr lang="en-US" dirty="0" smtClean="0"/>
              <a:t>biology.</a:t>
            </a:r>
          </a:p>
          <a:p>
            <a:r>
              <a:rPr lang="en-US" dirty="0"/>
              <a:t>Phylogenetic classification is </a:t>
            </a:r>
            <a:r>
              <a:rPr lang="en-US" dirty="0" smtClean="0"/>
              <a:t>different </a:t>
            </a:r>
            <a:r>
              <a:rPr lang="en-US" dirty="0"/>
              <a:t>from non-phylogenetic </a:t>
            </a:r>
            <a:r>
              <a:rPr lang="en-US" dirty="0" smtClean="0"/>
              <a:t>classification:</a:t>
            </a:r>
          </a:p>
          <a:p>
            <a:pPr lvl="1"/>
            <a:r>
              <a:rPr lang="en-US" dirty="0"/>
              <a:t>It is </a:t>
            </a:r>
            <a:r>
              <a:rPr lang="en-US" b="1" dirty="0"/>
              <a:t>refutable</a:t>
            </a:r>
            <a:r>
              <a:rPr lang="en-US" dirty="0"/>
              <a:t>: a phylogeny can be declared wrong if it poorly represents the ancestry relationships in the group under study</a:t>
            </a:r>
            <a:r>
              <a:rPr lang="en-US" dirty="0" smtClean="0"/>
              <a:t>.</a:t>
            </a:r>
          </a:p>
          <a:p>
            <a:pPr lvl="1"/>
            <a:r>
              <a:rPr lang="en-US" dirty="0"/>
              <a:t>It generates </a:t>
            </a:r>
            <a:r>
              <a:rPr lang="en-US" b="1" dirty="0"/>
              <a:t>predictions</a:t>
            </a:r>
            <a:r>
              <a:rPr lang="en-US" dirty="0" smtClean="0"/>
              <a:t>. </a:t>
            </a:r>
            <a:r>
              <a:rPr lang="en-US" dirty="0"/>
              <a:t>If virus A is closely related to virus B, then any resemblance between them is likely due to shared ancestry or more rarely to convergence. Closely related species can be expected to share more than distantly related ones; if they do not, then it may indicate different selection pressure. </a:t>
            </a:r>
            <a:endParaRPr lang="en-US" dirty="0" smtClean="0"/>
          </a:p>
        </p:txBody>
      </p:sp>
    </p:spTree>
    <p:extLst>
      <p:ext uri="{BB962C8B-B14F-4D97-AF65-F5344CB8AC3E}">
        <p14:creationId xmlns:p14="http://schemas.microsoft.com/office/powerpoint/2010/main" val="889647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 (2/4)</a:t>
            </a:r>
            <a:endParaRPr lang="en-US" dirty="0"/>
          </a:p>
        </p:txBody>
      </p:sp>
      <p:sp>
        <p:nvSpPr>
          <p:cNvPr id="3" name="Content Placeholder 2"/>
          <p:cNvSpPr>
            <a:spLocks noGrp="1"/>
          </p:cNvSpPr>
          <p:nvPr>
            <p:ph idx="1"/>
          </p:nvPr>
        </p:nvSpPr>
        <p:spPr>
          <a:xfrm>
            <a:off x="457200" y="1453681"/>
            <a:ext cx="8229600" cy="630176"/>
          </a:xfrm>
        </p:spPr>
        <p:txBody>
          <a:bodyPr>
            <a:normAutofit/>
          </a:bodyPr>
          <a:lstStyle/>
          <a:p>
            <a:pPr marL="0" indent="0">
              <a:buNone/>
            </a:pPr>
            <a:r>
              <a:rPr lang="en-US" sz="2400" dirty="0"/>
              <a:t>Consider the tree of rhinoviruses and </a:t>
            </a:r>
            <a:r>
              <a:rPr lang="en-US" sz="2400" dirty="0" err="1"/>
              <a:t>enteroviruses</a:t>
            </a:r>
            <a:r>
              <a:rPr lang="en-US" sz="2400" dirty="0"/>
              <a:t> </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2269162" y="2083857"/>
            <a:ext cx="3657506" cy="1444715"/>
          </a:xfrm>
          <a:prstGeom prst="rect">
            <a:avLst/>
          </a:prstGeom>
        </p:spPr>
      </p:pic>
      <p:sp>
        <p:nvSpPr>
          <p:cNvPr id="5" name="Rectangle 4"/>
          <p:cNvSpPr/>
          <p:nvPr/>
        </p:nvSpPr>
        <p:spPr>
          <a:xfrm>
            <a:off x="457200" y="3682297"/>
            <a:ext cx="8229600" cy="646331"/>
          </a:xfrm>
          <a:prstGeom prst="rect">
            <a:avLst/>
          </a:prstGeom>
        </p:spPr>
        <p:txBody>
          <a:bodyPr wrap="square">
            <a:spAutoFit/>
          </a:bodyPr>
          <a:lstStyle/>
          <a:p>
            <a:r>
              <a:rPr lang="en-US" dirty="0" smtClean="0"/>
              <a:t>This tree is based on a phenotypic classification, which reflects the characters listed in Table 1, as well as serology.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20104894"/>
              </p:ext>
            </p:extLst>
          </p:nvPr>
        </p:nvGraphicFramePr>
        <p:xfrm>
          <a:off x="457199" y="4466762"/>
          <a:ext cx="8229600" cy="1483360"/>
        </p:xfrm>
        <a:graphic>
          <a:graphicData uri="http://schemas.openxmlformats.org/drawingml/2006/table">
            <a:tbl>
              <a:tblPr firstRow="1" bandRow="1">
                <a:tableStyleId>{5940675A-B579-460E-94D1-54222C63F5DA}</a:tableStyleId>
              </a:tblPr>
              <a:tblGrid>
                <a:gridCol w="1154652"/>
                <a:gridCol w="2137188"/>
                <a:gridCol w="1645920"/>
                <a:gridCol w="1645920"/>
                <a:gridCol w="1645920"/>
              </a:tblGrid>
              <a:tr h="370840">
                <a:tc>
                  <a:txBody>
                    <a:bodyPr/>
                    <a:lstStyle/>
                    <a:p>
                      <a:r>
                        <a:rPr lang="en-US" b="1" dirty="0" smtClean="0"/>
                        <a:t>Virus</a:t>
                      </a:r>
                      <a:endParaRPr lang="en-US" b="1" dirty="0"/>
                    </a:p>
                  </a:txBody>
                  <a:tcPr/>
                </a:tc>
                <a:tc>
                  <a:txBody>
                    <a:bodyPr/>
                    <a:lstStyle/>
                    <a:p>
                      <a:r>
                        <a:rPr lang="en-US" b="1" dirty="0" smtClean="0"/>
                        <a:t>Organ Tropism</a:t>
                      </a:r>
                      <a:endParaRPr lang="en-US" b="1" dirty="0"/>
                    </a:p>
                  </a:txBody>
                  <a:tcPr/>
                </a:tc>
                <a:tc>
                  <a:txBody>
                    <a:bodyPr/>
                    <a:lstStyle/>
                    <a:p>
                      <a:r>
                        <a:rPr lang="en-US" b="1" dirty="0" smtClean="0"/>
                        <a:t>Acid Tolerant</a:t>
                      </a:r>
                      <a:endParaRPr lang="en-US" b="1" dirty="0"/>
                    </a:p>
                  </a:txBody>
                  <a:tcPr/>
                </a:tc>
                <a:tc>
                  <a:txBody>
                    <a:bodyPr/>
                    <a:lstStyle/>
                    <a:p>
                      <a:r>
                        <a:rPr lang="en-US" b="1" dirty="0" smtClean="0"/>
                        <a:t>Optimal Temp.</a:t>
                      </a:r>
                      <a:endParaRPr lang="en-US" b="1" dirty="0"/>
                    </a:p>
                  </a:txBody>
                  <a:tcPr/>
                </a:tc>
                <a:tc>
                  <a:txBody>
                    <a:bodyPr/>
                    <a:lstStyle/>
                    <a:p>
                      <a:r>
                        <a:rPr lang="en-US" b="1" dirty="0" smtClean="0"/>
                        <a:t>Receptor</a:t>
                      </a:r>
                      <a:endParaRPr lang="en-US" b="1" dirty="0"/>
                    </a:p>
                  </a:txBody>
                  <a:tcPr/>
                </a:tc>
              </a:tr>
              <a:tr h="370840">
                <a:tc>
                  <a:txBody>
                    <a:bodyPr/>
                    <a:lstStyle/>
                    <a:p>
                      <a:r>
                        <a:rPr lang="en-US" dirty="0" smtClean="0"/>
                        <a:t>HRV-A</a:t>
                      </a:r>
                      <a:endParaRPr lang="en-US" dirty="0"/>
                    </a:p>
                  </a:txBody>
                  <a:tcPr/>
                </a:tc>
                <a:tc>
                  <a:txBody>
                    <a:bodyPr/>
                    <a:lstStyle/>
                    <a:p>
                      <a:r>
                        <a:rPr lang="en-US" dirty="0" smtClean="0"/>
                        <a:t>Respiratory tract</a:t>
                      </a:r>
                      <a:endParaRPr lang="en-US" dirty="0"/>
                    </a:p>
                  </a:txBody>
                  <a:tcPr/>
                </a:tc>
                <a:tc>
                  <a:txBody>
                    <a:bodyPr/>
                    <a:lstStyle/>
                    <a:p>
                      <a:r>
                        <a:rPr lang="en-US" dirty="0" smtClean="0"/>
                        <a:t>No</a:t>
                      </a:r>
                      <a:endParaRPr lang="en-US" dirty="0"/>
                    </a:p>
                  </a:txBody>
                  <a:tcPr/>
                </a:tc>
                <a:tc>
                  <a:txBody>
                    <a:bodyPr/>
                    <a:lstStyle/>
                    <a:p>
                      <a:r>
                        <a:rPr lang="en-US" dirty="0" smtClean="0"/>
                        <a:t>32</a:t>
                      </a:r>
                      <a:r>
                        <a:rPr lang="en-US" baseline="30000" dirty="0" smtClean="0"/>
                        <a:t>0</a:t>
                      </a:r>
                      <a:r>
                        <a:rPr lang="en-US" dirty="0" smtClean="0"/>
                        <a:t>C</a:t>
                      </a:r>
                      <a:endParaRPr lang="en-US" dirty="0"/>
                    </a:p>
                  </a:txBody>
                  <a:tcPr/>
                </a:tc>
                <a:tc>
                  <a:txBody>
                    <a:bodyPr/>
                    <a:lstStyle/>
                    <a:p>
                      <a:r>
                        <a:rPr lang="en-US" dirty="0" smtClean="0"/>
                        <a:t>ICAM-1</a:t>
                      </a:r>
                      <a:endParaRPr lang="en-US" dirty="0"/>
                    </a:p>
                  </a:txBody>
                  <a:tcPr/>
                </a:tc>
              </a:tr>
              <a:tr h="370840">
                <a:tc>
                  <a:txBody>
                    <a:bodyPr/>
                    <a:lstStyle/>
                    <a:p>
                      <a:r>
                        <a:rPr lang="en-US" dirty="0" smtClean="0"/>
                        <a:t>HRV-B</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Respiratory tract</a:t>
                      </a:r>
                    </a:p>
                  </a:txBody>
                  <a:tcPr/>
                </a:tc>
                <a:tc>
                  <a:txBody>
                    <a:bodyPr/>
                    <a:lstStyle/>
                    <a:p>
                      <a:r>
                        <a:rPr lang="en-US" dirty="0" smtClean="0"/>
                        <a:t>No</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32</a:t>
                      </a:r>
                      <a:r>
                        <a:rPr lang="en-US" baseline="30000" dirty="0" smtClean="0"/>
                        <a:t>0</a:t>
                      </a:r>
                      <a:r>
                        <a:rPr lang="en-US" dirty="0" smtClean="0"/>
                        <a:t>C</a:t>
                      </a:r>
                    </a:p>
                  </a:txBody>
                  <a:tcPr/>
                </a:tc>
                <a:tc>
                  <a:txBody>
                    <a:bodyPr/>
                    <a:lstStyle/>
                    <a:p>
                      <a:r>
                        <a:rPr lang="en-US" dirty="0" smtClean="0"/>
                        <a:t>VLDLR</a:t>
                      </a:r>
                      <a:endParaRPr lang="en-US" dirty="0"/>
                    </a:p>
                  </a:txBody>
                  <a:tcPr/>
                </a:tc>
              </a:tr>
              <a:tr h="370840">
                <a:tc>
                  <a:txBody>
                    <a:bodyPr/>
                    <a:lstStyle/>
                    <a:p>
                      <a:r>
                        <a:rPr lang="en-US" dirty="0" smtClean="0"/>
                        <a:t>HEV</a:t>
                      </a:r>
                      <a:endParaRPr lang="en-US" dirty="0"/>
                    </a:p>
                  </a:txBody>
                  <a:tcPr/>
                </a:tc>
                <a:tc>
                  <a:txBody>
                    <a:bodyPr/>
                    <a:lstStyle/>
                    <a:p>
                      <a:r>
                        <a:rPr lang="en-US" dirty="0" smtClean="0"/>
                        <a:t>Digestive tract</a:t>
                      </a:r>
                      <a:endParaRPr lang="en-US" dirty="0"/>
                    </a:p>
                  </a:txBody>
                  <a:tcPr/>
                </a:tc>
                <a:tc>
                  <a:txBody>
                    <a:bodyPr/>
                    <a:lstStyle/>
                    <a:p>
                      <a:r>
                        <a:rPr lang="en-US" dirty="0" smtClean="0"/>
                        <a:t>Yes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37</a:t>
                      </a:r>
                      <a:r>
                        <a:rPr lang="en-US" baseline="30000" dirty="0" smtClean="0"/>
                        <a:t>0</a:t>
                      </a:r>
                      <a:r>
                        <a:rPr lang="en-US" dirty="0" smtClean="0"/>
                        <a:t>C</a:t>
                      </a:r>
                    </a:p>
                  </a:txBody>
                  <a:tcPr/>
                </a:tc>
                <a:tc>
                  <a:txBody>
                    <a:bodyPr/>
                    <a:lstStyle/>
                    <a:p>
                      <a:r>
                        <a:rPr lang="en-US" dirty="0" smtClean="0"/>
                        <a:t>Various</a:t>
                      </a:r>
                      <a:endParaRPr lang="en-US" dirty="0"/>
                    </a:p>
                  </a:txBody>
                  <a:tcPr/>
                </a:tc>
              </a:tr>
            </a:tbl>
          </a:graphicData>
        </a:graphic>
      </p:graphicFrame>
      <p:sp>
        <p:nvSpPr>
          <p:cNvPr id="8" name="TextBox 7"/>
          <p:cNvSpPr txBox="1"/>
          <p:nvPr/>
        </p:nvSpPr>
        <p:spPr>
          <a:xfrm>
            <a:off x="576962" y="6104278"/>
            <a:ext cx="8245305" cy="646331"/>
          </a:xfrm>
          <a:prstGeom prst="rect">
            <a:avLst/>
          </a:prstGeom>
          <a:noFill/>
        </p:spPr>
        <p:txBody>
          <a:bodyPr wrap="square" rtlCol="0">
            <a:spAutoFit/>
          </a:bodyPr>
          <a:lstStyle/>
          <a:p>
            <a:r>
              <a:rPr lang="en-US" dirty="0" smtClean="0"/>
              <a:t>Respiratory </a:t>
            </a:r>
            <a:r>
              <a:rPr lang="en-US" dirty="0"/>
              <a:t>tract viruses belong in human rhinovirus (HRV), while digestive tract viruses belong in human </a:t>
            </a:r>
            <a:r>
              <a:rPr lang="en-US" dirty="0" err="1"/>
              <a:t>enterovirus</a:t>
            </a:r>
            <a:r>
              <a:rPr lang="en-US" dirty="0"/>
              <a:t> (HEV).</a:t>
            </a:r>
          </a:p>
        </p:txBody>
      </p:sp>
    </p:spTree>
    <p:extLst>
      <p:ext uri="{BB962C8B-B14F-4D97-AF65-F5344CB8AC3E}">
        <p14:creationId xmlns:p14="http://schemas.microsoft.com/office/powerpoint/2010/main" val="97048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a:t>
            </a:r>
            <a:r>
              <a:rPr lang="en-US" b="1" dirty="0" smtClean="0"/>
              <a:t>(3/</a:t>
            </a:r>
            <a:r>
              <a:rPr lang="en-US" b="1" dirty="0"/>
              <a:t>4)</a:t>
            </a:r>
            <a:endParaRPr lang="en-US" dirty="0"/>
          </a:p>
        </p:txBody>
      </p:sp>
      <p:sp>
        <p:nvSpPr>
          <p:cNvPr id="3" name="Content Placeholder 2"/>
          <p:cNvSpPr>
            <a:spLocks noGrp="1"/>
          </p:cNvSpPr>
          <p:nvPr>
            <p:ph idx="1"/>
          </p:nvPr>
        </p:nvSpPr>
        <p:spPr>
          <a:xfrm>
            <a:off x="457200" y="1450808"/>
            <a:ext cx="8229600" cy="4525963"/>
          </a:xfrm>
        </p:spPr>
        <p:txBody>
          <a:bodyPr/>
          <a:lstStyle/>
          <a:p>
            <a:r>
              <a:rPr lang="en-US" sz="2400" dirty="0" smtClean="0"/>
              <a:t>In 2005 a </a:t>
            </a:r>
            <a:r>
              <a:rPr lang="en-US" sz="2400" dirty="0"/>
              <a:t>new isolate (EV-104) was found in a patient with respiratory tract </a:t>
            </a:r>
            <a:r>
              <a:rPr lang="en-US" sz="2400" dirty="0" smtClean="0"/>
              <a:t>infection.</a:t>
            </a:r>
          </a:p>
          <a:p>
            <a:pPr lvl="1"/>
            <a:r>
              <a:rPr lang="en-US" sz="2200" dirty="0" smtClean="0"/>
              <a:t>Based on purely </a:t>
            </a:r>
            <a:r>
              <a:rPr lang="en-US" sz="2200" dirty="0"/>
              <a:t>phenotypic </a:t>
            </a:r>
            <a:r>
              <a:rPr lang="en-US" sz="2200" dirty="0" smtClean="0"/>
              <a:t>analysis this </a:t>
            </a:r>
            <a:r>
              <a:rPr lang="en-US" sz="2200" dirty="0"/>
              <a:t>would classify the new virus as a </a:t>
            </a:r>
            <a:r>
              <a:rPr lang="en-US" sz="2200" dirty="0" smtClean="0"/>
              <a:t>rhinovirus</a:t>
            </a:r>
          </a:p>
          <a:p>
            <a:pPr lvl="1"/>
            <a:r>
              <a:rPr lang="en-US" sz="2200" dirty="0"/>
              <a:t>But a phylogenetic analysis shows otherwise: </a:t>
            </a:r>
          </a:p>
        </p:txBody>
      </p:sp>
      <p:pic>
        <p:nvPicPr>
          <p:cNvPr id="5" name="Picture 4"/>
          <p:cNvPicPr>
            <a:picLocks noChangeAspect="1"/>
          </p:cNvPicPr>
          <p:nvPr/>
        </p:nvPicPr>
        <p:blipFill>
          <a:blip r:embed="rId2"/>
          <a:stretch>
            <a:fillRect/>
          </a:stretch>
        </p:blipFill>
        <p:spPr>
          <a:xfrm>
            <a:off x="3040478" y="3561048"/>
            <a:ext cx="3247613" cy="1518259"/>
          </a:xfrm>
          <a:prstGeom prst="rect">
            <a:avLst/>
          </a:prstGeom>
        </p:spPr>
      </p:pic>
      <p:sp>
        <p:nvSpPr>
          <p:cNvPr id="6" name="Rectangle 5"/>
          <p:cNvSpPr/>
          <p:nvPr/>
        </p:nvSpPr>
        <p:spPr>
          <a:xfrm>
            <a:off x="922686" y="5105198"/>
            <a:ext cx="7764113" cy="1323439"/>
          </a:xfrm>
          <a:prstGeom prst="rect">
            <a:avLst/>
          </a:prstGeom>
        </p:spPr>
        <p:txBody>
          <a:bodyPr wrap="square">
            <a:spAutoFit/>
          </a:bodyPr>
          <a:lstStyle/>
          <a:p>
            <a:pPr marL="285750" indent="-285750">
              <a:buFont typeface="Arial"/>
              <a:buChar char="•"/>
            </a:pPr>
            <a:r>
              <a:rPr lang="en-US" sz="2000" dirty="0" smtClean="0"/>
              <a:t>HRV</a:t>
            </a:r>
            <a:r>
              <a:rPr lang="en-US" sz="2000" dirty="0"/>
              <a:t>-A and HRV-B are not each other's closest relative, despite </a:t>
            </a:r>
            <a:r>
              <a:rPr lang="en-US" sz="2000" dirty="0" smtClean="0"/>
              <a:t>being respiratory </a:t>
            </a:r>
            <a:r>
              <a:rPr lang="en-US" sz="2000" dirty="0"/>
              <a:t>tract viruses</a:t>
            </a:r>
            <a:r>
              <a:rPr lang="en-US" sz="2000" dirty="0" smtClean="0"/>
              <a:t>;</a:t>
            </a:r>
            <a:endParaRPr lang="en-US" sz="2000" dirty="0"/>
          </a:p>
          <a:p>
            <a:pPr marL="285750" indent="-285750">
              <a:buFont typeface="Arial"/>
              <a:buChar char="•"/>
            </a:pPr>
            <a:r>
              <a:rPr lang="en-US" sz="2000" dirty="0" smtClean="0"/>
              <a:t>EV</a:t>
            </a:r>
            <a:r>
              <a:rPr lang="en-US" sz="2000" dirty="0"/>
              <a:t>-</a:t>
            </a:r>
            <a:r>
              <a:rPr lang="en-US" sz="2000" dirty="0" smtClean="0"/>
              <a:t>104  </a:t>
            </a:r>
            <a:r>
              <a:rPr lang="en-US" sz="2000" dirty="0"/>
              <a:t>falls within HEV, despite having been isolated from a patient with respiratory symptoms. </a:t>
            </a:r>
          </a:p>
        </p:txBody>
      </p:sp>
    </p:spTree>
    <p:extLst>
      <p:ext uri="{BB962C8B-B14F-4D97-AF65-F5344CB8AC3E}">
        <p14:creationId xmlns:p14="http://schemas.microsoft.com/office/powerpoint/2010/main" val="2662438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a:t>
            </a:r>
            <a:r>
              <a:rPr lang="en-US" b="1" dirty="0" smtClean="0"/>
              <a:t>(4/</a:t>
            </a:r>
            <a:r>
              <a:rPr lang="en-US" b="1" dirty="0"/>
              <a:t>4)</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This raises some questions: </a:t>
            </a:r>
          </a:p>
          <a:p>
            <a:pPr lvl="1"/>
            <a:r>
              <a:rPr lang="en-US" dirty="0"/>
              <a:t>What tissue did the ancestral HRV/HEV infect? </a:t>
            </a:r>
          </a:p>
          <a:p>
            <a:pPr lvl="1"/>
            <a:r>
              <a:rPr lang="en-US" dirty="0"/>
              <a:t>How frequently does a virus change cell tropism? (e.g. moves from infecting the digestive tract to infecting the airways, or the other way around) </a:t>
            </a:r>
          </a:p>
          <a:p>
            <a:pPr lvl="1"/>
            <a:r>
              <a:rPr lang="en-US" dirty="0"/>
              <a:t>What kinds of selection pressure drive the change? </a:t>
            </a:r>
          </a:p>
          <a:p>
            <a:r>
              <a:rPr lang="en-US" dirty="0"/>
              <a:t>The classification of all </a:t>
            </a:r>
            <a:r>
              <a:rPr lang="en-US" dirty="0">
                <a:solidFill>
                  <a:srgbClr val="FF0000"/>
                </a:solidFill>
              </a:rPr>
              <a:t>airways-infecting viruses as rhinoviruse</a:t>
            </a:r>
            <a:r>
              <a:rPr lang="en-US" dirty="0"/>
              <a:t>s, and of all </a:t>
            </a:r>
            <a:r>
              <a:rPr lang="en-US" dirty="0">
                <a:solidFill>
                  <a:srgbClr val="0000FF"/>
                </a:solidFill>
              </a:rPr>
              <a:t>gut-infecting viruses as </a:t>
            </a:r>
            <a:r>
              <a:rPr lang="en-US" dirty="0" err="1">
                <a:solidFill>
                  <a:srgbClr val="0000FF"/>
                </a:solidFill>
              </a:rPr>
              <a:t>enteroviruses</a:t>
            </a:r>
            <a:r>
              <a:rPr lang="en-US" dirty="0"/>
              <a:t>, would have completely hidden the above issues, much less helped answering them. </a:t>
            </a:r>
          </a:p>
          <a:p>
            <a:r>
              <a:rPr lang="en-US" dirty="0"/>
              <a:t>In other words, when thinking about evolutionary change, phylogenetic classifications have clear advantages. </a:t>
            </a:r>
          </a:p>
          <a:p>
            <a:endParaRPr lang="en-US" dirty="0"/>
          </a:p>
        </p:txBody>
      </p:sp>
    </p:spTree>
    <p:extLst>
      <p:ext uri="{BB962C8B-B14F-4D97-AF65-F5344CB8AC3E}">
        <p14:creationId xmlns:p14="http://schemas.microsoft.com/office/powerpoint/2010/main" val="3864677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Reconstruction of Ancestral Sequences (1/5)</a:t>
            </a:r>
            <a:endParaRPr lang="en-US" dirty="0"/>
          </a:p>
        </p:txBody>
      </p:sp>
      <p:sp>
        <p:nvSpPr>
          <p:cNvPr id="3" name="Content Placeholder 2"/>
          <p:cNvSpPr>
            <a:spLocks noGrp="1"/>
          </p:cNvSpPr>
          <p:nvPr>
            <p:ph idx="1"/>
          </p:nvPr>
        </p:nvSpPr>
        <p:spPr>
          <a:xfrm>
            <a:off x="457200" y="1450809"/>
            <a:ext cx="8229600" cy="1723760"/>
          </a:xfrm>
        </p:spPr>
        <p:txBody>
          <a:bodyPr/>
          <a:lstStyle/>
          <a:p>
            <a:r>
              <a:rPr lang="en-US" sz="2200" dirty="0" smtClean="0"/>
              <a:t>Phylogenetic </a:t>
            </a:r>
            <a:r>
              <a:rPr lang="en-US" sz="2200" dirty="0"/>
              <a:t>trees can </a:t>
            </a:r>
            <a:r>
              <a:rPr lang="en-US" sz="2200" dirty="0" smtClean="0"/>
              <a:t>reconstruct </a:t>
            </a:r>
            <a:r>
              <a:rPr lang="en-US" sz="2200" dirty="0"/>
              <a:t>ancestral sequences. </a:t>
            </a:r>
            <a:endParaRPr lang="en-US" sz="2200" dirty="0" smtClean="0"/>
          </a:p>
          <a:p>
            <a:r>
              <a:rPr lang="en-US" sz="2200" dirty="0" smtClean="0"/>
              <a:t>Below is tree </a:t>
            </a:r>
            <a:r>
              <a:rPr lang="en-US" sz="2200" dirty="0"/>
              <a:t>of ten Simian Virus 40 (SV40) VP1 proteins</a:t>
            </a:r>
            <a:r>
              <a:rPr lang="en-US" sz="2200" dirty="0" smtClean="0"/>
              <a:t>.</a:t>
            </a:r>
          </a:p>
          <a:p>
            <a:pPr lvl="1"/>
            <a:r>
              <a:rPr lang="en-US" sz="2000" dirty="0" smtClean="0"/>
              <a:t>amino acid at position 86 in each sequence is labeled.</a:t>
            </a:r>
            <a:endParaRPr lang="en-US" sz="2000" dirty="0"/>
          </a:p>
          <a:p>
            <a:endParaRPr lang="en-US" dirty="0"/>
          </a:p>
        </p:txBody>
      </p:sp>
      <p:sp>
        <p:nvSpPr>
          <p:cNvPr id="4" name="Rectangle 3"/>
          <p:cNvSpPr/>
          <p:nvPr/>
        </p:nvSpPr>
        <p:spPr>
          <a:xfrm>
            <a:off x="570531" y="5910036"/>
            <a:ext cx="7873481" cy="707886"/>
          </a:xfrm>
          <a:prstGeom prst="rect">
            <a:avLst/>
          </a:prstGeom>
        </p:spPr>
        <p:txBody>
          <a:bodyPr wrap="square">
            <a:spAutoFit/>
          </a:bodyPr>
          <a:lstStyle/>
          <a:p>
            <a:r>
              <a:rPr lang="en-US" sz="2000" dirty="0"/>
              <a:t>The majority of sequences have an aspartic acid (</a:t>
            </a:r>
            <a:r>
              <a:rPr lang="en-US" sz="2000" b="1" dirty="0">
                <a:solidFill>
                  <a:srgbClr val="0000FF"/>
                </a:solidFill>
              </a:rPr>
              <a:t>D</a:t>
            </a:r>
            <a:r>
              <a:rPr lang="en-US" sz="2000" dirty="0"/>
              <a:t>), but there is a clade ((ABU62649,(ABU86072,ABU86096))) which has glutamic acid (</a:t>
            </a:r>
            <a:r>
              <a:rPr lang="en-US" sz="2000" b="1" dirty="0">
                <a:solidFill>
                  <a:schemeClr val="accent6"/>
                </a:solidFill>
              </a:rPr>
              <a:t>E</a:t>
            </a:r>
            <a:r>
              <a:rPr lang="en-US" sz="2000" dirty="0"/>
              <a:t>) instead. </a:t>
            </a:r>
          </a:p>
        </p:txBody>
      </p:sp>
      <p:pic>
        <p:nvPicPr>
          <p:cNvPr id="6" name="Picture 5"/>
          <p:cNvPicPr>
            <a:picLocks noChangeAspect="1"/>
          </p:cNvPicPr>
          <p:nvPr/>
        </p:nvPicPr>
        <p:blipFill>
          <a:blip r:embed="rId2"/>
          <a:stretch>
            <a:fillRect/>
          </a:stretch>
        </p:blipFill>
        <p:spPr>
          <a:xfrm>
            <a:off x="1123584" y="2820026"/>
            <a:ext cx="6286500" cy="3035300"/>
          </a:xfrm>
          <a:prstGeom prst="rect">
            <a:avLst/>
          </a:prstGeom>
        </p:spPr>
      </p:pic>
    </p:spTree>
    <p:extLst>
      <p:ext uri="{BB962C8B-B14F-4D97-AF65-F5344CB8AC3E}">
        <p14:creationId xmlns:p14="http://schemas.microsoft.com/office/powerpoint/2010/main" val="585552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Reconstruction of Ancestral Sequences (2/5)</a:t>
            </a:r>
            <a:endParaRPr lang="en-US" dirty="0"/>
          </a:p>
        </p:txBody>
      </p:sp>
      <p:sp>
        <p:nvSpPr>
          <p:cNvPr id="3" name="Content Placeholder 2"/>
          <p:cNvSpPr>
            <a:spLocks noGrp="1"/>
          </p:cNvSpPr>
          <p:nvPr>
            <p:ph idx="1"/>
          </p:nvPr>
        </p:nvSpPr>
        <p:spPr>
          <a:xfrm>
            <a:off x="457200" y="1413460"/>
            <a:ext cx="8229600" cy="2059399"/>
          </a:xfrm>
        </p:spPr>
        <p:txBody>
          <a:bodyPr>
            <a:normAutofit/>
          </a:bodyPr>
          <a:lstStyle/>
          <a:p>
            <a:r>
              <a:rPr lang="en-US" sz="2200" dirty="0"/>
              <a:t>C</a:t>
            </a:r>
            <a:r>
              <a:rPr lang="en-US" sz="2200" dirty="0" smtClean="0"/>
              <a:t>an </a:t>
            </a:r>
            <a:r>
              <a:rPr lang="en-US" sz="2200" dirty="0"/>
              <a:t>use the principle of </a:t>
            </a:r>
            <a:r>
              <a:rPr lang="en-US" sz="2200" dirty="0" smtClean="0"/>
              <a:t>parsimony </a:t>
            </a:r>
            <a:r>
              <a:rPr lang="en-US" sz="2200" dirty="0"/>
              <a:t>to </a:t>
            </a:r>
            <a:r>
              <a:rPr lang="en-US" sz="2200" dirty="0" smtClean="0"/>
              <a:t>determine what </a:t>
            </a:r>
            <a:r>
              <a:rPr lang="en-US" sz="2200" dirty="0"/>
              <a:t>amino acid the ancestral sequence had at that </a:t>
            </a:r>
            <a:r>
              <a:rPr lang="en-US" sz="2200" dirty="0" smtClean="0"/>
              <a:t>position.</a:t>
            </a:r>
          </a:p>
          <a:p>
            <a:r>
              <a:rPr lang="en-US" sz="2200" dirty="0"/>
              <a:t>Whenever two sister leaves have the same amino acid, the most parsimonious solution is to attribute that same amino acid </a:t>
            </a:r>
            <a:r>
              <a:rPr lang="en-US" sz="2400" dirty="0"/>
              <a:t>to their parents as well - no mutation is involved.</a:t>
            </a:r>
            <a:endParaRPr lang="en-US" sz="2200" dirty="0"/>
          </a:p>
        </p:txBody>
      </p:sp>
      <p:pic>
        <p:nvPicPr>
          <p:cNvPr id="5" name="Picture 4"/>
          <p:cNvPicPr>
            <a:picLocks noChangeAspect="1"/>
          </p:cNvPicPr>
          <p:nvPr/>
        </p:nvPicPr>
        <p:blipFill>
          <a:blip r:embed="rId2"/>
          <a:stretch>
            <a:fillRect/>
          </a:stretch>
        </p:blipFill>
        <p:spPr>
          <a:xfrm>
            <a:off x="1195016" y="3305286"/>
            <a:ext cx="6637144" cy="3366469"/>
          </a:xfrm>
          <a:prstGeom prst="rect">
            <a:avLst/>
          </a:prstGeom>
        </p:spPr>
      </p:pic>
    </p:spTree>
    <p:extLst>
      <p:ext uri="{BB962C8B-B14F-4D97-AF65-F5344CB8AC3E}">
        <p14:creationId xmlns:p14="http://schemas.microsoft.com/office/powerpoint/2010/main" val="264782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Trees Capture Major Events in a Species' Existence (3/3)</a:t>
            </a:r>
            <a:endParaRPr lang="en-US" dirty="0"/>
          </a:p>
        </p:txBody>
      </p:sp>
      <p:sp>
        <p:nvSpPr>
          <p:cNvPr id="3" name="Content Placeholder 2"/>
          <p:cNvSpPr>
            <a:spLocks noGrp="1"/>
          </p:cNvSpPr>
          <p:nvPr>
            <p:ph idx="1"/>
          </p:nvPr>
        </p:nvSpPr>
        <p:spPr>
          <a:xfrm>
            <a:off x="457200" y="1600201"/>
            <a:ext cx="8229600" cy="1444181"/>
          </a:xfrm>
        </p:spPr>
        <p:txBody>
          <a:bodyPr>
            <a:normAutofit/>
          </a:bodyPr>
          <a:lstStyle/>
          <a:p>
            <a:r>
              <a:rPr lang="en-US" sz="2200" dirty="0"/>
              <a:t>If we represent a viral lineage' life span  as a horizontal line, each species at a different height, and represent splits by vertical lines, we obtain the graphics shown in Figure 1. </a:t>
            </a:r>
          </a:p>
        </p:txBody>
      </p:sp>
      <p:pic>
        <p:nvPicPr>
          <p:cNvPr id="4" name="Picture 3"/>
          <p:cNvPicPr>
            <a:picLocks noChangeAspect="1"/>
          </p:cNvPicPr>
          <p:nvPr/>
        </p:nvPicPr>
        <p:blipFill>
          <a:blip r:embed="rId2"/>
          <a:stretch>
            <a:fillRect/>
          </a:stretch>
        </p:blipFill>
        <p:spPr>
          <a:xfrm>
            <a:off x="639763" y="2874723"/>
            <a:ext cx="8026400" cy="1727200"/>
          </a:xfrm>
          <a:prstGeom prst="rect">
            <a:avLst/>
          </a:prstGeom>
        </p:spPr>
      </p:pic>
      <p:sp>
        <p:nvSpPr>
          <p:cNvPr id="5" name="Rectangle 4"/>
          <p:cNvSpPr/>
          <p:nvPr/>
        </p:nvSpPr>
        <p:spPr>
          <a:xfrm>
            <a:off x="869523" y="4703956"/>
            <a:ext cx="7796639" cy="646331"/>
          </a:xfrm>
          <a:prstGeom prst="rect">
            <a:avLst/>
          </a:prstGeom>
        </p:spPr>
        <p:txBody>
          <a:bodyPr wrap="square">
            <a:spAutoFit/>
          </a:bodyPr>
          <a:lstStyle/>
          <a:p>
            <a:r>
              <a:rPr lang="en-US" b="1" dirty="0" smtClean="0"/>
              <a:t>Figure 1. </a:t>
            </a:r>
            <a:r>
              <a:rPr lang="en-US" dirty="0" smtClean="0"/>
              <a:t>A representation of the scenario shown in Table 1. Time is on the horizontal axis, with the present time on the right.</a:t>
            </a:r>
            <a:endParaRPr lang="en-US" dirty="0"/>
          </a:p>
        </p:txBody>
      </p:sp>
      <p:sp>
        <p:nvSpPr>
          <p:cNvPr id="6" name="Rectangle 5"/>
          <p:cNvSpPr/>
          <p:nvPr/>
        </p:nvSpPr>
        <p:spPr>
          <a:xfrm>
            <a:off x="983494" y="5610767"/>
            <a:ext cx="7515358" cy="646331"/>
          </a:xfrm>
          <a:prstGeom prst="rect">
            <a:avLst/>
          </a:prstGeom>
        </p:spPr>
        <p:txBody>
          <a:bodyPr wrap="square">
            <a:spAutoFit/>
          </a:bodyPr>
          <a:lstStyle/>
          <a:p>
            <a:r>
              <a:rPr lang="en-US" dirty="0" smtClean="0"/>
              <a:t>This is our first encounter with a phylogenetic tree and it is a </a:t>
            </a:r>
            <a:r>
              <a:rPr lang="en-US" b="1" dirty="0" smtClean="0">
                <a:solidFill>
                  <a:srgbClr val="FF0000"/>
                </a:solidFill>
              </a:rPr>
              <a:t>graphical representation of splitting and extinction, in a viral lineage, over time.</a:t>
            </a:r>
            <a:endParaRPr lang="en-US" b="1" dirty="0">
              <a:solidFill>
                <a:srgbClr val="FF0000"/>
              </a:solidFill>
            </a:endParaRPr>
          </a:p>
        </p:txBody>
      </p:sp>
    </p:spTree>
    <p:extLst>
      <p:ext uri="{BB962C8B-B14F-4D97-AF65-F5344CB8AC3E}">
        <p14:creationId xmlns:p14="http://schemas.microsoft.com/office/powerpoint/2010/main" val="878370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Reconstruction of Ancestral Sequences (3/5)</a:t>
            </a:r>
            <a:endParaRPr lang="en-US" dirty="0"/>
          </a:p>
        </p:txBody>
      </p:sp>
      <p:pic>
        <p:nvPicPr>
          <p:cNvPr id="6" name="Picture 5"/>
          <p:cNvPicPr>
            <a:picLocks noChangeAspect="1"/>
          </p:cNvPicPr>
          <p:nvPr/>
        </p:nvPicPr>
        <p:blipFill>
          <a:blip r:embed="rId2"/>
          <a:stretch>
            <a:fillRect/>
          </a:stretch>
        </p:blipFill>
        <p:spPr>
          <a:xfrm>
            <a:off x="1189296" y="3361306"/>
            <a:ext cx="6568167" cy="3209599"/>
          </a:xfrm>
          <a:prstGeom prst="rect">
            <a:avLst/>
          </a:prstGeom>
        </p:spPr>
      </p:pic>
      <p:sp>
        <p:nvSpPr>
          <p:cNvPr id="7" name="Rectangle 6"/>
          <p:cNvSpPr/>
          <p:nvPr/>
        </p:nvSpPr>
        <p:spPr>
          <a:xfrm>
            <a:off x="457200" y="1538755"/>
            <a:ext cx="8394995" cy="1107996"/>
          </a:xfrm>
          <a:prstGeom prst="rect">
            <a:avLst/>
          </a:prstGeom>
        </p:spPr>
        <p:txBody>
          <a:bodyPr wrap="square">
            <a:spAutoFit/>
          </a:bodyPr>
          <a:lstStyle/>
          <a:p>
            <a:pPr marL="342900" indent="-342900">
              <a:buFont typeface="Arial"/>
              <a:buChar char="•"/>
            </a:pPr>
            <a:r>
              <a:rPr lang="en-US" sz="2200" dirty="0"/>
              <a:t>This reasoning indeed holds for any two children, not just two leaves. </a:t>
            </a:r>
            <a:endParaRPr lang="en-US" sz="2200" dirty="0" smtClean="0"/>
          </a:p>
          <a:p>
            <a:pPr marL="342900" indent="-342900">
              <a:buFont typeface="Arial"/>
              <a:buChar char="•"/>
            </a:pPr>
            <a:r>
              <a:rPr lang="en-US" sz="2200" dirty="0" smtClean="0"/>
              <a:t>Thus</a:t>
            </a:r>
            <a:r>
              <a:rPr lang="en-US" sz="2200" dirty="0"/>
              <a:t>, wherever two sister nodes have the same amino acid, we can attribute that amino acid to their parent:</a:t>
            </a:r>
          </a:p>
        </p:txBody>
      </p:sp>
    </p:spTree>
    <p:extLst>
      <p:ext uri="{BB962C8B-B14F-4D97-AF65-F5344CB8AC3E}">
        <p14:creationId xmlns:p14="http://schemas.microsoft.com/office/powerpoint/2010/main" val="6750875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Reconstruction of Ancestral Sequences (4/5)</a:t>
            </a:r>
            <a:endParaRPr lang="en-US" dirty="0"/>
          </a:p>
        </p:txBody>
      </p:sp>
      <p:sp>
        <p:nvSpPr>
          <p:cNvPr id="3" name="Content Placeholder 2"/>
          <p:cNvSpPr>
            <a:spLocks noGrp="1"/>
          </p:cNvSpPr>
          <p:nvPr>
            <p:ph idx="1"/>
          </p:nvPr>
        </p:nvSpPr>
        <p:spPr>
          <a:xfrm>
            <a:off x="457200" y="1432134"/>
            <a:ext cx="8229600" cy="1215481"/>
          </a:xfrm>
        </p:spPr>
        <p:txBody>
          <a:bodyPr>
            <a:normAutofit/>
          </a:bodyPr>
          <a:lstStyle/>
          <a:p>
            <a:r>
              <a:rPr lang="en-US" sz="2200" dirty="0" smtClean="0"/>
              <a:t>What </a:t>
            </a:r>
            <a:r>
              <a:rPr lang="en-US" sz="2200" dirty="0"/>
              <a:t>was the residue at the inner node marked '</a:t>
            </a:r>
            <a:r>
              <a:rPr lang="en-US" sz="2200" b="1" dirty="0">
                <a:solidFill>
                  <a:srgbClr val="FF0000"/>
                </a:solidFill>
              </a:rPr>
              <a:t>?</a:t>
            </a:r>
            <a:r>
              <a:rPr lang="en-US" sz="2200" dirty="0"/>
              <a:t>'? Since we cannot decide yet, we mark </a:t>
            </a:r>
            <a:r>
              <a:rPr lang="en-US" sz="2200" dirty="0" smtClean="0"/>
              <a:t>both.</a:t>
            </a:r>
          </a:p>
          <a:p>
            <a:pPr lvl="1"/>
            <a:r>
              <a:rPr lang="en-US" sz="2000" dirty="0" smtClean="0"/>
              <a:t> Simplify tree by reducing pure clades to a leaf.</a:t>
            </a:r>
            <a:endParaRPr lang="en-US" sz="2000" dirty="0"/>
          </a:p>
        </p:txBody>
      </p:sp>
      <p:pic>
        <p:nvPicPr>
          <p:cNvPr id="5" name="Picture 4"/>
          <p:cNvPicPr>
            <a:picLocks noChangeAspect="1"/>
          </p:cNvPicPr>
          <p:nvPr/>
        </p:nvPicPr>
        <p:blipFill>
          <a:blip r:embed="rId3"/>
          <a:stretch>
            <a:fillRect/>
          </a:stretch>
        </p:blipFill>
        <p:spPr>
          <a:xfrm>
            <a:off x="2127640" y="2610268"/>
            <a:ext cx="4371439" cy="990507"/>
          </a:xfrm>
          <a:prstGeom prst="rect">
            <a:avLst/>
          </a:prstGeom>
        </p:spPr>
      </p:pic>
      <p:sp>
        <p:nvSpPr>
          <p:cNvPr id="6" name="Rectangle 5"/>
          <p:cNvSpPr/>
          <p:nvPr/>
        </p:nvSpPr>
        <p:spPr>
          <a:xfrm>
            <a:off x="363819" y="3661379"/>
            <a:ext cx="8469697" cy="769441"/>
          </a:xfrm>
          <a:prstGeom prst="rect">
            <a:avLst/>
          </a:prstGeom>
        </p:spPr>
        <p:txBody>
          <a:bodyPr wrap="square">
            <a:spAutoFit/>
          </a:bodyPr>
          <a:lstStyle/>
          <a:p>
            <a:pPr marL="342900" indent="-342900">
              <a:buFont typeface="Arial"/>
              <a:buChar char="•"/>
            </a:pPr>
            <a:r>
              <a:rPr lang="en-US" sz="2200" dirty="0" smtClean="0"/>
              <a:t>One child of root, </a:t>
            </a:r>
            <a:r>
              <a:rPr lang="en-US" sz="2200" dirty="0"/>
              <a:t>(CBL79142) has D, the other (</a:t>
            </a:r>
            <a:r>
              <a:rPr lang="en-US" sz="2200" b="1" dirty="0">
                <a:solidFill>
                  <a:srgbClr val="FF0000"/>
                </a:solidFill>
              </a:rPr>
              <a:t>?</a:t>
            </a:r>
            <a:r>
              <a:rPr lang="en-US" sz="2200" dirty="0"/>
              <a:t>) has D or E. </a:t>
            </a:r>
            <a:endParaRPr lang="en-US" sz="2200" dirty="0" smtClean="0"/>
          </a:p>
          <a:p>
            <a:pPr marL="342900" indent="-342900">
              <a:buFont typeface="Arial"/>
              <a:buChar char="•"/>
            </a:pPr>
            <a:r>
              <a:rPr lang="en-US" sz="2200" dirty="0" smtClean="0"/>
              <a:t>D is found </a:t>
            </a:r>
            <a:r>
              <a:rPr lang="en-US" sz="2200" dirty="0"/>
              <a:t>in both </a:t>
            </a:r>
            <a:r>
              <a:rPr lang="en-US" sz="2200" dirty="0" smtClean="0"/>
              <a:t>children, most </a:t>
            </a:r>
            <a:r>
              <a:rPr lang="en-US" sz="2200" dirty="0"/>
              <a:t>parsimonious tree has D at the root. </a:t>
            </a:r>
            <a:endParaRPr lang="en-US" sz="2200" dirty="0" smtClean="0"/>
          </a:p>
        </p:txBody>
      </p:sp>
      <p:pic>
        <p:nvPicPr>
          <p:cNvPr id="7" name="Picture 6"/>
          <p:cNvPicPr>
            <a:picLocks noChangeAspect="1"/>
          </p:cNvPicPr>
          <p:nvPr/>
        </p:nvPicPr>
        <p:blipFill>
          <a:blip r:embed="rId4"/>
          <a:stretch>
            <a:fillRect/>
          </a:stretch>
        </p:blipFill>
        <p:spPr>
          <a:xfrm>
            <a:off x="806840" y="4627121"/>
            <a:ext cx="2641600" cy="952500"/>
          </a:xfrm>
          <a:prstGeom prst="rect">
            <a:avLst/>
          </a:prstGeom>
        </p:spPr>
      </p:pic>
      <p:pic>
        <p:nvPicPr>
          <p:cNvPr id="8" name="Picture 7"/>
          <p:cNvPicPr>
            <a:picLocks noChangeAspect="1"/>
          </p:cNvPicPr>
          <p:nvPr/>
        </p:nvPicPr>
        <p:blipFill>
          <a:blip r:embed="rId5"/>
          <a:stretch>
            <a:fillRect/>
          </a:stretch>
        </p:blipFill>
        <p:spPr>
          <a:xfrm>
            <a:off x="5386933" y="4645727"/>
            <a:ext cx="2590800" cy="952500"/>
          </a:xfrm>
          <a:prstGeom prst="rect">
            <a:avLst/>
          </a:prstGeom>
        </p:spPr>
      </p:pic>
      <p:sp>
        <p:nvSpPr>
          <p:cNvPr id="9" name="TextBox 8"/>
          <p:cNvSpPr txBox="1"/>
          <p:nvPr/>
        </p:nvSpPr>
        <p:spPr>
          <a:xfrm>
            <a:off x="3959210" y="4892637"/>
            <a:ext cx="813043" cy="369332"/>
          </a:xfrm>
          <a:prstGeom prst="rect">
            <a:avLst/>
          </a:prstGeom>
          <a:noFill/>
        </p:spPr>
        <p:txBody>
          <a:bodyPr wrap="none" rtlCol="0">
            <a:spAutoFit/>
          </a:bodyPr>
          <a:lstStyle/>
          <a:p>
            <a:r>
              <a:rPr lang="en-US" dirty="0" smtClean="0"/>
              <a:t>Versus</a:t>
            </a:r>
            <a:endParaRPr lang="en-US" dirty="0"/>
          </a:p>
        </p:txBody>
      </p:sp>
      <p:sp>
        <p:nvSpPr>
          <p:cNvPr id="10" name="Rectangle 9"/>
          <p:cNvSpPr/>
          <p:nvPr/>
        </p:nvSpPr>
        <p:spPr>
          <a:xfrm>
            <a:off x="582728" y="5671103"/>
            <a:ext cx="8026675" cy="769441"/>
          </a:xfrm>
          <a:prstGeom prst="rect">
            <a:avLst/>
          </a:prstGeom>
        </p:spPr>
        <p:txBody>
          <a:bodyPr wrap="square">
            <a:spAutoFit/>
          </a:bodyPr>
          <a:lstStyle/>
          <a:p>
            <a:pPr marL="342900" indent="-342900">
              <a:buFont typeface="Arial"/>
              <a:buChar char="•"/>
            </a:pPr>
            <a:r>
              <a:rPr lang="en-US" sz="2200" dirty="0"/>
              <a:t>If the root has D, one (D -&gt; E) mutation event is sufficient</a:t>
            </a:r>
            <a:r>
              <a:rPr lang="en-US" sz="2200" dirty="0" smtClean="0"/>
              <a:t>,</a:t>
            </a:r>
          </a:p>
          <a:p>
            <a:pPr marL="342900" indent="-342900">
              <a:buFont typeface="Arial"/>
              <a:buChar char="•"/>
            </a:pPr>
            <a:r>
              <a:rPr lang="en-US" sz="2200" dirty="0" smtClean="0"/>
              <a:t>two </a:t>
            </a:r>
            <a:r>
              <a:rPr lang="en-US" sz="2200" dirty="0"/>
              <a:t>(E -&gt; D) mutation events would be required if the root has E. </a:t>
            </a:r>
          </a:p>
        </p:txBody>
      </p:sp>
    </p:spTree>
    <p:extLst>
      <p:ext uri="{BB962C8B-B14F-4D97-AF65-F5344CB8AC3E}">
        <p14:creationId xmlns:p14="http://schemas.microsoft.com/office/powerpoint/2010/main" val="501576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Phylogeography</a:t>
            </a:r>
            <a:r>
              <a:rPr lang="en-US" b="1" dirty="0"/>
              <a:t> (1/5)</a:t>
            </a:r>
            <a:endParaRPr lang="en-US" dirty="0"/>
          </a:p>
        </p:txBody>
      </p:sp>
      <p:sp>
        <p:nvSpPr>
          <p:cNvPr id="3" name="Content Placeholder 2"/>
          <p:cNvSpPr>
            <a:spLocks noGrp="1"/>
          </p:cNvSpPr>
          <p:nvPr>
            <p:ph idx="1"/>
          </p:nvPr>
        </p:nvSpPr>
        <p:spPr>
          <a:xfrm>
            <a:off x="457200" y="1469483"/>
            <a:ext cx="8229600" cy="1574368"/>
          </a:xfrm>
        </p:spPr>
        <p:txBody>
          <a:bodyPr>
            <a:normAutofit/>
          </a:bodyPr>
          <a:lstStyle/>
          <a:p>
            <a:r>
              <a:rPr lang="en-US" sz="2200" dirty="0"/>
              <a:t>Phylogenetic </a:t>
            </a:r>
            <a:r>
              <a:rPr lang="en-US" sz="2200" dirty="0" smtClean="0"/>
              <a:t>trees</a:t>
            </a:r>
            <a:r>
              <a:rPr lang="en-US" sz="2200" dirty="0"/>
              <a:t> </a:t>
            </a:r>
            <a:r>
              <a:rPr lang="en-US" sz="2200" dirty="0" smtClean="0"/>
              <a:t>with </a:t>
            </a:r>
            <a:r>
              <a:rPr lang="en-US" sz="2200" dirty="0"/>
              <a:t>geographical </a:t>
            </a:r>
            <a:r>
              <a:rPr lang="en-US" sz="2200" dirty="0" smtClean="0"/>
              <a:t>information </a:t>
            </a:r>
            <a:r>
              <a:rPr lang="en-US" sz="2200" dirty="0"/>
              <a:t>can </a:t>
            </a:r>
            <a:r>
              <a:rPr lang="en-US" sz="2200" dirty="0" smtClean="0"/>
              <a:t>trace </a:t>
            </a:r>
            <a:r>
              <a:rPr lang="en-US" sz="2200" dirty="0"/>
              <a:t>the migration of viruses. </a:t>
            </a:r>
            <a:r>
              <a:rPr lang="en-US" sz="2200" dirty="0" smtClean="0"/>
              <a:t>Consider </a:t>
            </a:r>
            <a:r>
              <a:rPr lang="en-US" sz="2200" dirty="0"/>
              <a:t>the following (hypothetical) tree of viral sequences from two countries, </a:t>
            </a:r>
            <a:r>
              <a:rPr lang="en-US" sz="2200" b="1" dirty="0"/>
              <a:t>A</a:t>
            </a:r>
            <a:r>
              <a:rPr lang="en-US" sz="2200" dirty="0"/>
              <a:t> and B. </a:t>
            </a:r>
            <a:r>
              <a:rPr lang="en-US" sz="2200" dirty="0" smtClean="0"/>
              <a:t>Can </a:t>
            </a:r>
            <a:r>
              <a:rPr lang="en-US" sz="2200" dirty="0"/>
              <a:t>we infer where the virus originated?</a:t>
            </a:r>
          </a:p>
        </p:txBody>
      </p:sp>
      <p:pic>
        <p:nvPicPr>
          <p:cNvPr id="5" name="Picture 4"/>
          <p:cNvPicPr>
            <a:picLocks noChangeAspect="1"/>
          </p:cNvPicPr>
          <p:nvPr/>
        </p:nvPicPr>
        <p:blipFill>
          <a:blip r:embed="rId2"/>
          <a:stretch>
            <a:fillRect/>
          </a:stretch>
        </p:blipFill>
        <p:spPr>
          <a:xfrm>
            <a:off x="1767562" y="2854346"/>
            <a:ext cx="5646617" cy="3578204"/>
          </a:xfrm>
          <a:prstGeom prst="rect">
            <a:avLst/>
          </a:prstGeom>
        </p:spPr>
      </p:pic>
    </p:spTree>
    <p:extLst>
      <p:ext uri="{BB962C8B-B14F-4D97-AF65-F5344CB8AC3E}">
        <p14:creationId xmlns:p14="http://schemas.microsoft.com/office/powerpoint/2010/main" val="256409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8992" y="2737433"/>
            <a:ext cx="5733269" cy="3672391"/>
          </a:xfrm>
          <a:prstGeom prst="rect">
            <a:avLst/>
          </a:prstGeom>
        </p:spPr>
      </p:pic>
      <p:sp>
        <p:nvSpPr>
          <p:cNvPr id="2" name="Title 1"/>
          <p:cNvSpPr>
            <a:spLocks noGrp="1"/>
          </p:cNvSpPr>
          <p:nvPr>
            <p:ph type="title"/>
          </p:nvPr>
        </p:nvSpPr>
        <p:spPr/>
        <p:txBody>
          <a:bodyPr/>
          <a:lstStyle/>
          <a:p>
            <a:r>
              <a:rPr lang="en-US" b="1" dirty="0" err="1"/>
              <a:t>Phylogeography</a:t>
            </a:r>
            <a:r>
              <a:rPr lang="en-US" b="1" dirty="0"/>
              <a:t> (2/5)</a:t>
            </a:r>
            <a:endParaRPr lang="en-US" dirty="0"/>
          </a:p>
        </p:txBody>
      </p:sp>
      <p:sp>
        <p:nvSpPr>
          <p:cNvPr id="3" name="Content Placeholder 2"/>
          <p:cNvSpPr>
            <a:spLocks noGrp="1"/>
          </p:cNvSpPr>
          <p:nvPr>
            <p:ph idx="1"/>
          </p:nvPr>
        </p:nvSpPr>
        <p:spPr>
          <a:xfrm>
            <a:off x="457200" y="1506830"/>
            <a:ext cx="8229600" cy="1891825"/>
          </a:xfrm>
        </p:spPr>
        <p:txBody>
          <a:bodyPr>
            <a:normAutofit/>
          </a:bodyPr>
          <a:lstStyle/>
          <a:p>
            <a:r>
              <a:rPr lang="en-US" sz="2200" dirty="0" smtClean="0"/>
              <a:t>The </a:t>
            </a:r>
            <a:r>
              <a:rPr lang="en-US" sz="2200" dirty="0"/>
              <a:t>place of isolation </a:t>
            </a:r>
            <a:r>
              <a:rPr lang="en-US" sz="2200" dirty="0" smtClean="0"/>
              <a:t>is either country </a:t>
            </a:r>
            <a:r>
              <a:rPr lang="en-US" sz="2200" b="1" dirty="0"/>
              <a:t>A</a:t>
            </a:r>
            <a:r>
              <a:rPr lang="en-US" sz="2200" dirty="0"/>
              <a:t> and country </a:t>
            </a:r>
            <a:r>
              <a:rPr lang="en-US" sz="2200" b="1" dirty="0"/>
              <a:t>B</a:t>
            </a:r>
            <a:r>
              <a:rPr lang="en-US" sz="2200" dirty="0"/>
              <a:t>. </a:t>
            </a:r>
            <a:r>
              <a:rPr lang="en-US" sz="2200" dirty="0" smtClean="0"/>
              <a:t>Using </a:t>
            </a:r>
            <a:r>
              <a:rPr lang="en-US" sz="2200" dirty="0"/>
              <a:t>the principle of parsimony </a:t>
            </a:r>
            <a:r>
              <a:rPr lang="en-US" sz="2200" dirty="0" smtClean="0"/>
              <a:t>we </a:t>
            </a:r>
            <a:r>
              <a:rPr lang="en-US" sz="2200" dirty="0"/>
              <a:t>reason that the parent of two sister isolates from the same country also came from that country:</a:t>
            </a:r>
          </a:p>
        </p:txBody>
      </p:sp>
    </p:spTree>
    <p:extLst>
      <p:ext uri="{BB962C8B-B14F-4D97-AF65-F5344CB8AC3E}">
        <p14:creationId xmlns:p14="http://schemas.microsoft.com/office/powerpoint/2010/main" val="252259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Phylogeography</a:t>
            </a:r>
            <a:r>
              <a:rPr lang="en-US" b="1" dirty="0"/>
              <a:t> (3/5)</a:t>
            </a:r>
            <a:endParaRPr lang="en-US" dirty="0"/>
          </a:p>
        </p:txBody>
      </p:sp>
      <p:sp>
        <p:nvSpPr>
          <p:cNvPr id="3" name="Content Placeholder 2"/>
          <p:cNvSpPr>
            <a:spLocks noGrp="1"/>
          </p:cNvSpPr>
          <p:nvPr>
            <p:ph idx="1"/>
          </p:nvPr>
        </p:nvSpPr>
        <p:spPr>
          <a:xfrm>
            <a:off x="457200" y="1600200"/>
            <a:ext cx="8229600" cy="1312933"/>
          </a:xfrm>
        </p:spPr>
        <p:txBody>
          <a:bodyPr>
            <a:normAutofit/>
          </a:bodyPr>
          <a:lstStyle/>
          <a:p>
            <a:r>
              <a:rPr lang="en-US" sz="2200" dirty="0"/>
              <a:t>E</a:t>
            </a:r>
            <a:r>
              <a:rPr lang="en-US" sz="2200" dirty="0" smtClean="0"/>
              <a:t>xtend </a:t>
            </a:r>
            <a:r>
              <a:rPr lang="en-US" sz="2200" dirty="0"/>
              <a:t>the reasoning to all children, not just leaves; and in case of ambiguity we note both countries. To every parent we attribute only values found in both children.</a:t>
            </a:r>
          </a:p>
        </p:txBody>
      </p:sp>
      <p:pic>
        <p:nvPicPr>
          <p:cNvPr id="4" name="Picture 3"/>
          <p:cNvPicPr>
            <a:picLocks noChangeAspect="1"/>
          </p:cNvPicPr>
          <p:nvPr/>
        </p:nvPicPr>
        <p:blipFill>
          <a:blip r:embed="rId2"/>
          <a:stretch>
            <a:fillRect/>
          </a:stretch>
        </p:blipFill>
        <p:spPr>
          <a:xfrm>
            <a:off x="1723492" y="2983150"/>
            <a:ext cx="5373208" cy="3520378"/>
          </a:xfrm>
          <a:prstGeom prst="rect">
            <a:avLst/>
          </a:prstGeom>
        </p:spPr>
      </p:pic>
    </p:spTree>
    <p:extLst>
      <p:ext uri="{BB962C8B-B14F-4D97-AF65-F5344CB8AC3E}">
        <p14:creationId xmlns:p14="http://schemas.microsoft.com/office/powerpoint/2010/main" val="336783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43455" y="2912607"/>
            <a:ext cx="5515889" cy="3672343"/>
          </a:xfrm>
          <a:prstGeom prst="rect">
            <a:avLst/>
          </a:prstGeom>
        </p:spPr>
      </p:pic>
      <p:sp>
        <p:nvSpPr>
          <p:cNvPr id="2" name="Title 1"/>
          <p:cNvSpPr>
            <a:spLocks noGrp="1"/>
          </p:cNvSpPr>
          <p:nvPr>
            <p:ph type="title"/>
          </p:nvPr>
        </p:nvSpPr>
        <p:spPr/>
        <p:txBody>
          <a:bodyPr/>
          <a:lstStyle/>
          <a:p>
            <a:r>
              <a:rPr lang="en-US" b="1" dirty="0" err="1"/>
              <a:t>Phylogeography</a:t>
            </a:r>
            <a:r>
              <a:rPr lang="en-US" b="1" dirty="0"/>
              <a:t> (4/5)</a:t>
            </a:r>
            <a:endParaRPr lang="en-US" dirty="0"/>
          </a:p>
        </p:txBody>
      </p:sp>
      <p:sp>
        <p:nvSpPr>
          <p:cNvPr id="3" name="Content Placeholder 2"/>
          <p:cNvSpPr>
            <a:spLocks noGrp="1"/>
          </p:cNvSpPr>
          <p:nvPr>
            <p:ph idx="1"/>
          </p:nvPr>
        </p:nvSpPr>
        <p:spPr>
          <a:xfrm>
            <a:off x="457200" y="1600200"/>
            <a:ext cx="8229600" cy="1723759"/>
          </a:xfrm>
        </p:spPr>
        <p:txBody>
          <a:bodyPr>
            <a:normAutofit/>
          </a:bodyPr>
          <a:lstStyle/>
          <a:p>
            <a:r>
              <a:rPr lang="en-US" sz="2200" dirty="0" smtClean="0"/>
              <a:t>We </a:t>
            </a:r>
            <a:r>
              <a:rPr lang="en-US" sz="2200" dirty="0"/>
              <a:t>infer that the virus probably originated in country </a:t>
            </a:r>
            <a:r>
              <a:rPr lang="en-US" sz="2200" b="1" dirty="0">
                <a:solidFill>
                  <a:schemeClr val="tx2">
                    <a:lumMod val="40000"/>
                    <a:lumOff val="60000"/>
                  </a:schemeClr>
                </a:solidFill>
              </a:rPr>
              <a:t>B</a:t>
            </a:r>
            <a:r>
              <a:rPr lang="en-US" sz="2200" dirty="0"/>
              <a:t>, and crossed into </a:t>
            </a:r>
            <a:r>
              <a:rPr lang="en-US" sz="2200" b="1" dirty="0">
                <a:solidFill>
                  <a:schemeClr val="accent6"/>
                </a:solidFill>
              </a:rPr>
              <a:t>A</a:t>
            </a:r>
            <a:r>
              <a:rPr lang="en-US" sz="2200" dirty="0"/>
              <a:t> at least twice independently, and back from A to B at least once (cross-border migrations are marked with an </a:t>
            </a:r>
            <a:r>
              <a:rPr lang="en-US" sz="2200" b="1" dirty="0">
                <a:solidFill>
                  <a:schemeClr val="accent2"/>
                </a:solidFill>
              </a:rPr>
              <a:t>M</a:t>
            </a:r>
            <a:r>
              <a:rPr lang="en-US" sz="2200" dirty="0">
                <a:solidFill>
                  <a:schemeClr val="accent2"/>
                </a:solidFill>
              </a:rPr>
              <a:t> </a:t>
            </a:r>
            <a:r>
              <a:rPr lang="en-US" sz="2200" dirty="0"/>
              <a:t>in the tree below): </a:t>
            </a:r>
          </a:p>
        </p:txBody>
      </p:sp>
    </p:spTree>
    <p:extLst>
      <p:ext uri="{BB962C8B-B14F-4D97-AF65-F5344CB8AC3E}">
        <p14:creationId xmlns:p14="http://schemas.microsoft.com/office/powerpoint/2010/main" val="1903746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81181" y="2577003"/>
            <a:ext cx="3606800" cy="3365500"/>
          </a:xfrm>
          <a:prstGeom prst="rect">
            <a:avLst/>
          </a:prstGeom>
        </p:spPr>
      </p:pic>
      <p:sp>
        <p:nvSpPr>
          <p:cNvPr id="2" name="Title 1"/>
          <p:cNvSpPr>
            <a:spLocks noGrp="1"/>
          </p:cNvSpPr>
          <p:nvPr>
            <p:ph type="title"/>
          </p:nvPr>
        </p:nvSpPr>
        <p:spPr/>
        <p:txBody>
          <a:bodyPr/>
          <a:lstStyle/>
          <a:p>
            <a:r>
              <a:rPr lang="en-US" b="1" dirty="0" err="1"/>
              <a:t>Phylogeography</a:t>
            </a:r>
            <a:r>
              <a:rPr lang="en-US" b="1" dirty="0"/>
              <a:t> (5/5)</a:t>
            </a:r>
            <a:endParaRPr lang="en-US" dirty="0"/>
          </a:p>
        </p:txBody>
      </p:sp>
      <p:sp>
        <p:nvSpPr>
          <p:cNvPr id="3" name="Content Placeholder 2"/>
          <p:cNvSpPr>
            <a:spLocks noGrp="1"/>
          </p:cNvSpPr>
          <p:nvPr>
            <p:ph idx="1"/>
          </p:nvPr>
        </p:nvSpPr>
        <p:spPr>
          <a:xfrm>
            <a:off x="457200" y="1600201"/>
            <a:ext cx="8229600" cy="976802"/>
          </a:xfrm>
        </p:spPr>
        <p:txBody>
          <a:bodyPr>
            <a:normAutofit/>
          </a:bodyPr>
          <a:lstStyle/>
          <a:p>
            <a:r>
              <a:rPr lang="en-US" sz="2200" dirty="0"/>
              <a:t>A</a:t>
            </a:r>
            <a:r>
              <a:rPr lang="en-US" sz="2200" dirty="0" smtClean="0"/>
              <a:t> </a:t>
            </a:r>
            <a:r>
              <a:rPr lang="en-US" sz="2200" dirty="0" err="1"/>
              <a:t>phylogeographic</a:t>
            </a:r>
            <a:r>
              <a:rPr lang="en-US" sz="2200" dirty="0"/>
              <a:t> tree of Hepatitis C viruses (HCV). </a:t>
            </a:r>
            <a:r>
              <a:rPr lang="en-US" sz="2200" dirty="0" err="1" smtClean="0"/>
              <a:t>Colour</a:t>
            </a:r>
            <a:r>
              <a:rPr lang="en-US" sz="2200" dirty="0"/>
              <a:t>-coded </a:t>
            </a:r>
            <a:r>
              <a:rPr lang="en-US" sz="2200" dirty="0" smtClean="0"/>
              <a:t>branches indicate </a:t>
            </a:r>
            <a:r>
              <a:rPr lang="en-US" sz="2200" dirty="0"/>
              <a:t>geographic information </a:t>
            </a:r>
            <a:r>
              <a:rPr lang="en-US" sz="2200" dirty="0" smtClean="0"/>
              <a:t>.</a:t>
            </a:r>
            <a:endParaRPr lang="en-US" sz="2200" dirty="0"/>
          </a:p>
        </p:txBody>
      </p:sp>
      <p:sp>
        <p:nvSpPr>
          <p:cNvPr id="4" name="Content Placeholder 2"/>
          <p:cNvSpPr txBox="1">
            <a:spLocks/>
          </p:cNvSpPr>
          <p:nvPr/>
        </p:nvSpPr>
        <p:spPr>
          <a:xfrm>
            <a:off x="609600" y="5658199"/>
            <a:ext cx="8229600" cy="6939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smtClean="0"/>
              <a:t>HCV </a:t>
            </a:r>
            <a:r>
              <a:rPr lang="en-US" sz="2200" dirty="0"/>
              <a:t>1b epidemic probably originated in developed countries, and subsequently propagated to developing countries. </a:t>
            </a:r>
          </a:p>
        </p:txBody>
      </p:sp>
      <p:sp>
        <p:nvSpPr>
          <p:cNvPr id="5" name="Rectangle 4"/>
          <p:cNvSpPr/>
          <p:nvPr/>
        </p:nvSpPr>
        <p:spPr>
          <a:xfrm>
            <a:off x="5509278" y="2859613"/>
            <a:ext cx="3177522" cy="2123658"/>
          </a:xfrm>
          <a:prstGeom prst="rect">
            <a:avLst/>
          </a:prstGeom>
        </p:spPr>
        <p:txBody>
          <a:bodyPr wrap="square">
            <a:spAutoFit/>
          </a:bodyPr>
          <a:lstStyle/>
          <a:p>
            <a:r>
              <a:rPr lang="en-US" sz="2200" b="1" dirty="0"/>
              <a:t>HCV subtype </a:t>
            </a:r>
            <a:r>
              <a:rPr lang="en-US" sz="2200" b="1" dirty="0" smtClean="0"/>
              <a:t>1b </a:t>
            </a:r>
            <a:r>
              <a:rPr lang="en-US" sz="2200" b="1" dirty="0" err="1" smtClean="0"/>
              <a:t>hylogeographic</a:t>
            </a:r>
            <a:r>
              <a:rPr lang="en-US" sz="2200" b="1" dirty="0" smtClean="0"/>
              <a:t> tree.</a:t>
            </a:r>
          </a:p>
          <a:p>
            <a:r>
              <a:rPr lang="en-US" sz="2200" dirty="0" smtClean="0"/>
              <a:t>Red: USA; Green: other developed countries; Black: developing countries</a:t>
            </a:r>
            <a:endParaRPr lang="en-US" sz="2200" dirty="0"/>
          </a:p>
        </p:txBody>
      </p:sp>
    </p:spTree>
    <p:extLst>
      <p:ext uri="{BB962C8B-B14F-4D97-AF65-F5344CB8AC3E}">
        <p14:creationId xmlns:p14="http://schemas.microsoft.com/office/powerpoint/2010/main" val="24075845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Mutation Rate (1/2)</a:t>
            </a:r>
            <a:endParaRPr lang="en-US" dirty="0"/>
          </a:p>
        </p:txBody>
      </p:sp>
      <p:sp>
        <p:nvSpPr>
          <p:cNvPr id="3" name="Content Placeholder 2"/>
          <p:cNvSpPr>
            <a:spLocks noGrp="1"/>
          </p:cNvSpPr>
          <p:nvPr>
            <p:ph idx="1"/>
          </p:nvPr>
        </p:nvSpPr>
        <p:spPr>
          <a:xfrm>
            <a:off x="457200" y="1600201"/>
            <a:ext cx="8229600" cy="1014150"/>
          </a:xfrm>
        </p:spPr>
        <p:txBody>
          <a:bodyPr>
            <a:normAutofit/>
          </a:bodyPr>
          <a:lstStyle/>
          <a:p>
            <a:r>
              <a:rPr lang="en-US" sz="2400" dirty="0" smtClean="0"/>
              <a:t>Tree of </a:t>
            </a:r>
            <a:r>
              <a:rPr lang="en-US" sz="2400" dirty="0" err="1"/>
              <a:t>Enteroviral</a:t>
            </a:r>
            <a:r>
              <a:rPr lang="en-US" sz="2400" dirty="0"/>
              <a:t> protein </a:t>
            </a:r>
            <a:r>
              <a:rPr lang="en-US" sz="2400" dirty="0" smtClean="0"/>
              <a:t>sequences, 3D (polymerase) and </a:t>
            </a:r>
            <a:r>
              <a:rPr lang="en-US" sz="2400" dirty="0"/>
              <a:t>VP1, (</a:t>
            </a:r>
            <a:r>
              <a:rPr lang="en-US" sz="2400" dirty="0" err="1" smtClean="0"/>
              <a:t>virion</a:t>
            </a:r>
            <a:r>
              <a:rPr lang="en-US" sz="2400" dirty="0" smtClean="0"/>
              <a:t> protein).</a:t>
            </a:r>
            <a:endParaRPr lang="en-US" sz="2400" dirty="0"/>
          </a:p>
        </p:txBody>
      </p:sp>
      <p:pic>
        <p:nvPicPr>
          <p:cNvPr id="4" name="Picture 3"/>
          <p:cNvPicPr>
            <a:picLocks noChangeAspect="1"/>
          </p:cNvPicPr>
          <p:nvPr/>
        </p:nvPicPr>
        <p:blipFill>
          <a:blip r:embed="rId2"/>
          <a:stretch>
            <a:fillRect/>
          </a:stretch>
        </p:blipFill>
        <p:spPr>
          <a:xfrm>
            <a:off x="195736" y="2831840"/>
            <a:ext cx="3726119" cy="3647792"/>
          </a:xfrm>
          <a:prstGeom prst="rect">
            <a:avLst/>
          </a:prstGeom>
        </p:spPr>
      </p:pic>
      <p:pic>
        <p:nvPicPr>
          <p:cNvPr id="5" name="Picture 4"/>
          <p:cNvPicPr>
            <a:picLocks noChangeAspect="1"/>
          </p:cNvPicPr>
          <p:nvPr/>
        </p:nvPicPr>
        <p:blipFill>
          <a:blip r:embed="rId3"/>
          <a:stretch>
            <a:fillRect/>
          </a:stretch>
        </p:blipFill>
        <p:spPr>
          <a:xfrm>
            <a:off x="3579792" y="2831839"/>
            <a:ext cx="5516110" cy="3488913"/>
          </a:xfrm>
          <a:prstGeom prst="rect">
            <a:avLst/>
          </a:prstGeom>
        </p:spPr>
      </p:pic>
    </p:spTree>
    <p:extLst>
      <p:ext uri="{BB962C8B-B14F-4D97-AF65-F5344CB8AC3E}">
        <p14:creationId xmlns:p14="http://schemas.microsoft.com/office/powerpoint/2010/main" val="6963742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Mutation Rate (2/2)</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400" dirty="0"/>
              <a:t>T</a:t>
            </a:r>
            <a:r>
              <a:rPr lang="en-US" sz="2400" dirty="0" smtClean="0"/>
              <a:t>rees </a:t>
            </a:r>
            <a:r>
              <a:rPr lang="en-US" sz="2400" dirty="0"/>
              <a:t>have </a:t>
            </a:r>
            <a:r>
              <a:rPr lang="en-US" sz="2400" dirty="0" smtClean="0"/>
              <a:t>same </a:t>
            </a:r>
            <a:r>
              <a:rPr lang="en-US" sz="2400" dirty="0"/>
              <a:t>topology </a:t>
            </a:r>
            <a:r>
              <a:rPr lang="en-US" sz="2400" dirty="0" smtClean="0"/>
              <a:t>(same </a:t>
            </a:r>
            <a:r>
              <a:rPr lang="en-US" sz="2400" dirty="0"/>
              <a:t>clades), but </a:t>
            </a:r>
            <a:r>
              <a:rPr lang="en-US" sz="2400" dirty="0" smtClean="0"/>
              <a:t>branch </a:t>
            </a:r>
            <a:r>
              <a:rPr lang="en-US" sz="2400" dirty="0"/>
              <a:t>lengths are different. </a:t>
            </a:r>
            <a:endParaRPr lang="en-US" sz="2400" dirty="0" smtClean="0"/>
          </a:p>
          <a:p>
            <a:pPr lvl="1"/>
            <a:r>
              <a:rPr lang="en-US" sz="2000" dirty="0" smtClean="0"/>
              <a:t>3D has </a:t>
            </a:r>
            <a:r>
              <a:rPr lang="en-US" sz="2000" dirty="0" smtClean="0"/>
              <a:t>0.4 </a:t>
            </a:r>
            <a:r>
              <a:rPr lang="en-US" sz="2000" dirty="0"/>
              <a:t>substitutions / site, </a:t>
            </a:r>
          </a:p>
          <a:p>
            <a:pPr lvl="1"/>
            <a:r>
              <a:rPr lang="en-US" sz="2000" dirty="0" smtClean="0"/>
              <a:t>VP1 has </a:t>
            </a:r>
            <a:r>
              <a:rPr lang="en-US" sz="2000" dirty="0" smtClean="0"/>
              <a:t>0.75</a:t>
            </a:r>
            <a:endParaRPr lang="en-US" sz="2000" dirty="0"/>
          </a:p>
          <a:p>
            <a:r>
              <a:rPr lang="en-US" sz="2400" dirty="0"/>
              <a:t>Since the trees were made with the same viruses, the roots of both trees represent the same split, and are therefore of the same age. The leaves are all modern sequences, so each lineage (from the root to a leaf) represents exactly the same amount of time. Since the VP1 tree is almost twice as deep as the 3D tree, we must conclude that it has accumulated almost twice as many mutations</a:t>
            </a:r>
          </a:p>
        </p:txBody>
      </p:sp>
    </p:spTree>
    <p:extLst>
      <p:ext uri="{BB962C8B-B14F-4D97-AF65-F5344CB8AC3E}">
        <p14:creationId xmlns:p14="http://schemas.microsoft.com/office/powerpoint/2010/main" val="1383703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the Phylogeny! (1/2)</a:t>
            </a:r>
            <a:endParaRPr lang="en-US" dirty="0"/>
          </a:p>
        </p:txBody>
      </p:sp>
      <p:sp>
        <p:nvSpPr>
          <p:cNvPr id="3" name="Content Placeholder 2"/>
          <p:cNvSpPr>
            <a:spLocks noGrp="1"/>
          </p:cNvSpPr>
          <p:nvPr>
            <p:ph idx="1"/>
          </p:nvPr>
        </p:nvSpPr>
        <p:spPr>
          <a:xfrm>
            <a:off x="457200" y="1600200"/>
            <a:ext cx="8229600" cy="621997"/>
          </a:xfrm>
        </p:spPr>
        <p:txBody>
          <a:bodyPr>
            <a:normAutofit/>
          </a:bodyPr>
          <a:lstStyle/>
          <a:p>
            <a:r>
              <a:rPr lang="en-US" sz="2400" dirty="0"/>
              <a:t>W</a:t>
            </a:r>
            <a:r>
              <a:rPr lang="en-US" sz="2400" dirty="0" smtClean="0"/>
              <a:t>hy is a </a:t>
            </a:r>
            <a:r>
              <a:rPr lang="en-US" sz="2400" dirty="0"/>
              <a:t>Rhinovirus </a:t>
            </a:r>
            <a:r>
              <a:rPr lang="en-US" sz="2400" dirty="0" smtClean="0"/>
              <a:t>next </a:t>
            </a:r>
            <a:r>
              <a:rPr lang="en-US" sz="2400" dirty="0"/>
              <a:t>to a Poliovirus in the following </a:t>
            </a:r>
            <a:r>
              <a:rPr lang="en-US" sz="2400" dirty="0" smtClean="0"/>
              <a:t>tree?</a:t>
            </a:r>
            <a:endParaRPr lang="en-US" sz="2400" dirty="0"/>
          </a:p>
        </p:txBody>
      </p:sp>
      <p:pic>
        <p:nvPicPr>
          <p:cNvPr id="4" name="Picture 3"/>
          <p:cNvPicPr>
            <a:picLocks noChangeAspect="1"/>
          </p:cNvPicPr>
          <p:nvPr/>
        </p:nvPicPr>
        <p:blipFill>
          <a:blip r:embed="rId3"/>
          <a:stretch>
            <a:fillRect/>
          </a:stretch>
        </p:blipFill>
        <p:spPr>
          <a:xfrm>
            <a:off x="1535218" y="2232234"/>
            <a:ext cx="5588000" cy="4279900"/>
          </a:xfrm>
          <a:prstGeom prst="rect">
            <a:avLst/>
          </a:prstGeom>
        </p:spPr>
      </p:pic>
    </p:spTree>
    <p:extLst>
      <p:ext uri="{BB962C8B-B14F-4D97-AF65-F5344CB8AC3E}">
        <p14:creationId xmlns:p14="http://schemas.microsoft.com/office/powerpoint/2010/main" val="185713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a:t>In the tree of Figure 1, which virus is </a:t>
            </a:r>
            <a:r>
              <a:rPr lang="en-US" dirty="0" err="1"/>
              <a:t>vaccinia</a:t>
            </a:r>
            <a:r>
              <a:rPr lang="en-US" dirty="0"/>
              <a:t> more closely related to</a:t>
            </a:r>
            <a:r>
              <a:rPr lang="en-US" dirty="0" smtClean="0"/>
              <a:t>?</a:t>
            </a:r>
          </a:p>
          <a:p>
            <a:endParaRPr lang="en-US" dirty="0"/>
          </a:p>
          <a:p>
            <a:r>
              <a:rPr lang="en-US" dirty="0"/>
              <a:t>What is the earliest date represented in the tree of Figure </a:t>
            </a:r>
            <a:r>
              <a:rPr lang="en-US" dirty="0" smtClean="0"/>
              <a:t>1?</a:t>
            </a:r>
            <a:endParaRPr lang="en-US" dirty="0"/>
          </a:p>
        </p:txBody>
      </p:sp>
      <p:pic>
        <p:nvPicPr>
          <p:cNvPr id="4" name="Picture 3"/>
          <p:cNvPicPr>
            <a:picLocks noChangeAspect="1"/>
          </p:cNvPicPr>
          <p:nvPr/>
        </p:nvPicPr>
        <p:blipFill>
          <a:blip r:embed="rId3"/>
          <a:stretch>
            <a:fillRect/>
          </a:stretch>
        </p:blipFill>
        <p:spPr>
          <a:xfrm>
            <a:off x="835583" y="4352369"/>
            <a:ext cx="8026400" cy="1727200"/>
          </a:xfrm>
          <a:prstGeom prst="rect">
            <a:avLst/>
          </a:prstGeom>
        </p:spPr>
      </p:pic>
    </p:spTree>
    <p:extLst>
      <p:ext uri="{BB962C8B-B14F-4D97-AF65-F5344CB8AC3E}">
        <p14:creationId xmlns:p14="http://schemas.microsoft.com/office/powerpoint/2010/main" val="365792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tree is composed of Leaves, Branches, and Inner Nodes (1/2)</a:t>
            </a:r>
            <a:endParaRPr lang="en-US" dirty="0"/>
          </a:p>
        </p:txBody>
      </p:sp>
      <p:pic>
        <p:nvPicPr>
          <p:cNvPr id="4" name="Picture 3"/>
          <p:cNvPicPr>
            <a:picLocks noChangeAspect="1"/>
          </p:cNvPicPr>
          <p:nvPr/>
        </p:nvPicPr>
        <p:blipFill>
          <a:blip r:embed="rId2"/>
          <a:stretch>
            <a:fillRect/>
          </a:stretch>
        </p:blipFill>
        <p:spPr>
          <a:xfrm>
            <a:off x="375795" y="2588539"/>
            <a:ext cx="4595866" cy="2609266"/>
          </a:xfrm>
          <a:prstGeom prst="rect">
            <a:avLst/>
          </a:prstGeom>
        </p:spPr>
      </p:pic>
      <p:sp>
        <p:nvSpPr>
          <p:cNvPr id="5" name="TextBox 4"/>
          <p:cNvSpPr txBox="1"/>
          <p:nvPr/>
        </p:nvSpPr>
        <p:spPr>
          <a:xfrm>
            <a:off x="5014649" y="1502687"/>
            <a:ext cx="3826111" cy="5355313"/>
          </a:xfrm>
          <a:prstGeom prst="rect">
            <a:avLst/>
          </a:prstGeom>
          <a:noFill/>
        </p:spPr>
        <p:txBody>
          <a:bodyPr wrap="square" rtlCol="0">
            <a:spAutoFit/>
          </a:bodyPr>
          <a:lstStyle/>
          <a:p>
            <a:pPr marL="285750" indent="-285750">
              <a:buFont typeface="Arial"/>
              <a:buChar char="•"/>
            </a:pPr>
            <a:r>
              <a:rPr lang="en-US" dirty="0"/>
              <a:t>T</a:t>
            </a:r>
            <a:r>
              <a:rPr lang="en-US" dirty="0" smtClean="0"/>
              <a:t>he oldest species in the tree is called the </a:t>
            </a:r>
            <a:r>
              <a:rPr lang="en-US" b="1" dirty="0" smtClean="0">
                <a:solidFill>
                  <a:srgbClr val="FF0000"/>
                </a:solidFill>
              </a:rPr>
              <a:t>root</a:t>
            </a:r>
            <a:r>
              <a:rPr lang="en-US" dirty="0" smtClean="0"/>
              <a:t>.</a:t>
            </a:r>
          </a:p>
          <a:p>
            <a:pPr marL="285750" indent="-285750">
              <a:buFont typeface="Arial"/>
              <a:buChar char="•"/>
            </a:pPr>
            <a:r>
              <a:rPr lang="en-US" dirty="0" smtClean="0"/>
              <a:t>a </a:t>
            </a:r>
            <a:r>
              <a:rPr lang="en-US" b="1" dirty="0" smtClean="0">
                <a:solidFill>
                  <a:srgbClr val="FF0000"/>
                </a:solidFill>
              </a:rPr>
              <a:t>leaf </a:t>
            </a:r>
            <a:r>
              <a:rPr lang="en-US" dirty="0" smtClean="0"/>
              <a:t>represents a species with no descendants. This is usually because it is still in existence or because it went extinct before leaving daughter species . Leaves are also called tips.</a:t>
            </a:r>
          </a:p>
          <a:p>
            <a:pPr marL="285750" indent="-285750">
              <a:buFont typeface="Arial"/>
              <a:buChar char="•"/>
            </a:pPr>
            <a:r>
              <a:rPr lang="en-US" dirty="0" smtClean="0"/>
              <a:t>an </a:t>
            </a:r>
            <a:r>
              <a:rPr lang="en-US" b="1" dirty="0" smtClean="0">
                <a:solidFill>
                  <a:srgbClr val="FF0000"/>
                </a:solidFill>
              </a:rPr>
              <a:t>inner node </a:t>
            </a:r>
            <a:r>
              <a:rPr lang="en-US" dirty="0" smtClean="0"/>
              <a:t>represents a speciation event, in which a viral species splits into two daughter species.</a:t>
            </a:r>
          </a:p>
          <a:p>
            <a:pPr marL="285750" indent="-285750">
              <a:buFont typeface="Arial"/>
              <a:buChar char="•"/>
            </a:pPr>
            <a:r>
              <a:rPr lang="en-US" b="1" dirty="0" smtClean="0">
                <a:solidFill>
                  <a:srgbClr val="FF0000"/>
                </a:solidFill>
              </a:rPr>
              <a:t>branches</a:t>
            </a:r>
            <a:r>
              <a:rPr lang="en-US" dirty="0" smtClean="0">
                <a:solidFill>
                  <a:srgbClr val="FF0000"/>
                </a:solidFill>
              </a:rPr>
              <a:t> </a:t>
            </a:r>
            <a:r>
              <a:rPr lang="en-US" dirty="0" smtClean="0"/>
              <a:t>show the life span of a species. The branch starts when the virus appears, which is during a speciation event. The branch ends either in a split (inner node) or in a leaf.</a:t>
            </a:r>
          </a:p>
          <a:p>
            <a:endParaRPr lang="en-US" dirty="0"/>
          </a:p>
        </p:txBody>
      </p:sp>
      <p:sp>
        <p:nvSpPr>
          <p:cNvPr id="7" name="Rectangle 6"/>
          <p:cNvSpPr/>
          <p:nvPr/>
        </p:nvSpPr>
        <p:spPr>
          <a:xfrm>
            <a:off x="804321" y="5442150"/>
            <a:ext cx="3171962" cy="369332"/>
          </a:xfrm>
          <a:prstGeom prst="rect">
            <a:avLst/>
          </a:prstGeom>
        </p:spPr>
        <p:txBody>
          <a:bodyPr wrap="none">
            <a:spAutoFit/>
          </a:bodyPr>
          <a:lstStyle/>
          <a:p>
            <a:r>
              <a:rPr lang="en-US" dirty="0" smtClean="0"/>
              <a:t>The parts of a phylogenetic tree</a:t>
            </a:r>
            <a:endParaRPr lang="en-US" dirty="0"/>
          </a:p>
        </p:txBody>
      </p:sp>
    </p:spTree>
    <p:extLst>
      <p:ext uri="{BB962C8B-B14F-4D97-AF65-F5344CB8AC3E}">
        <p14:creationId xmlns:p14="http://schemas.microsoft.com/office/powerpoint/2010/main" val="424872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tree is composed of Leaves, Branches, and Inner Nodes (2/2)</a:t>
            </a:r>
            <a:endParaRPr lang="en-US" dirty="0"/>
          </a:p>
        </p:txBody>
      </p:sp>
      <p:sp>
        <p:nvSpPr>
          <p:cNvPr id="3" name="Content Placeholder 2"/>
          <p:cNvSpPr>
            <a:spLocks noGrp="1"/>
          </p:cNvSpPr>
          <p:nvPr>
            <p:ph idx="1"/>
          </p:nvPr>
        </p:nvSpPr>
        <p:spPr/>
        <p:txBody>
          <a:bodyPr>
            <a:normAutofit fontScale="77500" lnSpcReduction="20000"/>
          </a:bodyPr>
          <a:lstStyle/>
          <a:p>
            <a:r>
              <a:rPr lang="en-US" dirty="0"/>
              <a:t>An inner node connects two </a:t>
            </a:r>
            <a:r>
              <a:rPr lang="en-US" b="1" dirty="0">
                <a:solidFill>
                  <a:srgbClr val="FF0000"/>
                </a:solidFill>
              </a:rPr>
              <a:t>daughter</a:t>
            </a:r>
            <a:r>
              <a:rPr lang="en-US" dirty="0">
                <a:solidFill>
                  <a:srgbClr val="FF0000"/>
                </a:solidFill>
              </a:rPr>
              <a:t> </a:t>
            </a:r>
            <a:r>
              <a:rPr lang="en-US" dirty="0"/>
              <a:t>species </a:t>
            </a:r>
            <a:r>
              <a:rPr lang="en-US" b="1" dirty="0">
                <a:solidFill>
                  <a:srgbClr val="FF0000"/>
                </a:solidFill>
              </a:rPr>
              <a:t>or virus progeny </a:t>
            </a:r>
            <a:r>
              <a:rPr lang="en-US" dirty="0"/>
              <a:t>(on the right of Figure 2) with their parent (on the left of Figure 2). Each species in the tree thus has exactly one parent, except the root, which has none. Each species has either two daughters, or zero.</a:t>
            </a:r>
          </a:p>
          <a:p>
            <a:r>
              <a:rPr lang="en-US" dirty="0"/>
              <a:t>Daughter species can have daughters of their own and so on. Daughters and their own daughters, etc. are called </a:t>
            </a:r>
            <a:r>
              <a:rPr lang="en-US" b="1" dirty="0">
                <a:solidFill>
                  <a:srgbClr val="FF0000"/>
                </a:solidFill>
              </a:rPr>
              <a:t>descendants</a:t>
            </a:r>
            <a:r>
              <a:rPr lang="en-US" dirty="0"/>
              <a:t>; parents and their parent, etc. are called </a:t>
            </a:r>
            <a:r>
              <a:rPr lang="en-US" b="1" dirty="0">
                <a:solidFill>
                  <a:srgbClr val="FF0000"/>
                </a:solidFill>
              </a:rPr>
              <a:t>ancestors</a:t>
            </a:r>
            <a:r>
              <a:rPr lang="en-US" dirty="0"/>
              <a:t>. A group of species which are all ancestors or descendants of one another is called a </a:t>
            </a:r>
            <a:r>
              <a:rPr lang="en-US" dirty="0" smtClean="0"/>
              <a:t>lineage. </a:t>
            </a:r>
            <a:r>
              <a:rPr lang="en-US" dirty="0"/>
              <a:t>The root, then, is the ancestor of </a:t>
            </a:r>
            <a:r>
              <a:rPr lang="en-US" b="1" dirty="0"/>
              <a:t>all</a:t>
            </a:r>
            <a:r>
              <a:rPr lang="en-US" dirty="0"/>
              <a:t> species in the tree, and it belongs to </a:t>
            </a:r>
            <a:r>
              <a:rPr lang="en-US" b="1" dirty="0"/>
              <a:t>every</a:t>
            </a:r>
            <a:r>
              <a:rPr lang="en-US" dirty="0"/>
              <a:t> </a:t>
            </a:r>
            <a:r>
              <a:rPr lang="en-US" b="1" dirty="0">
                <a:solidFill>
                  <a:srgbClr val="FF0000"/>
                </a:solidFill>
              </a:rPr>
              <a:t>lineage</a:t>
            </a:r>
            <a:r>
              <a:rPr lang="en-US" dirty="0"/>
              <a:t>. It is the only node with these properties.</a:t>
            </a:r>
          </a:p>
          <a:p>
            <a:r>
              <a:rPr lang="en-US" dirty="0"/>
              <a:t>It is frequently the case that the root's branch length is unknown (this is because of tree reconstruction </a:t>
            </a:r>
            <a:r>
              <a:rPr lang="en-US" dirty="0" smtClean="0"/>
              <a:t>techniques. In this case, the root is just marked by a short </a:t>
            </a:r>
            <a:r>
              <a:rPr lang="en-US" dirty="0" smtClean="0"/>
              <a:t>line.</a:t>
            </a:r>
            <a:endParaRPr lang="en-US" dirty="0"/>
          </a:p>
        </p:txBody>
      </p:sp>
    </p:spTree>
    <p:extLst>
      <p:ext uri="{BB962C8B-B14F-4D97-AF65-F5344CB8AC3E}">
        <p14:creationId xmlns:p14="http://schemas.microsoft.com/office/powerpoint/2010/main" val="1432320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5671</TotalTime>
  <Words>6963</Words>
  <Application>Microsoft Macintosh PowerPoint</Application>
  <PresentationFormat>On-screen Show (4:3)</PresentationFormat>
  <Paragraphs>479</Paragraphs>
  <Slides>69</Slides>
  <Notes>14</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Phylogenetics of animal pathogens: basic principles and applications</vt:lpstr>
      <vt:lpstr>Tree basics</vt:lpstr>
      <vt:lpstr>Evolving the Concept of Phylogenetic Tree</vt:lpstr>
      <vt:lpstr>Trees Capture Major Events in a Species' Existence (1/3)</vt:lpstr>
      <vt:lpstr>Trees Capture Major Events in a Species' Existence (2/3)</vt:lpstr>
      <vt:lpstr>Trees Capture Major Events in a Species' Existence (3/3)</vt:lpstr>
      <vt:lpstr>Quiz</vt:lpstr>
      <vt:lpstr>A tree is composed of Leaves, Branches, and Inner Nodes (1/2)</vt:lpstr>
      <vt:lpstr>A tree is composed of Leaves, Branches, and Inner Nodes (2/2)</vt:lpstr>
      <vt:lpstr>Quiz</vt:lpstr>
      <vt:lpstr>Branch Lengths can also Reflect Distance (1/2)</vt:lpstr>
      <vt:lpstr>Branch Lengths can also Reflect Distance (2/2)</vt:lpstr>
      <vt:lpstr>Kinship, Cladograms, and Clades (1/5)</vt:lpstr>
      <vt:lpstr>Kinship, Cladograms, and Clades (2/5)</vt:lpstr>
      <vt:lpstr>Kinship, Cladograms, and Clades (3/5)</vt:lpstr>
      <vt:lpstr>Kinship, Cladograms, and Clades (4/5</vt:lpstr>
      <vt:lpstr>Trees are not Graphics (1/3)</vt:lpstr>
      <vt:lpstr>Trees are not Graphics (2/3)</vt:lpstr>
      <vt:lpstr>Trees are not Graphics (3/3)</vt:lpstr>
      <vt:lpstr>There can be Trees of Genes as well</vt:lpstr>
      <vt:lpstr>Kinship, Cladograms, and Clades (5/5)</vt:lpstr>
      <vt:lpstr>Building Phylogenetic Trees</vt:lpstr>
      <vt:lpstr>The Task: Finding Phylogenetic Relationships</vt:lpstr>
      <vt:lpstr>The Task: Finding Phylogenetic Relationships</vt:lpstr>
      <vt:lpstr> The Task: Finding Phylogenetic Relationships Input</vt:lpstr>
      <vt:lpstr>The Task: Finding Phylogenetic Relationships Output</vt:lpstr>
      <vt:lpstr>The Task: Finding Phylogenetic Relationships</vt:lpstr>
      <vt:lpstr>The Task: Finding Phylogenetic Relationships</vt:lpstr>
      <vt:lpstr>The Task: Finding Phylogenetic Relationships</vt:lpstr>
      <vt:lpstr>The Task: Finding Phylogenetic Relationships</vt:lpstr>
      <vt:lpstr>The Task: Finding Phylogenetic Relationships</vt:lpstr>
      <vt:lpstr>The Task: Finding Phylogenetic Relationships</vt:lpstr>
      <vt:lpstr>The Procedure</vt:lpstr>
      <vt:lpstr>Tree Construction Methods</vt:lpstr>
      <vt:lpstr>Tree Construction Methods</vt:lpstr>
      <vt:lpstr>Tree Construction Methods</vt:lpstr>
      <vt:lpstr>Tree Construction Methods</vt:lpstr>
      <vt:lpstr>Tree Construction Methods </vt:lpstr>
      <vt:lpstr>Tree Construction Methods</vt:lpstr>
      <vt:lpstr>Tree Construction Methods</vt:lpstr>
      <vt:lpstr>Tree Construction Methods</vt:lpstr>
      <vt:lpstr>Tree Construction Methods </vt:lpstr>
      <vt:lpstr>Tree Construction Methods</vt:lpstr>
      <vt:lpstr>Tree-building Methods</vt:lpstr>
      <vt:lpstr>Tree-building Methods</vt:lpstr>
      <vt:lpstr>Tree-building Methods</vt:lpstr>
      <vt:lpstr>Tree-building Methods</vt:lpstr>
      <vt:lpstr>How good is my Tree? - Bootstrapping</vt:lpstr>
      <vt:lpstr>How good is my Tree? - Bootstrapping</vt:lpstr>
      <vt:lpstr>How good is my Tree? - Bootstrapping</vt:lpstr>
      <vt:lpstr>How good is my Tree? - Bootstrapping</vt:lpstr>
      <vt:lpstr>Summary</vt:lpstr>
      <vt:lpstr>Interpreting Trees</vt:lpstr>
      <vt:lpstr>Classification (1/4)</vt:lpstr>
      <vt:lpstr>Classification (2/4)</vt:lpstr>
      <vt:lpstr>Classification (3/4)</vt:lpstr>
      <vt:lpstr>Classification (4/4)</vt:lpstr>
      <vt:lpstr>Reconstruction of Ancestral Sequences (1/5)</vt:lpstr>
      <vt:lpstr>Reconstruction of Ancestral Sequences (2/5)</vt:lpstr>
      <vt:lpstr>Reconstruction of Ancestral Sequences (3/5)</vt:lpstr>
      <vt:lpstr>Reconstruction of Ancestral Sequences (4/5)</vt:lpstr>
      <vt:lpstr>Phylogeography (1/5)</vt:lpstr>
      <vt:lpstr>Phylogeography (2/5)</vt:lpstr>
      <vt:lpstr>Phylogeography (3/5)</vt:lpstr>
      <vt:lpstr>Phylogeography (4/5)</vt:lpstr>
      <vt:lpstr>Phylogeography (5/5)</vt:lpstr>
      <vt:lpstr>Mutation Rate (1/2)</vt:lpstr>
      <vt:lpstr>Mutation Rate (2/2)</vt:lpstr>
      <vt:lpstr>Use the Phylogeny! (1/2)</vt:lpstr>
    </vt:vector>
  </TitlesOfParts>
  <Company>kwtrp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Phylogenetics of animal pathogens: basic principles and applications</dc:title>
  <dc:creator>Etienne Villiers</dc:creator>
  <cp:lastModifiedBy>Etienne Villiers</cp:lastModifiedBy>
  <cp:revision>31</cp:revision>
  <dcterms:created xsi:type="dcterms:W3CDTF">2014-06-27T11:10:43Z</dcterms:created>
  <dcterms:modified xsi:type="dcterms:W3CDTF">2014-11-27T04:29:40Z</dcterms:modified>
</cp:coreProperties>
</file>