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3" r:id="rId2"/>
    <p:sldId id="424" r:id="rId3"/>
    <p:sldId id="425" r:id="rId4"/>
    <p:sldId id="426" r:id="rId5"/>
    <p:sldId id="427" r:id="rId6"/>
    <p:sldId id="428" r:id="rId7"/>
    <p:sldId id="409" r:id="rId8"/>
    <p:sldId id="410" r:id="rId9"/>
    <p:sldId id="44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3" autoAdjust="0"/>
  </p:normalViewPr>
  <p:slideViewPr>
    <p:cSldViewPr snapToGrid="0" snapToObjects="1">
      <p:cViewPr varScale="1">
        <p:scale>
          <a:sx n="95" d="100"/>
          <a:sy n="95" d="100"/>
        </p:scale>
        <p:origin x="14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ABB8-51BC-F448-B549-42DCFC12265A}" type="datetimeFigureOut">
              <a:rPr lang="en-US" smtClean="0"/>
              <a:t>8/12/16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4341B-B763-3F4A-81A7-CD667B18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5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6BA6-0B7A-E642-A4B0-7114354F8CE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39E03-D141-6E4A-BEBC-1CC420EE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60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69" tIns="44441" rIns="90469" bIns="44441"/>
          <a:lstStyle/>
          <a:p>
            <a:pPr>
              <a:defRPr/>
            </a:pPr>
            <a:r>
              <a:rPr lang="en-US" smtClean="0">
                <a:cs typeface="+mn-cs"/>
              </a:rPr>
              <a:t>:1, 1, 3</a:t>
            </a:r>
          </a:p>
        </p:txBody>
      </p:sp>
      <p:sp>
        <p:nvSpPr>
          <p:cNvPr id="207874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914525" y="692150"/>
            <a:ext cx="3030538" cy="2273300"/>
          </a:xfrm>
          <a:ln cap="flat"/>
        </p:spPr>
      </p:sp>
    </p:spTree>
    <p:extLst>
      <p:ext uri="{BB962C8B-B14F-4D97-AF65-F5344CB8AC3E}">
        <p14:creationId xmlns:p14="http://schemas.microsoft.com/office/powerpoint/2010/main" val="1414214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885903" y="1"/>
            <a:ext cx="2972097" cy="4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885903" y="8687405"/>
            <a:ext cx="2972097" cy="4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>
              <a:defRPr/>
            </a:pPr>
            <a:r>
              <a:rPr lang="en-US" sz="1000" i="1">
                <a:cs typeface="Times New Roman" charset="0"/>
              </a:rPr>
              <a:t>112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0" y="8687405"/>
            <a:ext cx="2972098" cy="4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0" y="1"/>
            <a:ext cx="2972098" cy="4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21197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37742" y="692453"/>
            <a:ext cx="2982516" cy="2272393"/>
          </a:xfrm>
          <a:ln cap="flat"/>
        </p:spPr>
      </p:sp>
    </p:spTree>
    <p:extLst>
      <p:ext uri="{BB962C8B-B14F-4D97-AF65-F5344CB8AC3E}">
        <p14:creationId xmlns:p14="http://schemas.microsoft.com/office/powerpoint/2010/main" val="35507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21401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37742" y="692453"/>
            <a:ext cx="2982516" cy="2272393"/>
          </a:xfrm>
          <a:ln cap="flat"/>
        </p:spPr>
      </p:sp>
    </p:spTree>
    <p:extLst>
      <p:ext uri="{BB962C8B-B14F-4D97-AF65-F5344CB8AC3E}">
        <p14:creationId xmlns:p14="http://schemas.microsoft.com/office/powerpoint/2010/main" val="197393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5775-5769-354B-8341-8E33A8864EFD}" type="datetime1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86D4-BC6B-E543-AAF1-C84906CA0E11}" type="datetime1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6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1E22-17C4-2B4C-B834-A76121E38B9A}" type="datetime1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6624638" cy="777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196975"/>
            <a:ext cx="8362950" cy="5184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72438" y="6519863"/>
            <a:ext cx="676275" cy="476250"/>
          </a:xfrm>
        </p:spPr>
        <p:txBody>
          <a:bodyPr/>
          <a:lstStyle>
            <a:lvl1pPr>
              <a:defRPr/>
            </a:lvl1pPr>
          </a:lstStyle>
          <a:p>
            <a:fld id="{99506270-1669-0046-A187-8B48600DB7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925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Basic Biostat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9: Basics of Hypothesis Testing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C1EB-E831-BD47-B127-6DABD0726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9DD2-B618-F049-98DF-1764D7810063}" type="datetime1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E6BF-0066-004B-9B57-A52A57C924DE}" type="datetime1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9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0F32-949B-854B-9E6A-A5E9620C9552}" type="datetime1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7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DCE9-8452-E648-A635-A8F973AF34E2}" type="datetime1">
              <a:rPr lang="en-US" smtClean="0"/>
              <a:t>8/12/16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697-B55B-5143-B318-EE75134A67A9}" type="datetime1">
              <a:rPr lang="en-US" smtClean="0"/>
              <a:t>8/12/16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6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7399-79DD-6842-976F-3D3B6FE96F52}" type="datetime1">
              <a:rPr lang="en-US" smtClean="0"/>
              <a:t>8/12/16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3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8A3F-73EC-4144-BBE7-EF8AF567B1FD}" type="datetime1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9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921-7910-A340-845D-8A53CAF3576F}" type="datetime1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BAD6-07D2-AA46-AAA2-9F93D87EACF8}" type="datetime1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8323D-3F7C-DA4E-8602-7A2EF49A1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  <p:sldLayoutId id="2147483667" r:id="rId1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2324100"/>
            <a:ext cx="8242300" cy="1824567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 algn="ctr">
              <a:buNone/>
            </a:pPr>
            <a:r>
              <a:rPr lang="en-US" sz="4400" b="1" dirty="0">
                <a:latin typeface="Arial" charset="0"/>
              </a:rPr>
              <a:t>Spearman</a:t>
            </a:r>
            <a:r>
              <a:rPr lang="ja-JP" altLang="en-US" sz="4400" b="1" dirty="0">
                <a:latin typeface="Arial"/>
              </a:rPr>
              <a:t>’</a:t>
            </a:r>
            <a:r>
              <a:rPr lang="en-US" sz="4400" b="1" dirty="0">
                <a:latin typeface="Arial" charset="0"/>
              </a:rPr>
              <a:t>s </a:t>
            </a:r>
            <a:r>
              <a:rPr lang="en-US" sz="4200" b="1" dirty="0" smtClean="0">
                <a:solidFill>
                  <a:srgbClr val="141413"/>
                </a:solidFill>
                <a:latin typeface="Arial" charset="0"/>
              </a:rPr>
              <a:t>Rank </a:t>
            </a:r>
            <a:r>
              <a:rPr lang="en-US" sz="4200" b="1" dirty="0">
                <a:solidFill>
                  <a:srgbClr val="141413"/>
                </a:solidFill>
                <a:latin typeface="Arial" charset="0"/>
              </a:rPr>
              <a:t>Correlation</a:t>
            </a:r>
            <a:endParaRPr lang="en-US" sz="4200" dirty="0">
              <a:solidFill>
                <a:srgbClr val="14141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1381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Ctr="1"/>
          <a:lstStyle/>
          <a:p>
            <a:pPr algn="l" eaLnBrk="1" hangingPunct="1">
              <a:defRPr/>
            </a:pPr>
            <a:r>
              <a:rPr lang="en-US" sz="3200" b="1" dirty="0" smtClean="0">
                <a:latin typeface="Arial" charset="0"/>
              </a:rPr>
              <a:t>Spearman</a:t>
            </a:r>
            <a:r>
              <a:rPr lang="ja-JP" altLang="en-US" sz="3200" b="1" dirty="0" smtClean="0">
                <a:latin typeface="Arial"/>
              </a:rPr>
              <a:t>’</a:t>
            </a:r>
            <a:r>
              <a:rPr lang="en-US" sz="3200" b="1" dirty="0" smtClean="0">
                <a:latin typeface="Arial" charset="0"/>
              </a:rPr>
              <a:t>s Rank Correlation Coefficient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20800"/>
            <a:ext cx="8229600" cy="4953000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r>
              <a:rPr lang="en-US" sz="2400">
                <a:latin typeface="Arial" charset="0"/>
              </a:rPr>
              <a:t>Measures correlation between </a:t>
            </a:r>
            <a:r>
              <a:rPr lang="en-US" sz="2400" b="1">
                <a:solidFill>
                  <a:srgbClr val="8E0D30"/>
                </a:solidFill>
                <a:latin typeface="Arial" charset="0"/>
              </a:rPr>
              <a:t>ranks</a:t>
            </a:r>
          </a:p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r>
              <a:rPr lang="en-US" sz="2400">
                <a:latin typeface="Arial" charset="0"/>
              </a:rPr>
              <a:t>Corresponds to Pearson product moment correlation coefficient</a:t>
            </a:r>
          </a:p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r>
              <a:rPr lang="en-US" sz="2400">
                <a:latin typeface="Arial" charset="0"/>
              </a:rPr>
              <a:t>Values range from –1 to +1</a:t>
            </a:r>
          </a:p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r>
              <a:rPr lang="en-US" sz="2400">
                <a:latin typeface="Arial" charset="0"/>
              </a:rPr>
              <a:t>Formula (shortcut)</a:t>
            </a:r>
          </a:p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8E0D30"/>
              </a:buClr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8E0D30"/>
              </a:buClr>
              <a:buFontTx/>
              <a:buNone/>
            </a:pPr>
            <a:r>
              <a:rPr lang="en-US" sz="2800" i="1">
                <a:latin typeface="Arial" charset="0"/>
              </a:rPr>
              <a:t>		</a:t>
            </a:r>
            <a:r>
              <a:rPr lang="en-US" sz="2400" i="1">
                <a:latin typeface="Arial" charset="0"/>
              </a:rPr>
              <a:t>d</a:t>
            </a:r>
            <a:r>
              <a:rPr lang="en-US" sz="2400" i="1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 = </a:t>
            </a:r>
            <a:r>
              <a:rPr lang="en-US" sz="2400" i="1">
                <a:latin typeface="Arial" charset="0"/>
              </a:rPr>
              <a:t>u</a:t>
            </a:r>
            <a:r>
              <a:rPr lang="en-US" sz="2400" i="1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 – </a:t>
            </a:r>
            <a:r>
              <a:rPr lang="en-US" sz="2400" i="1">
                <a:latin typeface="Arial" charset="0"/>
              </a:rPr>
              <a:t>v</a:t>
            </a:r>
            <a:r>
              <a:rPr lang="en-US" sz="2400" i="1" baseline="-250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   (difference in ranks of </a:t>
            </a:r>
            <a:r>
              <a:rPr lang="en-US" sz="2400" i="1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th observation</a:t>
            </a:r>
          </a:p>
          <a:p>
            <a:pPr eaLnBrk="1" hangingPunct="1">
              <a:lnSpc>
                <a:spcPct val="90000"/>
              </a:lnSpc>
              <a:buClr>
                <a:srgbClr val="8E0D30"/>
              </a:buClr>
              <a:buFontTx/>
              <a:buNone/>
            </a:pPr>
            <a:r>
              <a:rPr lang="en-US" sz="2400">
                <a:latin typeface="Arial" charset="0"/>
              </a:rPr>
              <a:t>				for samples 1 and 2)</a:t>
            </a:r>
          </a:p>
          <a:p>
            <a:pPr eaLnBrk="1" hangingPunct="1">
              <a:lnSpc>
                <a:spcPct val="90000"/>
              </a:lnSpc>
              <a:buClr>
                <a:srgbClr val="8E0D30"/>
              </a:buClr>
              <a:buFontTx/>
              <a:buNone/>
            </a:pPr>
            <a:r>
              <a:rPr lang="en-US" sz="2400" i="1">
                <a:latin typeface="Arial" charset="0"/>
              </a:rPr>
              <a:t>		n</a:t>
            </a:r>
            <a:r>
              <a:rPr lang="en-US" sz="2400">
                <a:latin typeface="Arial" charset="0"/>
              </a:rPr>
              <a:t> = number of pairs of observations</a:t>
            </a:r>
          </a:p>
        </p:txBody>
      </p:sp>
      <p:graphicFrame>
        <p:nvGraphicFramePr>
          <p:cNvPr id="208899" name="Object 7"/>
          <p:cNvGraphicFramePr>
            <a:graphicFrameLocks noChangeAspect="1"/>
          </p:cNvGraphicFramePr>
          <p:nvPr/>
        </p:nvGraphicFramePr>
        <p:xfrm>
          <a:off x="3086100" y="3403600"/>
          <a:ext cx="27178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03" name="Equation" r:id="rId3" imgW="2717800" imgH="1333500" progId="Equation.3">
                  <p:embed/>
                </p:oleObj>
              </mc:Choice>
              <mc:Fallback>
                <p:oleObj name="Equation" r:id="rId3" imgW="2717800" imgH="1333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403600"/>
                        <a:ext cx="27178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795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Ctr="1"/>
          <a:lstStyle/>
          <a:p>
            <a:pPr eaLnBrk="1" hangingPunct="1">
              <a:defRPr/>
            </a:pPr>
            <a:r>
              <a:rPr lang="en-US" sz="3200" b="1" dirty="0" smtClean="0">
                <a:latin typeface="Arial" charset="0"/>
              </a:rPr>
              <a:t>Spearman</a:t>
            </a:r>
            <a:r>
              <a:rPr lang="ja-JP" altLang="en-US" sz="3200" b="1" dirty="0" smtClean="0">
                <a:latin typeface="Arial"/>
              </a:rPr>
              <a:t>’</a:t>
            </a:r>
            <a:r>
              <a:rPr lang="en-US" sz="3200" b="1" dirty="0" smtClean="0">
                <a:latin typeface="Arial" charset="0"/>
              </a:rPr>
              <a:t>s Rank Correlation Procedure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244600"/>
            <a:ext cx="8281988" cy="5232400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r>
              <a:rPr lang="en-US" sz="2600" dirty="0">
                <a:latin typeface="Arial" charset="0"/>
              </a:rPr>
              <a:t>Assign ranks, </a:t>
            </a:r>
            <a:r>
              <a:rPr lang="en-US" sz="2600" i="1" dirty="0" err="1">
                <a:latin typeface="Arial" charset="0"/>
              </a:rPr>
              <a:t>R</a:t>
            </a:r>
            <a:r>
              <a:rPr lang="en-US" sz="2600" i="1" baseline="-25000" dirty="0" err="1">
                <a:latin typeface="Arial" charset="0"/>
              </a:rPr>
              <a:t>i</a:t>
            </a:r>
            <a:r>
              <a:rPr lang="en-US" sz="2600" i="1" baseline="-25000" dirty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, to the observations of each variable </a:t>
            </a:r>
            <a:r>
              <a:rPr lang="en-US" sz="2600" dirty="0" smtClean="0">
                <a:latin typeface="Arial" charset="0"/>
              </a:rPr>
              <a:t>separately</a:t>
            </a: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endParaRPr lang="en-US" sz="2600" dirty="0">
              <a:latin typeface="Arial" charset="0"/>
            </a:endParaRP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r>
              <a:rPr lang="en-US" sz="2600" dirty="0">
                <a:latin typeface="Arial" charset="0"/>
              </a:rPr>
              <a:t>Calculate differences, </a:t>
            </a:r>
            <a:r>
              <a:rPr lang="en-US" sz="2600" i="1" dirty="0">
                <a:latin typeface="Arial" charset="0"/>
              </a:rPr>
              <a:t>d</a:t>
            </a:r>
            <a:r>
              <a:rPr lang="en-US" sz="2600" i="1" baseline="-25000" dirty="0">
                <a:latin typeface="Arial" charset="0"/>
              </a:rPr>
              <a:t>i </a:t>
            </a:r>
            <a:r>
              <a:rPr lang="en-US" sz="2600" dirty="0">
                <a:latin typeface="Arial" charset="0"/>
              </a:rPr>
              <a:t>, between each pair of </a:t>
            </a:r>
            <a:r>
              <a:rPr lang="en-US" sz="2600" dirty="0" smtClean="0">
                <a:latin typeface="Arial" charset="0"/>
              </a:rPr>
              <a:t>ranks</a:t>
            </a: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endParaRPr lang="en-US" sz="2600" dirty="0">
              <a:latin typeface="Arial" charset="0"/>
            </a:endParaRP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r>
              <a:rPr lang="en-US" sz="2600" dirty="0">
                <a:latin typeface="Arial" charset="0"/>
              </a:rPr>
              <a:t>Square differences, </a:t>
            </a:r>
            <a:r>
              <a:rPr lang="en-US" sz="2600" i="1" dirty="0">
                <a:latin typeface="Arial" charset="0"/>
              </a:rPr>
              <a:t>d</a:t>
            </a:r>
            <a:r>
              <a:rPr lang="en-US" sz="2600" i="1" baseline="-25000" dirty="0">
                <a:latin typeface="Arial" charset="0"/>
              </a:rPr>
              <a:t>i</a:t>
            </a:r>
            <a:r>
              <a:rPr lang="en-US" sz="2600" baseline="30000" dirty="0">
                <a:latin typeface="Arial" charset="0"/>
              </a:rPr>
              <a:t>2</a:t>
            </a:r>
            <a:r>
              <a:rPr lang="en-US" sz="2600" dirty="0">
                <a:latin typeface="Arial" charset="0"/>
              </a:rPr>
              <a:t>, between </a:t>
            </a:r>
            <a:r>
              <a:rPr lang="en-US" sz="2600" dirty="0" smtClean="0">
                <a:latin typeface="Arial" charset="0"/>
              </a:rPr>
              <a:t>ranks</a:t>
            </a: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endParaRPr lang="en-US" sz="2600" dirty="0">
              <a:latin typeface="Arial" charset="0"/>
            </a:endParaRP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r>
              <a:rPr lang="en-US" sz="2600" dirty="0">
                <a:latin typeface="Arial" charset="0"/>
              </a:rPr>
              <a:t>Sum squared differences for each </a:t>
            </a:r>
            <a:r>
              <a:rPr lang="en-US" sz="2600" dirty="0" smtClean="0">
                <a:latin typeface="Arial" charset="0"/>
              </a:rPr>
              <a:t>variable</a:t>
            </a: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endParaRPr lang="en-US" sz="2600" dirty="0">
              <a:latin typeface="Arial" charset="0"/>
            </a:endParaRP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r>
              <a:rPr lang="en-US" sz="2600" dirty="0">
                <a:latin typeface="Arial" charset="0"/>
              </a:rPr>
              <a:t>Use shortcut approximation </a:t>
            </a:r>
            <a:r>
              <a:rPr lang="en-US" sz="2600" dirty="0" smtClean="0">
                <a:latin typeface="Arial" charset="0"/>
              </a:rPr>
              <a:t>formula</a:t>
            </a:r>
          </a:p>
          <a:p>
            <a:pPr marL="0" indent="0" eaLnBrk="1" hangingPunct="1">
              <a:buClr>
                <a:srgbClr val="8E0D30"/>
              </a:buClr>
              <a:buFontTx/>
              <a:buNone/>
              <a:defRPr/>
            </a:pPr>
            <a:endParaRPr lang="en-US" sz="2600" dirty="0">
              <a:latin typeface="Arial" charset="0"/>
            </a:endParaRPr>
          </a:p>
          <a:p>
            <a:pPr marL="609600" indent="-609600" eaLnBrk="1" hangingPunct="1">
              <a:buClr>
                <a:srgbClr val="8E0D30"/>
              </a:buClr>
              <a:buFontTx/>
              <a:buAutoNum type="arabicPeriod"/>
              <a:defRPr/>
            </a:pPr>
            <a:endParaRPr lang="en-US" sz="2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55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1143000"/>
          </a:xfrm>
          <a:extLst>
            <a:ext uri="{91240B29-F687-4f45-9708-019B960494DF}">
              <a14:hiddenLine xmlns:a14="http://schemas.microsoft.com/office/drawing/2010/main" xmlns="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Ctr="1"/>
          <a:lstStyle/>
          <a:p>
            <a:pPr eaLnBrk="1" hangingPunct="1">
              <a:defRPr/>
            </a:pPr>
            <a:r>
              <a:rPr lang="en-US" sz="3200" b="1" dirty="0" smtClean="0">
                <a:latin typeface="Arial" charset="0"/>
              </a:rPr>
              <a:t>Spearman</a:t>
            </a:r>
            <a:r>
              <a:rPr lang="ja-JP" altLang="en-US" sz="3200" b="1" dirty="0" smtClean="0">
                <a:latin typeface="Arial"/>
              </a:rPr>
              <a:t>’</a:t>
            </a:r>
            <a:r>
              <a:rPr lang="en-US" sz="3200" b="1" dirty="0" smtClean="0">
                <a:latin typeface="Arial" charset="0"/>
              </a:rPr>
              <a:t>s Rank Correlation Example</a:t>
            </a:r>
          </a:p>
        </p:txBody>
      </p:sp>
      <p:sp>
        <p:nvSpPr>
          <p:cNvPr id="2109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323975"/>
            <a:ext cx="8494713" cy="5534025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65138" algn="ctr"/>
                <a:tab pos="1595438" algn="ctr"/>
                <a:tab pos="2679700" algn="ctr"/>
              </a:tabLst>
            </a:pPr>
            <a:r>
              <a:rPr lang="en-US" sz="2400" dirty="0">
                <a:latin typeface="Arial" charset="0"/>
              </a:rPr>
              <a:t>You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altLang="ja-JP" sz="2400" dirty="0">
                <a:latin typeface="Arial" charset="0"/>
              </a:rPr>
              <a:t>re a research assistant for the FBI.  You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altLang="ja-JP" sz="2400" dirty="0">
                <a:latin typeface="Arial" charset="0"/>
              </a:rPr>
              <a:t>re investigating the relationship between a person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altLang="ja-JP" sz="2400" dirty="0">
                <a:latin typeface="Arial" charset="0"/>
              </a:rPr>
              <a:t>s attempts at deception and percent changes in their pupil size.  You ask subjects</a:t>
            </a:r>
            <a:br>
              <a:rPr lang="en-US" altLang="ja-JP" sz="2400" dirty="0">
                <a:latin typeface="Arial" charset="0"/>
              </a:rPr>
            </a:br>
            <a:r>
              <a:rPr lang="en-US" altLang="ja-JP" sz="2400" dirty="0">
                <a:latin typeface="Arial" charset="0"/>
              </a:rPr>
              <a:t>a series of questions, some of which they must answer </a:t>
            </a:r>
            <a:br>
              <a:rPr lang="en-US" altLang="ja-JP" sz="2400" dirty="0">
                <a:latin typeface="Arial" charset="0"/>
              </a:rPr>
            </a:br>
            <a:r>
              <a:rPr lang="en-US" altLang="ja-JP" sz="2400" dirty="0">
                <a:latin typeface="Arial" charset="0"/>
              </a:rPr>
              <a:t>dishonestly.  At the </a:t>
            </a:r>
            <a:r>
              <a:rPr lang="en-US" altLang="ja-JP" sz="2400" b="1" dirty="0">
                <a:solidFill>
                  <a:srgbClr val="8E0D30"/>
                </a:solidFill>
                <a:latin typeface="Arial" charset="0"/>
              </a:rPr>
              <a:t>.05</a:t>
            </a:r>
            <a:r>
              <a:rPr lang="en-US" altLang="ja-JP" sz="2400" dirty="0">
                <a:latin typeface="Arial" charset="0"/>
              </a:rPr>
              <a:t> level of significance, what is the </a:t>
            </a:r>
            <a:r>
              <a:rPr lang="en-US" altLang="ja-JP" sz="2400" b="1" dirty="0">
                <a:solidFill>
                  <a:srgbClr val="8E0D30"/>
                </a:solidFill>
                <a:latin typeface="Arial" charset="0"/>
              </a:rPr>
              <a:t>correlation coefficient</a:t>
            </a:r>
            <a:r>
              <a:rPr lang="en-US" altLang="ja-JP" sz="2400" dirty="0">
                <a:latin typeface="Arial" charset="0"/>
              </a:rPr>
              <a:t>?</a:t>
            </a:r>
            <a:endParaRPr lang="en-US" sz="2400" dirty="0">
              <a:latin typeface="Arial" charset="0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244600" y="3635375"/>
            <a:ext cx="5549900" cy="2917825"/>
          </a:xfrm>
          <a:prstGeom prst="rect">
            <a:avLst/>
          </a:prstGeom>
          <a:solidFill>
            <a:srgbClr val="E9F05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14300" eaLnBrk="0" hangingPunct="0">
              <a:spcBef>
                <a:spcPct val="20000"/>
              </a:spcBef>
              <a:tabLst>
                <a:tab pos="742950" algn="ctr"/>
                <a:tab pos="2400300" algn="ctr"/>
                <a:tab pos="4064000" algn="ctr"/>
              </a:tabLst>
              <a:defRPr/>
            </a:pPr>
            <a:r>
              <a:rPr lang="en-US" sz="2800" dirty="0">
                <a:solidFill>
                  <a:schemeClr val="tx2"/>
                </a:solidFill>
                <a:cs typeface="Times New Roman" charset="0"/>
              </a:rPr>
              <a:t>	</a:t>
            </a:r>
            <a:r>
              <a:rPr lang="en-US" sz="2400" u="sng" dirty="0">
                <a:solidFill>
                  <a:schemeClr val="tx2"/>
                </a:solidFill>
                <a:cs typeface="Times New Roman" charset="0"/>
              </a:rPr>
              <a:t>Subj.</a:t>
            </a: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>	</a:t>
            </a:r>
            <a:r>
              <a:rPr lang="en-US" sz="2400" u="sng" dirty="0">
                <a:solidFill>
                  <a:schemeClr val="tx2"/>
                </a:solidFill>
                <a:cs typeface="Times New Roman" charset="0"/>
              </a:rPr>
              <a:t>Deception	Pupil size</a:t>
            </a: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/>
            </a:r>
            <a:br>
              <a:rPr lang="en-US" sz="2400" dirty="0">
                <a:solidFill>
                  <a:schemeClr val="tx2"/>
                </a:solidFill>
                <a:cs typeface="Times New Roman" charset="0"/>
              </a:rPr>
            </a:b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>	1	87	10</a:t>
            </a:r>
            <a:br>
              <a:rPr lang="en-US" sz="2400" dirty="0">
                <a:solidFill>
                  <a:schemeClr val="tx2"/>
                </a:solidFill>
                <a:cs typeface="Times New Roman" charset="0"/>
              </a:rPr>
            </a:b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>	2	63	6</a:t>
            </a:r>
            <a:br>
              <a:rPr lang="en-US" sz="2400" dirty="0">
                <a:solidFill>
                  <a:schemeClr val="tx2"/>
                </a:solidFill>
                <a:cs typeface="Times New Roman" charset="0"/>
              </a:rPr>
            </a:b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>	3	95	11</a:t>
            </a:r>
            <a:br>
              <a:rPr lang="en-US" sz="2400" dirty="0">
                <a:solidFill>
                  <a:schemeClr val="tx2"/>
                </a:solidFill>
                <a:cs typeface="Times New Roman" charset="0"/>
              </a:rPr>
            </a:b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>	4	50	7</a:t>
            </a:r>
            <a:br>
              <a:rPr lang="en-US" sz="2400" dirty="0">
                <a:solidFill>
                  <a:schemeClr val="tx2"/>
                </a:solidFill>
                <a:cs typeface="Times New Roman" charset="0"/>
              </a:rPr>
            </a:br>
            <a:r>
              <a:rPr lang="en-US" sz="2400" dirty="0">
                <a:solidFill>
                  <a:schemeClr val="tx2"/>
                </a:solidFill>
                <a:cs typeface="Times New Roman" charset="0"/>
              </a:rPr>
              <a:t>	5	43	0</a:t>
            </a:r>
          </a:p>
        </p:txBody>
      </p:sp>
    </p:spTree>
    <p:extLst>
      <p:ext uri="{BB962C8B-B14F-4D97-AF65-F5344CB8AC3E}">
        <p14:creationId xmlns:p14="http://schemas.microsoft.com/office/powerpoint/2010/main" val="11122225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16" name="Rectangle 236"/>
          <p:cNvSpPr>
            <a:spLocks noChangeArrowheads="1"/>
          </p:cNvSpPr>
          <p:nvPr/>
        </p:nvSpPr>
        <p:spPr bwMode="auto">
          <a:xfrm>
            <a:off x="941388" y="2536825"/>
            <a:ext cx="7394575" cy="2962275"/>
          </a:xfrm>
          <a:prstGeom prst="rect">
            <a:avLst/>
          </a:prstGeom>
          <a:solidFill>
            <a:srgbClr val="E9F05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515" name="Rectangle 235"/>
          <p:cNvSpPr>
            <a:spLocks noChangeArrowheads="1"/>
          </p:cNvSpPr>
          <p:nvPr/>
        </p:nvSpPr>
        <p:spPr bwMode="auto">
          <a:xfrm>
            <a:off x="6781800" y="5486400"/>
            <a:ext cx="1554163" cy="636588"/>
          </a:xfrm>
          <a:prstGeom prst="rect">
            <a:avLst/>
          </a:prstGeom>
          <a:solidFill>
            <a:srgbClr val="E9F0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12995" name="Rectangle 25"/>
          <p:cNvSpPr>
            <a:spLocks noChangeArrowheads="1"/>
          </p:cNvSpPr>
          <p:nvPr/>
        </p:nvSpPr>
        <p:spPr bwMode="auto">
          <a:xfrm>
            <a:off x="960438" y="2028825"/>
            <a:ext cx="7378700" cy="519113"/>
          </a:xfrm>
          <a:prstGeom prst="rect">
            <a:avLst/>
          </a:prstGeom>
          <a:solidFill>
            <a:srgbClr val="E9F05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Ctr="1"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latin typeface="Arial" charset="0"/>
              </a:rPr>
              <a:t>Spearman</a:t>
            </a:r>
            <a:r>
              <a:rPr lang="ja-JP" altLang="en-US" sz="3200" b="1" dirty="0" smtClean="0">
                <a:latin typeface="Arial"/>
              </a:rPr>
              <a:t>’</a:t>
            </a:r>
            <a:r>
              <a:rPr lang="en-US" sz="3200" b="1" dirty="0" smtClean="0">
                <a:latin typeface="Arial" charset="0"/>
              </a:rPr>
              <a:t>s Rank Correlation Table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1125538" y="2041525"/>
            <a:ext cx="1003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/>
              <a:t>Subj.</a:t>
            </a:r>
            <a:endParaRPr lang="en-US" b="1"/>
          </a:p>
        </p:txBody>
      </p:sp>
      <p:sp>
        <p:nvSpPr>
          <p:cNvPr id="212998" name="Rectangle 8"/>
          <p:cNvSpPr>
            <a:spLocks noChangeArrowheads="1"/>
          </p:cNvSpPr>
          <p:nvPr/>
        </p:nvSpPr>
        <p:spPr bwMode="auto">
          <a:xfrm>
            <a:off x="2417763" y="2041525"/>
            <a:ext cx="1346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/>
              <a:t>Decep.</a:t>
            </a:r>
            <a:endParaRPr lang="en-US" b="1"/>
          </a:p>
        </p:txBody>
      </p:sp>
      <p:sp>
        <p:nvSpPr>
          <p:cNvPr id="212999" name="Rectangle 11"/>
          <p:cNvSpPr>
            <a:spLocks noChangeArrowheads="1"/>
          </p:cNvSpPr>
          <p:nvPr/>
        </p:nvSpPr>
        <p:spPr bwMode="auto">
          <a:xfrm>
            <a:off x="4006850" y="2041525"/>
            <a:ext cx="523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/>
              <a:t>R</a:t>
            </a:r>
            <a:r>
              <a:rPr lang="en-US" sz="3200" b="1" baseline="-25000"/>
              <a:t>1i</a:t>
            </a:r>
            <a:endParaRPr lang="en-US" b="1" baseline="-25000"/>
          </a:p>
        </p:txBody>
      </p:sp>
      <p:sp>
        <p:nvSpPr>
          <p:cNvPr id="213000" name="Rectangle 15"/>
          <p:cNvSpPr>
            <a:spLocks noChangeArrowheads="1"/>
          </p:cNvSpPr>
          <p:nvPr/>
        </p:nvSpPr>
        <p:spPr bwMode="auto">
          <a:xfrm>
            <a:off x="4822825" y="2041525"/>
            <a:ext cx="1003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/>
              <a:t>Pupil</a:t>
            </a:r>
            <a:endParaRPr lang="en-US" b="1"/>
          </a:p>
        </p:txBody>
      </p:sp>
      <p:sp>
        <p:nvSpPr>
          <p:cNvPr id="213001" name="Rectangle 18"/>
          <p:cNvSpPr>
            <a:spLocks noChangeArrowheads="1"/>
          </p:cNvSpPr>
          <p:nvPr/>
        </p:nvSpPr>
        <p:spPr bwMode="auto">
          <a:xfrm>
            <a:off x="6092825" y="2041525"/>
            <a:ext cx="523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/>
              <a:t>R</a:t>
            </a:r>
            <a:r>
              <a:rPr lang="en-US" sz="3200" b="1" baseline="-25000"/>
              <a:t>2i</a:t>
            </a:r>
          </a:p>
        </p:txBody>
      </p:sp>
      <p:sp>
        <p:nvSpPr>
          <p:cNvPr id="213002" name="Rectangle 22"/>
          <p:cNvSpPr>
            <a:spLocks noChangeArrowheads="1"/>
          </p:cNvSpPr>
          <p:nvPr/>
        </p:nvSpPr>
        <p:spPr bwMode="auto">
          <a:xfrm>
            <a:off x="6973888" y="2041525"/>
            <a:ext cx="361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 i="1"/>
              <a:t>d</a:t>
            </a:r>
            <a:r>
              <a:rPr lang="en-US" sz="3200" b="1" baseline="-25000"/>
              <a:t>i</a:t>
            </a:r>
          </a:p>
        </p:txBody>
      </p:sp>
      <p:sp>
        <p:nvSpPr>
          <p:cNvPr id="213003" name="Rectangle 26"/>
          <p:cNvSpPr>
            <a:spLocks noChangeArrowheads="1"/>
          </p:cNvSpPr>
          <p:nvPr/>
        </p:nvSpPr>
        <p:spPr bwMode="auto">
          <a:xfrm>
            <a:off x="7697788" y="2041525"/>
            <a:ext cx="361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 i="1"/>
              <a:t>d</a:t>
            </a:r>
            <a:r>
              <a:rPr lang="en-US" sz="3200" b="1" baseline="-25000"/>
              <a:t>i</a:t>
            </a:r>
          </a:p>
        </p:txBody>
      </p:sp>
      <p:sp>
        <p:nvSpPr>
          <p:cNvPr id="213004" name="Rectangle 28"/>
          <p:cNvSpPr>
            <a:spLocks noChangeArrowheads="1"/>
          </p:cNvSpPr>
          <p:nvPr/>
        </p:nvSpPr>
        <p:spPr bwMode="auto">
          <a:xfrm>
            <a:off x="7999413" y="1985963"/>
            <a:ext cx="142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/>
              <a:t>2</a:t>
            </a:r>
            <a:endParaRPr lang="en-US" b="1"/>
          </a:p>
        </p:txBody>
      </p:sp>
      <p:sp>
        <p:nvSpPr>
          <p:cNvPr id="213005" name="Rectangle 144"/>
          <p:cNvSpPr>
            <a:spLocks noChangeArrowheads="1"/>
          </p:cNvSpPr>
          <p:nvPr/>
        </p:nvSpPr>
        <p:spPr bwMode="auto">
          <a:xfrm>
            <a:off x="6810375" y="5565775"/>
            <a:ext cx="9080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l-GR" sz="3200">
                <a:solidFill>
                  <a:srgbClr val="010000"/>
                </a:solidFill>
              </a:rPr>
              <a:t>Σ</a:t>
            </a:r>
            <a:r>
              <a:rPr lang="en-US" sz="3200" i="1">
                <a:solidFill>
                  <a:srgbClr val="010000"/>
                </a:solidFill>
              </a:rPr>
              <a:t>d</a:t>
            </a:r>
            <a:r>
              <a:rPr lang="en-US" sz="3200" baseline="-25000">
                <a:solidFill>
                  <a:srgbClr val="010000"/>
                </a:solidFill>
              </a:rPr>
              <a:t>i</a:t>
            </a:r>
            <a:r>
              <a:rPr lang="en-US" sz="3200" baseline="30000">
                <a:solidFill>
                  <a:srgbClr val="010000"/>
                </a:solidFill>
              </a:rPr>
              <a:t>2</a:t>
            </a:r>
            <a:r>
              <a:rPr lang="en-US" sz="3200">
                <a:solidFill>
                  <a:srgbClr val="010000"/>
                </a:solidFill>
              </a:rPr>
              <a:t>=</a:t>
            </a:r>
            <a:endParaRPr lang="el-GR"/>
          </a:p>
        </p:txBody>
      </p:sp>
      <p:sp>
        <p:nvSpPr>
          <p:cNvPr id="225462" name="Line 182"/>
          <p:cNvSpPr>
            <a:spLocks noChangeShapeType="1"/>
          </p:cNvSpPr>
          <p:nvPr/>
        </p:nvSpPr>
        <p:spPr bwMode="auto">
          <a:xfrm>
            <a:off x="944563" y="2547938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3" name="Line 183"/>
          <p:cNvSpPr>
            <a:spLocks noChangeShapeType="1"/>
          </p:cNvSpPr>
          <p:nvPr/>
        </p:nvSpPr>
        <p:spPr bwMode="auto">
          <a:xfrm>
            <a:off x="944563" y="3763963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4" name="Line 184"/>
          <p:cNvSpPr>
            <a:spLocks noChangeShapeType="1"/>
          </p:cNvSpPr>
          <p:nvPr/>
        </p:nvSpPr>
        <p:spPr bwMode="auto">
          <a:xfrm>
            <a:off x="944563" y="4335463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5" name="Line 185"/>
          <p:cNvSpPr>
            <a:spLocks noChangeShapeType="1"/>
          </p:cNvSpPr>
          <p:nvPr/>
        </p:nvSpPr>
        <p:spPr bwMode="auto">
          <a:xfrm>
            <a:off x="944563" y="4922838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6" name="Line 186"/>
          <p:cNvSpPr>
            <a:spLocks noChangeShapeType="1"/>
          </p:cNvSpPr>
          <p:nvPr/>
        </p:nvSpPr>
        <p:spPr bwMode="auto">
          <a:xfrm>
            <a:off x="944563" y="5495925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7" name="Line 187"/>
          <p:cNvSpPr>
            <a:spLocks noChangeShapeType="1"/>
          </p:cNvSpPr>
          <p:nvPr/>
        </p:nvSpPr>
        <p:spPr bwMode="auto">
          <a:xfrm>
            <a:off x="944563" y="3179763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8" name="Line 188"/>
          <p:cNvSpPr>
            <a:spLocks noChangeShapeType="1"/>
          </p:cNvSpPr>
          <p:nvPr/>
        </p:nvSpPr>
        <p:spPr bwMode="auto">
          <a:xfrm>
            <a:off x="2230438" y="2028825"/>
            <a:ext cx="42862" cy="3444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69" name="Line 189"/>
          <p:cNvSpPr>
            <a:spLocks noChangeShapeType="1"/>
          </p:cNvSpPr>
          <p:nvPr/>
        </p:nvSpPr>
        <p:spPr bwMode="auto">
          <a:xfrm>
            <a:off x="3836988" y="2028825"/>
            <a:ext cx="11112" cy="3457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70" name="Line 190"/>
          <p:cNvSpPr>
            <a:spLocks noChangeShapeType="1"/>
          </p:cNvSpPr>
          <p:nvPr/>
        </p:nvSpPr>
        <p:spPr bwMode="auto">
          <a:xfrm flipH="1">
            <a:off x="4622800" y="2028825"/>
            <a:ext cx="11113" cy="3457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71" name="Line 191"/>
          <p:cNvSpPr>
            <a:spLocks noChangeShapeType="1"/>
          </p:cNvSpPr>
          <p:nvPr/>
        </p:nvSpPr>
        <p:spPr bwMode="auto">
          <a:xfrm flipH="1">
            <a:off x="5930900" y="2028825"/>
            <a:ext cx="9525" cy="3482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72" name="Line 192"/>
          <p:cNvSpPr>
            <a:spLocks noChangeShapeType="1"/>
          </p:cNvSpPr>
          <p:nvPr/>
        </p:nvSpPr>
        <p:spPr bwMode="auto">
          <a:xfrm>
            <a:off x="6737350" y="2028825"/>
            <a:ext cx="19050" cy="410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25473" name="Line 193"/>
          <p:cNvSpPr>
            <a:spLocks noChangeShapeType="1"/>
          </p:cNvSpPr>
          <p:nvPr/>
        </p:nvSpPr>
        <p:spPr bwMode="auto">
          <a:xfrm flipH="1">
            <a:off x="7489825" y="2028825"/>
            <a:ext cx="14288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grpSp>
        <p:nvGrpSpPr>
          <p:cNvPr id="213018" name="Group 209"/>
          <p:cNvGrpSpPr>
            <a:grpSpLocks/>
          </p:cNvGrpSpPr>
          <p:nvPr/>
        </p:nvGrpSpPr>
        <p:grpSpPr bwMode="auto">
          <a:xfrm>
            <a:off x="1484313" y="2667000"/>
            <a:ext cx="3997325" cy="2797175"/>
            <a:chOff x="935" y="1680"/>
            <a:chExt cx="2518" cy="1762"/>
          </a:xfrm>
        </p:grpSpPr>
        <p:sp>
          <p:nvSpPr>
            <p:cNvPr id="213042" name="Rectangle 194"/>
            <p:cNvSpPr>
              <a:spLocks noChangeArrowheads="1"/>
            </p:cNvSpPr>
            <p:nvPr/>
          </p:nvSpPr>
          <p:spPr bwMode="auto">
            <a:xfrm>
              <a:off x="935" y="168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1</a:t>
              </a:r>
              <a:endParaRPr lang="en-US"/>
            </a:p>
          </p:txBody>
        </p:sp>
        <p:sp>
          <p:nvSpPr>
            <p:cNvPr id="213043" name="Rectangle 195"/>
            <p:cNvSpPr>
              <a:spLocks noChangeArrowheads="1"/>
            </p:cNvSpPr>
            <p:nvPr/>
          </p:nvSpPr>
          <p:spPr bwMode="auto">
            <a:xfrm>
              <a:off x="1784" y="1680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87</a:t>
              </a:r>
              <a:endParaRPr lang="en-US"/>
            </a:p>
          </p:txBody>
        </p:sp>
        <p:sp>
          <p:nvSpPr>
            <p:cNvPr id="213044" name="Rectangle 196"/>
            <p:cNvSpPr>
              <a:spLocks noChangeArrowheads="1"/>
            </p:cNvSpPr>
            <p:nvPr/>
          </p:nvSpPr>
          <p:spPr bwMode="auto">
            <a:xfrm>
              <a:off x="3197" y="1680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10</a:t>
              </a:r>
              <a:endParaRPr lang="en-US"/>
            </a:p>
          </p:txBody>
        </p:sp>
        <p:sp>
          <p:nvSpPr>
            <p:cNvPr id="213045" name="Rectangle 197"/>
            <p:cNvSpPr>
              <a:spLocks noChangeArrowheads="1"/>
            </p:cNvSpPr>
            <p:nvPr/>
          </p:nvSpPr>
          <p:spPr bwMode="auto">
            <a:xfrm>
              <a:off x="935" y="2044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2</a:t>
              </a:r>
              <a:endParaRPr lang="en-US"/>
            </a:p>
          </p:txBody>
        </p:sp>
        <p:sp>
          <p:nvSpPr>
            <p:cNvPr id="213046" name="Rectangle 198"/>
            <p:cNvSpPr>
              <a:spLocks noChangeArrowheads="1"/>
            </p:cNvSpPr>
            <p:nvPr/>
          </p:nvSpPr>
          <p:spPr bwMode="auto">
            <a:xfrm>
              <a:off x="1784" y="2044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63</a:t>
              </a:r>
              <a:endParaRPr lang="en-US"/>
            </a:p>
          </p:txBody>
        </p:sp>
        <p:sp>
          <p:nvSpPr>
            <p:cNvPr id="213047" name="Rectangle 199"/>
            <p:cNvSpPr>
              <a:spLocks noChangeArrowheads="1"/>
            </p:cNvSpPr>
            <p:nvPr/>
          </p:nvSpPr>
          <p:spPr bwMode="auto">
            <a:xfrm>
              <a:off x="3264" y="2044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6</a:t>
              </a:r>
              <a:endParaRPr lang="en-US"/>
            </a:p>
          </p:txBody>
        </p:sp>
        <p:sp>
          <p:nvSpPr>
            <p:cNvPr id="213048" name="Rectangle 200"/>
            <p:cNvSpPr>
              <a:spLocks noChangeArrowheads="1"/>
            </p:cNvSpPr>
            <p:nvPr/>
          </p:nvSpPr>
          <p:spPr bwMode="auto">
            <a:xfrm>
              <a:off x="935" y="240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3</a:t>
              </a:r>
              <a:endParaRPr lang="en-US"/>
            </a:p>
          </p:txBody>
        </p:sp>
        <p:sp>
          <p:nvSpPr>
            <p:cNvPr id="213049" name="Rectangle 201"/>
            <p:cNvSpPr>
              <a:spLocks noChangeArrowheads="1"/>
            </p:cNvSpPr>
            <p:nvPr/>
          </p:nvSpPr>
          <p:spPr bwMode="auto">
            <a:xfrm>
              <a:off x="1784" y="2408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95</a:t>
              </a:r>
              <a:endParaRPr lang="en-US"/>
            </a:p>
          </p:txBody>
        </p:sp>
        <p:sp>
          <p:nvSpPr>
            <p:cNvPr id="213050" name="Rectangle 202"/>
            <p:cNvSpPr>
              <a:spLocks noChangeArrowheads="1"/>
            </p:cNvSpPr>
            <p:nvPr/>
          </p:nvSpPr>
          <p:spPr bwMode="auto">
            <a:xfrm>
              <a:off x="3197" y="2408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11</a:t>
              </a:r>
              <a:endParaRPr lang="en-US"/>
            </a:p>
          </p:txBody>
        </p:sp>
        <p:sp>
          <p:nvSpPr>
            <p:cNvPr id="213051" name="Rectangle 203"/>
            <p:cNvSpPr>
              <a:spLocks noChangeArrowheads="1"/>
            </p:cNvSpPr>
            <p:nvPr/>
          </p:nvSpPr>
          <p:spPr bwMode="auto">
            <a:xfrm>
              <a:off x="935" y="2771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4</a:t>
              </a:r>
              <a:endParaRPr lang="en-US"/>
            </a:p>
          </p:txBody>
        </p:sp>
        <p:sp>
          <p:nvSpPr>
            <p:cNvPr id="213052" name="Rectangle 204"/>
            <p:cNvSpPr>
              <a:spLocks noChangeArrowheads="1"/>
            </p:cNvSpPr>
            <p:nvPr/>
          </p:nvSpPr>
          <p:spPr bwMode="auto">
            <a:xfrm>
              <a:off x="1784" y="2771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50</a:t>
              </a:r>
              <a:endParaRPr lang="en-US"/>
            </a:p>
          </p:txBody>
        </p:sp>
        <p:sp>
          <p:nvSpPr>
            <p:cNvPr id="213053" name="Rectangle 205"/>
            <p:cNvSpPr>
              <a:spLocks noChangeArrowheads="1"/>
            </p:cNvSpPr>
            <p:nvPr/>
          </p:nvSpPr>
          <p:spPr bwMode="auto">
            <a:xfrm>
              <a:off x="3264" y="2771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7</a:t>
              </a:r>
              <a:endParaRPr lang="en-US"/>
            </a:p>
          </p:txBody>
        </p:sp>
        <p:sp>
          <p:nvSpPr>
            <p:cNvPr id="213054" name="Rectangle 206"/>
            <p:cNvSpPr>
              <a:spLocks noChangeArrowheads="1"/>
            </p:cNvSpPr>
            <p:nvPr/>
          </p:nvSpPr>
          <p:spPr bwMode="auto">
            <a:xfrm>
              <a:off x="935" y="313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5</a:t>
              </a:r>
              <a:endParaRPr lang="en-US"/>
            </a:p>
          </p:txBody>
        </p:sp>
        <p:sp>
          <p:nvSpPr>
            <p:cNvPr id="213055" name="Rectangle 207"/>
            <p:cNvSpPr>
              <a:spLocks noChangeArrowheads="1"/>
            </p:cNvSpPr>
            <p:nvPr/>
          </p:nvSpPr>
          <p:spPr bwMode="auto">
            <a:xfrm>
              <a:off x="1784" y="3135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43</a:t>
              </a:r>
              <a:endParaRPr lang="en-US"/>
            </a:p>
          </p:txBody>
        </p:sp>
        <p:sp>
          <p:nvSpPr>
            <p:cNvPr id="213056" name="Rectangle 208"/>
            <p:cNvSpPr>
              <a:spLocks noChangeArrowheads="1"/>
            </p:cNvSpPr>
            <p:nvPr/>
          </p:nvSpPr>
          <p:spPr bwMode="auto">
            <a:xfrm>
              <a:off x="3264" y="313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</p:grpSp>
      <p:sp>
        <p:nvSpPr>
          <p:cNvPr id="225490" name="Rectangle 210"/>
          <p:cNvSpPr>
            <a:spLocks noChangeArrowheads="1"/>
          </p:cNvSpPr>
          <p:nvPr/>
        </p:nvSpPr>
        <p:spPr bwMode="auto">
          <a:xfrm>
            <a:off x="4138613" y="266700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4</a:t>
            </a:r>
            <a:endParaRPr lang="en-US"/>
          </a:p>
        </p:txBody>
      </p:sp>
      <p:sp>
        <p:nvSpPr>
          <p:cNvPr id="225491" name="Rectangle 211"/>
          <p:cNvSpPr>
            <a:spLocks noChangeArrowheads="1"/>
          </p:cNvSpPr>
          <p:nvPr/>
        </p:nvSpPr>
        <p:spPr bwMode="auto">
          <a:xfrm>
            <a:off x="4138613" y="324485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3</a:t>
            </a:r>
            <a:endParaRPr lang="en-US"/>
          </a:p>
        </p:txBody>
      </p:sp>
      <p:sp>
        <p:nvSpPr>
          <p:cNvPr id="225492" name="Rectangle 212"/>
          <p:cNvSpPr>
            <a:spLocks noChangeArrowheads="1"/>
          </p:cNvSpPr>
          <p:nvPr/>
        </p:nvSpPr>
        <p:spPr bwMode="auto">
          <a:xfrm>
            <a:off x="4138613" y="382270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5</a:t>
            </a:r>
            <a:endParaRPr lang="en-US"/>
          </a:p>
        </p:txBody>
      </p:sp>
      <p:sp>
        <p:nvSpPr>
          <p:cNvPr id="225493" name="Rectangle 213"/>
          <p:cNvSpPr>
            <a:spLocks noChangeArrowheads="1"/>
          </p:cNvSpPr>
          <p:nvPr/>
        </p:nvSpPr>
        <p:spPr bwMode="auto">
          <a:xfrm>
            <a:off x="4138613" y="439896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2</a:t>
            </a:r>
            <a:endParaRPr lang="en-US"/>
          </a:p>
        </p:txBody>
      </p:sp>
      <p:sp>
        <p:nvSpPr>
          <p:cNvPr id="225494" name="Rectangle 214"/>
          <p:cNvSpPr>
            <a:spLocks noChangeArrowheads="1"/>
          </p:cNvSpPr>
          <p:nvPr/>
        </p:nvSpPr>
        <p:spPr bwMode="auto">
          <a:xfrm>
            <a:off x="4138613" y="497681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1</a:t>
            </a:r>
            <a:endParaRPr lang="en-US"/>
          </a:p>
        </p:txBody>
      </p:sp>
      <p:sp>
        <p:nvSpPr>
          <p:cNvPr id="225496" name="Rectangle 216"/>
          <p:cNvSpPr>
            <a:spLocks noChangeArrowheads="1"/>
          </p:cNvSpPr>
          <p:nvPr/>
        </p:nvSpPr>
        <p:spPr bwMode="auto">
          <a:xfrm>
            <a:off x="6224588" y="266700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4</a:t>
            </a:r>
            <a:endParaRPr lang="en-US"/>
          </a:p>
        </p:txBody>
      </p:sp>
      <p:sp>
        <p:nvSpPr>
          <p:cNvPr id="225497" name="Rectangle 217"/>
          <p:cNvSpPr>
            <a:spLocks noChangeArrowheads="1"/>
          </p:cNvSpPr>
          <p:nvPr/>
        </p:nvSpPr>
        <p:spPr bwMode="auto">
          <a:xfrm>
            <a:off x="6224588" y="324485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2</a:t>
            </a:r>
            <a:endParaRPr lang="en-US"/>
          </a:p>
        </p:txBody>
      </p:sp>
      <p:sp>
        <p:nvSpPr>
          <p:cNvPr id="225498" name="Rectangle 218"/>
          <p:cNvSpPr>
            <a:spLocks noChangeArrowheads="1"/>
          </p:cNvSpPr>
          <p:nvPr/>
        </p:nvSpPr>
        <p:spPr bwMode="auto">
          <a:xfrm>
            <a:off x="6224588" y="382270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5</a:t>
            </a:r>
            <a:endParaRPr lang="en-US"/>
          </a:p>
        </p:txBody>
      </p:sp>
      <p:sp>
        <p:nvSpPr>
          <p:cNvPr id="225499" name="Rectangle 219"/>
          <p:cNvSpPr>
            <a:spLocks noChangeArrowheads="1"/>
          </p:cNvSpPr>
          <p:nvPr/>
        </p:nvSpPr>
        <p:spPr bwMode="auto">
          <a:xfrm>
            <a:off x="6224588" y="439896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3</a:t>
            </a:r>
            <a:endParaRPr lang="en-US"/>
          </a:p>
        </p:txBody>
      </p:sp>
      <p:sp>
        <p:nvSpPr>
          <p:cNvPr id="225500" name="Rectangle 220"/>
          <p:cNvSpPr>
            <a:spLocks noChangeArrowheads="1"/>
          </p:cNvSpPr>
          <p:nvPr/>
        </p:nvSpPr>
        <p:spPr bwMode="auto">
          <a:xfrm>
            <a:off x="6224588" y="497681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10000"/>
                </a:solidFill>
              </a:rPr>
              <a:t>1</a:t>
            </a:r>
            <a:endParaRPr lang="en-US"/>
          </a:p>
        </p:txBody>
      </p:sp>
      <p:grpSp>
        <p:nvGrpSpPr>
          <p:cNvPr id="225507" name="Group 227"/>
          <p:cNvGrpSpPr>
            <a:grpSpLocks/>
          </p:cNvGrpSpPr>
          <p:nvPr/>
        </p:nvGrpSpPr>
        <p:grpSpPr bwMode="auto">
          <a:xfrm>
            <a:off x="6953250" y="2667000"/>
            <a:ext cx="338138" cy="2797175"/>
            <a:chOff x="4380" y="1680"/>
            <a:chExt cx="213" cy="1762"/>
          </a:xfrm>
        </p:grpSpPr>
        <p:sp>
          <p:nvSpPr>
            <p:cNvPr id="213037" name="Rectangle 222"/>
            <p:cNvSpPr>
              <a:spLocks noChangeArrowheads="1"/>
            </p:cNvSpPr>
            <p:nvPr/>
          </p:nvSpPr>
          <p:spPr bwMode="auto">
            <a:xfrm>
              <a:off x="4420" y="168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  <p:sp>
          <p:nvSpPr>
            <p:cNvPr id="213038" name="Rectangle 223"/>
            <p:cNvSpPr>
              <a:spLocks noChangeArrowheads="1"/>
            </p:cNvSpPr>
            <p:nvPr/>
          </p:nvSpPr>
          <p:spPr bwMode="auto">
            <a:xfrm>
              <a:off x="4420" y="2044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1</a:t>
              </a:r>
              <a:endParaRPr lang="en-US"/>
            </a:p>
          </p:txBody>
        </p:sp>
        <p:sp>
          <p:nvSpPr>
            <p:cNvPr id="213039" name="Rectangle 224"/>
            <p:cNvSpPr>
              <a:spLocks noChangeArrowheads="1"/>
            </p:cNvSpPr>
            <p:nvPr/>
          </p:nvSpPr>
          <p:spPr bwMode="auto">
            <a:xfrm>
              <a:off x="4420" y="240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  <p:sp>
          <p:nvSpPr>
            <p:cNvPr id="213040" name="Rectangle 225"/>
            <p:cNvSpPr>
              <a:spLocks noChangeArrowheads="1"/>
            </p:cNvSpPr>
            <p:nvPr/>
          </p:nvSpPr>
          <p:spPr bwMode="auto">
            <a:xfrm>
              <a:off x="4380" y="2771"/>
              <a:ext cx="213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-1</a:t>
              </a:r>
              <a:endParaRPr lang="en-US"/>
            </a:p>
          </p:txBody>
        </p:sp>
        <p:sp>
          <p:nvSpPr>
            <p:cNvPr id="213041" name="Rectangle 226"/>
            <p:cNvSpPr>
              <a:spLocks noChangeArrowheads="1"/>
            </p:cNvSpPr>
            <p:nvPr/>
          </p:nvSpPr>
          <p:spPr bwMode="auto">
            <a:xfrm>
              <a:off x="4420" y="313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</p:grpSp>
      <p:grpSp>
        <p:nvGrpSpPr>
          <p:cNvPr id="225514" name="Group 234"/>
          <p:cNvGrpSpPr>
            <a:grpSpLocks/>
          </p:cNvGrpSpPr>
          <p:nvPr/>
        </p:nvGrpSpPr>
        <p:grpSpPr bwMode="auto">
          <a:xfrm>
            <a:off x="7810500" y="2667000"/>
            <a:ext cx="203200" cy="3402013"/>
            <a:chOff x="4920" y="1680"/>
            <a:chExt cx="128" cy="2143"/>
          </a:xfrm>
        </p:grpSpPr>
        <p:sp>
          <p:nvSpPr>
            <p:cNvPr id="213031" name="Rectangle 228"/>
            <p:cNvSpPr>
              <a:spLocks noChangeArrowheads="1"/>
            </p:cNvSpPr>
            <p:nvPr/>
          </p:nvSpPr>
          <p:spPr bwMode="auto">
            <a:xfrm>
              <a:off x="4920" y="1680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  <p:sp>
          <p:nvSpPr>
            <p:cNvPr id="213032" name="Rectangle 229"/>
            <p:cNvSpPr>
              <a:spLocks noChangeArrowheads="1"/>
            </p:cNvSpPr>
            <p:nvPr/>
          </p:nvSpPr>
          <p:spPr bwMode="auto">
            <a:xfrm>
              <a:off x="4920" y="2044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1</a:t>
              </a:r>
              <a:endParaRPr lang="en-US"/>
            </a:p>
          </p:txBody>
        </p:sp>
        <p:sp>
          <p:nvSpPr>
            <p:cNvPr id="213033" name="Rectangle 230"/>
            <p:cNvSpPr>
              <a:spLocks noChangeArrowheads="1"/>
            </p:cNvSpPr>
            <p:nvPr/>
          </p:nvSpPr>
          <p:spPr bwMode="auto">
            <a:xfrm>
              <a:off x="4920" y="240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  <p:sp>
          <p:nvSpPr>
            <p:cNvPr id="213034" name="Rectangle 231"/>
            <p:cNvSpPr>
              <a:spLocks noChangeArrowheads="1"/>
            </p:cNvSpPr>
            <p:nvPr/>
          </p:nvSpPr>
          <p:spPr bwMode="auto">
            <a:xfrm>
              <a:off x="4920" y="2771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1</a:t>
              </a:r>
              <a:endParaRPr lang="en-US"/>
            </a:p>
          </p:txBody>
        </p:sp>
        <p:sp>
          <p:nvSpPr>
            <p:cNvPr id="213035" name="Rectangle 232"/>
            <p:cNvSpPr>
              <a:spLocks noChangeArrowheads="1"/>
            </p:cNvSpPr>
            <p:nvPr/>
          </p:nvSpPr>
          <p:spPr bwMode="auto">
            <a:xfrm>
              <a:off x="4920" y="313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0</a:t>
              </a:r>
              <a:endParaRPr lang="en-US"/>
            </a:p>
          </p:txBody>
        </p:sp>
        <p:sp>
          <p:nvSpPr>
            <p:cNvPr id="213036" name="Rectangle 233"/>
            <p:cNvSpPr>
              <a:spLocks noChangeArrowheads="1"/>
            </p:cNvSpPr>
            <p:nvPr/>
          </p:nvSpPr>
          <p:spPr bwMode="auto">
            <a:xfrm>
              <a:off x="4920" y="3516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10000"/>
                  </a:solidFill>
                </a:rPr>
                <a:t>2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683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Ctr="1"/>
          <a:lstStyle/>
          <a:p>
            <a:pPr algn="l" eaLnBrk="1" hangingPunct="1">
              <a:defRPr/>
            </a:pPr>
            <a:r>
              <a:rPr lang="en-US" sz="3200" b="1" dirty="0" smtClean="0">
                <a:latin typeface="Arial" charset="0"/>
              </a:rPr>
              <a:t>Spearman</a:t>
            </a:r>
            <a:r>
              <a:rPr lang="ja-JP" altLang="en-US" sz="3200" b="1" dirty="0" smtClean="0">
                <a:latin typeface="Arial"/>
              </a:rPr>
              <a:t>’</a:t>
            </a:r>
            <a:r>
              <a:rPr lang="en-US" sz="3200" b="1" dirty="0" smtClean="0">
                <a:latin typeface="Arial" charset="0"/>
              </a:rPr>
              <a:t>s Rank Correlation Solution</a:t>
            </a:r>
          </a:p>
        </p:txBody>
      </p:sp>
      <p:graphicFrame>
        <p:nvGraphicFramePr>
          <p:cNvPr id="237571" name="Object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876550" y="2025650"/>
          <a:ext cx="2857500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1" name="Equation" r:id="rId3" imgW="1041400" imgH="1447800" progId="Equation.3">
                  <p:embed/>
                </p:oleObj>
              </mc:Choice>
              <mc:Fallback>
                <p:oleObj name="Equation" r:id="rId3" imgW="1041400" imgH="1447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2025650"/>
                        <a:ext cx="2857500" cy="397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190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6624638" cy="777875"/>
          </a:xfrm>
        </p:spPr>
        <p:txBody>
          <a:bodyPr/>
          <a:lstStyle/>
          <a:p>
            <a:r>
              <a:rPr lang="en-US" b="1" dirty="0" smtClean="0"/>
              <a:t>Correlation using Rstudio</a:t>
            </a:r>
            <a:endParaRPr lang="en-US" b="1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19430807"/>
              </p:ext>
            </p:extLst>
          </p:nvPr>
        </p:nvGraphicFramePr>
        <p:xfrm>
          <a:off x="87237" y="1088800"/>
          <a:ext cx="8899525" cy="716280"/>
        </p:xfrm>
        <a:graphic>
          <a:graphicData uri="http://schemas.openxmlformats.org/drawingml/2006/table">
            <a:tbl>
              <a:tblPr/>
              <a:tblGrid>
                <a:gridCol w="1722437"/>
                <a:gridCol w="623888"/>
                <a:gridCol w="625475"/>
                <a:gridCol w="593725"/>
                <a:gridCol w="595312"/>
                <a:gridCol w="623888"/>
                <a:gridCol w="579437"/>
                <a:gridCol w="579438"/>
                <a:gridCol w="609600"/>
                <a:gridCol w="609600"/>
                <a:gridCol w="579437"/>
                <a:gridCol w="577850"/>
                <a:gridCol w="57943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Hours, </a:t>
                      </a: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Test score, </a:t>
                      </a: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y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96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85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82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74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95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68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76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84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58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65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75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50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619" y="2068286"/>
            <a:ext cx="841828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x&lt;- c(0, 1, 2, 3, 3, 5, 5, 5, 6, 7, 7, 10)</a:t>
            </a:r>
          </a:p>
          <a:p>
            <a:endParaRPr lang="en-US" dirty="0"/>
          </a:p>
          <a:p>
            <a:r>
              <a:rPr lang="en-US" dirty="0"/>
              <a:t>y</a:t>
            </a:r>
            <a:r>
              <a:rPr lang="en-US" dirty="0" smtClean="0"/>
              <a:t>&lt;- c(96,  85, 82, 74, 95, 68, 76, 84, 58, 65, 75, 50)</a:t>
            </a:r>
          </a:p>
          <a:p>
            <a:endParaRPr lang="en-US" dirty="0"/>
          </a:p>
          <a:p>
            <a:r>
              <a:rPr lang="en-US" dirty="0" err="1"/>
              <a:t>cor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[1] -</a:t>
            </a:r>
            <a:r>
              <a:rPr lang="en-US" dirty="0" smtClean="0">
                <a:solidFill>
                  <a:srgbClr val="FF0000"/>
                </a:solidFill>
              </a:rPr>
              <a:t>0.8312962</a:t>
            </a:r>
          </a:p>
          <a:p>
            <a:endParaRPr lang="en-US" dirty="0"/>
          </a:p>
          <a:p>
            <a:r>
              <a:rPr lang="en-US" dirty="0" err="1"/>
              <a:t>cor.test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data:  x and y</a:t>
            </a:r>
          </a:p>
          <a:p>
            <a:r>
              <a:rPr lang="en-US" dirty="0"/>
              <a:t>t = -4.7295, </a:t>
            </a:r>
            <a:r>
              <a:rPr lang="en-US" dirty="0" err="1"/>
              <a:t>df</a:t>
            </a:r>
            <a:r>
              <a:rPr lang="en-US" dirty="0"/>
              <a:t> = 10, p-value = </a:t>
            </a:r>
            <a:r>
              <a:rPr lang="en-US" dirty="0">
                <a:solidFill>
                  <a:srgbClr val="FF0000"/>
                </a:solidFill>
              </a:rPr>
              <a:t>0.0008048</a:t>
            </a:r>
          </a:p>
          <a:p>
            <a:r>
              <a:rPr lang="en-US" dirty="0"/>
              <a:t>alternative hypothesis: true correlation is not equal to 0</a:t>
            </a:r>
          </a:p>
          <a:p>
            <a:r>
              <a:rPr lang="en-US" dirty="0"/>
              <a:t>95 percent confidence interval:</a:t>
            </a:r>
          </a:p>
          <a:p>
            <a:r>
              <a:rPr lang="en-US" dirty="0"/>
              <a:t> -0.9513335 -0.4922277</a:t>
            </a:r>
          </a:p>
          <a:p>
            <a:r>
              <a:rPr lang="en-US" dirty="0"/>
              <a:t>sample estimates:</a:t>
            </a:r>
          </a:p>
          <a:p>
            <a:r>
              <a:rPr lang="en-US" dirty="0"/>
              <a:t>       </a:t>
            </a:r>
            <a:r>
              <a:rPr lang="en-US" dirty="0" err="1"/>
              <a:t>cor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-0.8312962 </a:t>
            </a:r>
          </a:p>
        </p:txBody>
      </p:sp>
    </p:spTree>
    <p:extLst>
      <p:ext uri="{BB962C8B-B14F-4D97-AF65-F5344CB8AC3E}">
        <p14:creationId xmlns:p14="http://schemas.microsoft.com/office/powerpoint/2010/main" val="1122923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Plot X and Y using Rstudio</a:t>
            </a:r>
            <a:endParaRPr lang="en-US" b="1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55814553"/>
              </p:ext>
            </p:extLst>
          </p:nvPr>
        </p:nvGraphicFramePr>
        <p:xfrm>
          <a:off x="87237" y="1088800"/>
          <a:ext cx="8899525" cy="716280"/>
        </p:xfrm>
        <a:graphic>
          <a:graphicData uri="http://schemas.openxmlformats.org/drawingml/2006/table">
            <a:tbl>
              <a:tblPr/>
              <a:tblGrid>
                <a:gridCol w="1722437"/>
                <a:gridCol w="623888"/>
                <a:gridCol w="625475"/>
                <a:gridCol w="593725"/>
                <a:gridCol w="595312"/>
                <a:gridCol w="623888"/>
                <a:gridCol w="579437"/>
                <a:gridCol w="579438"/>
                <a:gridCol w="609600"/>
                <a:gridCol w="609600"/>
                <a:gridCol w="579437"/>
                <a:gridCol w="577850"/>
                <a:gridCol w="57943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Hours, </a:t>
                      </a: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Test score, </a:t>
                      </a: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y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96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85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82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74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95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68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76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84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58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65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75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  <a:sym typeface="Symbol" charset="0"/>
                        </a:rPr>
                        <a:t>50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850" y="2068286"/>
            <a:ext cx="841828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x&lt;- c(0, 1, 2, 3, 3, 5, 5, 5, 6, 7, 7, 10)</a:t>
            </a:r>
          </a:p>
          <a:p>
            <a:endParaRPr lang="en-US" dirty="0"/>
          </a:p>
          <a:p>
            <a:r>
              <a:rPr lang="en-US" dirty="0"/>
              <a:t>y</a:t>
            </a:r>
            <a:r>
              <a:rPr lang="en-US" dirty="0" smtClean="0"/>
              <a:t>&lt;- c(96,  85, 82, 74, 95, 68, 76, 84, 58, 65, 75, 50)</a:t>
            </a:r>
          </a:p>
          <a:p>
            <a:endParaRPr lang="en-US" dirty="0"/>
          </a:p>
          <a:p>
            <a:r>
              <a:rPr lang="en-US" dirty="0" err="1"/>
              <a:t>cor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[1] -</a:t>
            </a:r>
            <a:r>
              <a:rPr lang="en-US" dirty="0" smtClean="0">
                <a:solidFill>
                  <a:srgbClr val="FF0000"/>
                </a:solidFill>
              </a:rPr>
              <a:t>0.8312962</a:t>
            </a:r>
          </a:p>
          <a:p>
            <a:endParaRPr lang="en-US" dirty="0"/>
          </a:p>
          <a:p>
            <a:r>
              <a:rPr lang="en-US" dirty="0" err="1"/>
              <a:t>cor.test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data:  x and y</a:t>
            </a:r>
          </a:p>
          <a:p>
            <a:r>
              <a:rPr lang="en-US" dirty="0"/>
              <a:t>t = -4.7295, </a:t>
            </a:r>
            <a:r>
              <a:rPr lang="en-US" dirty="0" err="1"/>
              <a:t>df</a:t>
            </a:r>
            <a:r>
              <a:rPr lang="en-US" dirty="0"/>
              <a:t> = 10, p-value = </a:t>
            </a:r>
            <a:r>
              <a:rPr lang="en-US" dirty="0">
                <a:solidFill>
                  <a:srgbClr val="FF0000"/>
                </a:solidFill>
              </a:rPr>
              <a:t>0.0008048</a:t>
            </a:r>
          </a:p>
          <a:p>
            <a:r>
              <a:rPr lang="en-US" dirty="0"/>
              <a:t>alternative hypothesis: true correlation is not equal to 0</a:t>
            </a:r>
          </a:p>
          <a:p>
            <a:r>
              <a:rPr lang="en-US" dirty="0"/>
              <a:t>95 percent confidence interval:</a:t>
            </a:r>
          </a:p>
          <a:p>
            <a:r>
              <a:rPr lang="en-US" dirty="0"/>
              <a:t> -0.9513335 -0.4922277</a:t>
            </a:r>
          </a:p>
          <a:p>
            <a:r>
              <a:rPr lang="en-US" dirty="0"/>
              <a:t>sample estimates:</a:t>
            </a:r>
          </a:p>
          <a:p>
            <a:r>
              <a:rPr lang="en-US" dirty="0"/>
              <a:t>       </a:t>
            </a:r>
            <a:r>
              <a:rPr lang="en-US" dirty="0" err="1"/>
              <a:t>cor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-0.8312962 </a:t>
            </a:r>
          </a:p>
        </p:txBody>
      </p:sp>
    </p:spTree>
    <p:extLst>
      <p:ext uri="{BB962C8B-B14F-4D97-AF65-F5344CB8AC3E}">
        <p14:creationId xmlns:p14="http://schemas.microsoft.com/office/powerpoint/2010/main" val="1268846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Rectangle 3"/>
          <p:cNvSpPr/>
          <p:nvPr/>
        </p:nvSpPr>
        <p:spPr>
          <a:xfrm>
            <a:off x="626533" y="2136339"/>
            <a:ext cx="62314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err="1" smtClean="0"/>
              <a:t>cor</a:t>
            </a:r>
            <a:r>
              <a:rPr lang="en-US" dirty="0"/>
              <a:t>(x, y = NULL, use = "everything",</a:t>
            </a:r>
          </a:p>
          <a:p>
            <a:r>
              <a:rPr lang="en-US" dirty="0"/>
              <a:t>    method = c("</a:t>
            </a:r>
            <a:r>
              <a:rPr lang="en-US" dirty="0" err="1"/>
              <a:t>pearson</a:t>
            </a:r>
            <a:r>
              <a:rPr lang="en-US" dirty="0"/>
              <a:t>", "</a:t>
            </a:r>
            <a:r>
              <a:rPr lang="en-US" dirty="0" err="1"/>
              <a:t>kendall</a:t>
            </a:r>
            <a:r>
              <a:rPr lang="en-US" dirty="0"/>
              <a:t>", "spearman")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Dec&lt;-c(87,63,95,50,43)</a:t>
            </a:r>
          </a:p>
          <a:p>
            <a:r>
              <a:rPr lang="en-US" dirty="0"/>
              <a:t>Pup&lt;-c(10,6,11,7,0)</a:t>
            </a:r>
          </a:p>
          <a:p>
            <a:r>
              <a:rPr lang="en-US" dirty="0"/>
              <a:t>Data&lt;-</a:t>
            </a:r>
            <a:r>
              <a:rPr lang="en-US" dirty="0" err="1"/>
              <a:t>data.frame</a:t>
            </a:r>
            <a:r>
              <a:rPr lang="en-US" dirty="0"/>
              <a:t>(</a:t>
            </a:r>
            <a:r>
              <a:rPr lang="en-US" dirty="0" err="1"/>
              <a:t>cbind</a:t>
            </a:r>
            <a:r>
              <a:rPr lang="en-US" dirty="0"/>
              <a:t>(Dec, Pup))</a:t>
            </a:r>
          </a:p>
          <a:p>
            <a:r>
              <a:rPr lang="en-US" dirty="0" err="1"/>
              <a:t>cor</a:t>
            </a:r>
            <a:r>
              <a:rPr lang="en-US" dirty="0"/>
              <a:t>(Dec, Pup, method="spearman")</a:t>
            </a:r>
          </a:p>
        </p:txBody>
      </p:sp>
    </p:spTree>
    <p:extLst>
      <p:ext uri="{BB962C8B-B14F-4D97-AF65-F5344CB8AC3E}">
        <p14:creationId xmlns:p14="http://schemas.microsoft.com/office/powerpoint/2010/main" val="12121311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516</Words>
  <Application>Microsoft Macintosh PowerPoint</Application>
  <PresentationFormat>On-screen Show (4:3)</PresentationFormat>
  <Paragraphs>168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ＭＳ Ｐゴシック</vt:lpstr>
      <vt:lpstr>Symbol</vt:lpstr>
      <vt:lpstr>Times New Roman</vt:lpstr>
      <vt:lpstr>Wingdings</vt:lpstr>
      <vt:lpstr>Arial</vt:lpstr>
      <vt:lpstr>Office Theme</vt:lpstr>
      <vt:lpstr>Equation</vt:lpstr>
      <vt:lpstr>PowerPoint Presentation</vt:lpstr>
      <vt:lpstr>Spearman’s Rank Correlation Coefficient</vt:lpstr>
      <vt:lpstr>Spearman’s Rank Correlation Procedure</vt:lpstr>
      <vt:lpstr>Spearman’s Rank Correlation Example</vt:lpstr>
      <vt:lpstr>Spearman’s Rank Correlation Table</vt:lpstr>
      <vt:lpstr>Spearman’s Rank Correlation Solution</vt:lpstr>
      <vt:lpstr>Correlation using Rstudio</vt:lpstr>
      <vt:lpstr>Plot X and Y using Rstudio</vt:lpstr>
      <vt:lpstr>PowerPoint Presentation</vt:lpstr>
    </vt:vector>
  </TitlesOfParts>
  <Company>The Ohio State University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Stephen Opiyo</dc:creator>
  <cp:lastModifiedBy>Microsoft Office User</cp:lastModifiedBy>
  <cp:revision>176</cp:revision>
  <cp:lastPrinted>2013-12-24T21:51:25Z</cp:lastPrinted>
  <dcterms:created xsi:type="dcterms:W3CDTF">2013-12-23T21:00:03Z</dcterms:created>
  <dcterms:modified xsi:type="dcterms:W3CDTF">2016-08-12T12:59:50Z</dcterms:modified>
</cp:coreProperties>
</file>