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0"/>
  </p:notesMasterIdLst>
  <p:sldIdLst>
    <p:sldId id="321" r:id="rId2"/>
    <p:sldId id="347" r:id="rId3"/>
    <p:sldId id="257" r:id="rId4"/>
    <p:sldId id="260" r:id="rId5"/>
    <p:sldId id="261" r:id="rId6"/>
    <p:sldId id="262" r:id="rId7"/>
    <p:sldId id="294" r:id="rId8"/>
    <p:sldId id="295" r:id="rId9"/>
    <p:sldId id="296" r:id="rId10"/>
    <p:sldId id="303" r:id="rId11"/>
    <p:sldId id="297" r:id="rId12"/>
    <p:sldId id="304" r:id="rId13"/>
    <p:sldId id="298" r:id="rId14"/>
    <p:sldId id="263" r:id="rId15"/>
    <p:sldId id="264" r:id="rId16"/>
    <p:sldId id="281" r:id="rId17"/>
    <p:sldId id="282" r:id="rId18"/>
    <p:sldId id="293" r:id="rId19"/>
    <p:sldId id="300" r:id="rId20"/>
    <p:sldId id="283" r:id="rId21"/>
    <p:sldId id="302" r:id="rId22"/>
    <p:sldId id="284" r:id="rId23"/>
    <p:sldId id="286" r:id="rId24"/>
    <p:sldId id="288" r:id="rId25"/>
    <p:sldId id="289" r:id="rId26"/>
    <p:sldId id="290" r:id="rId27"/>
    <p:sldId id="291"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5" r:id="rId57"/>
    <p:sldId id="336" r:id="rId58"/>
    <p:sldId id="337" r:id="rId59"/>
    <p:sldId id="338" r:id="rId60"/>
    <p:sldId id="339" r:id="rId61"/>
    <p:sldId id="340" r:id="rId62"/>
    <p:sldId id="341" r:id="rId63"/>
    <p:sldId id="342" r:id="rId64"/>
    <p:sldId id="343" r:id="rId65"/>
    <p:sldId id="344" r:id="rId66"/>
    <p:sldId id="345"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60"/>
    <p:restoredTop sz="94637"/>
  </p:normalViewPr>
  <p:slideViewPr>
    <p:cSldViewPr snapToGrid="0" snapToObjects="1">
      <p:cViewPr varScale="1">
        <p:scale>
          <a:sx n="108" d="100"/>
          <a:sy n="108" d="100"/>
        </p:scale>
        <p:origin x="928"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7E76B-7BEB-7344-8679-7B2179CD8A00}" type="datetimeFigureOut">
              <a:rPr lang="en-US" smtClean="0"/>
              <a:pPr/>
              <a:t>8/18/16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84E66-9F2F-FA4A-A193-0727EB162FA2}" type="slidenum">
              <a:rPr lang="en-US" smtClean="0"/>
              <a:pPr/>
              <a:t>‹#›</a:t>
            </a:fld>
            <a:endParaRPr lang="en-US"/>
          </a:p>
        </p:txBody>
      </p:sp>
    </p:spTree>
    <p:extLst>
      <p:ext uri="{BB962C8B-B14F-4D97-AF65-F5344CB8AC3E}">
        <p14:creationId xmlns:p14="http://schemas.microsoft.com/office/powerpoint/2010/main" val="3700407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284E66-9F2F-FA4A-A193-0727EB162FA2}" type="slidenum">
              <a:rPr lang="en-US" smtClean="0"/>
              <a:pPr/>
              <a:t>5</a:t>
            </a:fld>
            <a:endParaRPr lang="en-US"/>
          </a:p>
        </p:txBody>
      </p:sp>
    </p:spTree>
    <p:extLst>
      <p:ext uri="{BB962C8B-B14F-4D97-AF65-F5344CB8AC3E}">
        <p14:creationId xmlns:p14="http://schemas.microsoft.com/office/powerpoint/2010/main" val="109134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37AB9-A2A7-5D44-BC2A-C0C9D53F68EA}" type="slidenum">
              <a:rPr lang="en-US"/>
              <a:pPr/>
              <a:t>24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3805" y="4343704"/>
            <a:ext cx="5030391" cy="4113892"/>
          </a:xfrm>
        </p:spPr>
        <p:txBody>
          <a:bodyPr/>
          <a:lstStyle/>
          <a:p>
            <a:r>
              <a:rPr lang="en-US"/>
              <a:t>The BLAST homepage (http://www.ncbi.nlm.nih.gov/ BLAST/) can be found on the National Center for Biotechnology Information (NCBI) website. Sequence alignments are performed free of charge and cover all available public sequence databases. The slide shows the top of the query page for protein–protein BLAST, a program that performs sequence alignments on amino acid sequences. A query sequence is entered in the “Search” text box. For the purpose of this example, we have chosen MASH-1, a transcription factor that regulates neural development in rats. By clicking on the “BLAST!” button, the user submits the query sequence for alignment. Because the amount of time to perform a sequence alignment can vary greatly, the BLAST program gives the user an estimate for the time it will take to return the results. The results for the MASH-1 query are shown in the next slide.</a:t>
            </a:r>
            <a:endParaRPr lang="en-US" b="1" i="1"/>
          </a:p>
        </p:txBody>
      </p:sp>
    </p:spTree>
    <p:extLst>
      <p:ext uri="{BB962C8B-B14F-4D97-AF65-F5344CB8AC3E}">
        <p14:creationId xmlns:p14="http://schemas.microsoft.com/office/powerpoint/2010/main" val="19447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315E4-9D89-B448-919C-F71A3704DA60}" type="slidenum">
              <a:rPr lang="en-US"/>
              <a:pPr/>
              <a:t>25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3805" y="4343704"/>
            <a:ext cx="5030391" cy="4113892"/>
          </a:xfrm>
        </p:spPr>
        <p:txBody>
          <a:bodyPr/>
          <a:lstStyle/>
          <a:p>
            <a:r>
              <a:rPr lang="en-US"/>
              <a:t>The graphical display in the slide shows the sequences that BLAST was able to align to the MASH-1 amino acid sequence. Alignment scores are represented on the color bar at the top of the figure, with scores going from low (black) to high (red). The numbered line below the color bar represents the amino acid sequence of MASH-1. Below it are various sequences from several databases that were found to align to MASH-1. The precise position of each sequence relative to the MASH-1 sequence indicates the areas of sequence similarity. The next slide shows the BLAST results in greater detail.</a:t>
            </a:r>
          </a:p>
        </p:txBody>
      </p:sp>
    </p:spTree>
    <p:extLst>
      <p:ext uri="{BB962C8B-B14F-4D97-AF65-F5344CB8AC3E}">
        <p14:creationId xmlns:p14="http://schemas.microsoft.com/office/powerpoint/2010/main" val="43288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F7B91-A28A-2A42-998B-E9E639659D0F}" type="slidenum">
              <a:rPr lang="en-US"/>
              <a:pPr/>
              <a:t>26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3805" y="4343704"/>
            <a:ext cx="5030391" cy="4113892"/>
          </a:xfrm>
        </p:spPr>
        <p:txBody>
          <a:bodyPr/>
          <a:lstStyle/>
          <a:p>
            <a:r>
              <a:rPr lang="en-US"/>
              <a:t>This slide shows a list of significant sequence alignments to MASH-1. Alignments were scored using the BLOSUM62 scoring matrix discussed previously. The </a:t>
            </a:r>
            <a:r>
              <a:rPr lang="en-US" i="1"/>
              <a:t>E</a:t>
            </a:r>
            <a:r>
              <a:rPr lang="en-US"/>
              <a:t> values, shown on the far right, measure the probability of finding a particular alignment by chance in the database being searched. As the </a:t>
            </a:r>
            <a:r>
              <a:rPr lang="en-US" i="1"/>
              <a:t>E</a:t>
            </a:r>
            <a:r>
              <a:rPr lang="en-US"/>
              <a:t> values approach zero, the statistical significance of the alignment increases. Note how small the </a:t>
            </a:r>
            <a:r>
              <a:rPr lang="en-US" i="1"/>
              <a:t>E</a:t>
            </a:r>
            <a:r>
              <a:rPr lang="en-US"/>
              <a:t> values are for the most significant alignments.</a:t>
            </a:r>
          </a:p>
        </p:txBody>
      </p:sp>
    </p:spTree>
    <p:extLst>
      <p:ext uri="{BB962C8B-B14F-4D97-AF65-F5344CB8AC3E}">
        <p14:creationId xmlns:p14="http://schemas.microsoft.com/office/powerpoint/2010/main" val="2004730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81F31-5FA7-A144-BABD-23C9F1D46917}" type="slidenum">
              <a:rPr lang="en-US"/>
              <a:pPr/>
              <a:t>27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13805" y="4343704"/>
            <a:ext cx="5030391" cy="4113892"/>
          </a:xfrm>
        </p:spPr>
        <p:txBody>
          <a:bodyPr/>
          <a:lstStyle/>
          <a:p>
            <a:r>
              <a:rPr lang="en-US"/>
              <a:t>One of the significant alignments to MASH-1 was a protein called HASH-2, a human homolog of MASH-1. The bottom of the slide shows a pairwise alignment of these two sequences that was generated by BLAST. The “Query” sequence refers to MASH-1 and the “Sbjct” sequence to HASH-2. Amino acids that are identical in the alignment are shown in the row of characters between the two sequences. Plus signs in this row indicate conservative amino acid substitutions. The minus signs in the original sequences represent deletions (or insertions). The </a:t>
            </a:r>
            <a:r>
              <a:rPr lang="en-US" i="1"/>
              <a:t>X</a:t>
            </a:r>
            <a:r>
              <a:rPr lang="en-US"/>
              <a:t>’s in the MASH-1 sequence are not amino acids, but instead indicate an area of low complexity. These areas typically contain short repeats and can create problems in sequence alignments because they generate high scores that do not actually reflect the biological relationship of the two sequences. An example of a low complexity area would be the amino acid sequence PPCDPPPPPKDKKKKDDGPP. The BLAST program and the NCBI website are constantly being enhanced. The reader is urged to go to the website and experiment with his or her favorite sequences.</a:t>
            </a:r>
          </a:p>
        </p:txBody>
      </p:sp>
    </p:spTree>
    <p:extLst>
      <p:ext uri="{BB962C8B-B14F-4D97-AF65-F5344CB8AC3E}">
        <p14:creationId xmlns:p14="http://schemas.microsoft.com/office/powerpoint/2010/main" val="162995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C1FC88-CBCB-4C44-B806-6091CDFBB96D}" type="slidenum">
              <a:rPr lang="en-US" sz="1200">
                <a:latin typeface="Optima"/>
              </a:rPr>
              <a:pPr eaLnBrk="1" hangingPunct="1"/>
              <a:t>28</a:t>
            </a:fld>
            <a:endParaRPr lang="en-US" sz="1200" dirty="0">
              <a:latin typeface="Optima"/>
            </a:endParaRPr>
          </a:p>
        </p:txBody>
      </p:sp>
      <p:sp>
        <p:nvSpPr>
          <p:cNvPr id="6246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246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6493" tIns="43247" rIns="86493" bIns="43247"/>
          <a:lstStyle/>
          <a:p>
            <a:pPr eaLnBrk="1" hangingPunct="1"/>
            <a:r>
              <a:rPr lang="en-US"/>
              <a:t>So far, we have discussed pairwise sequence alignments. Alignments that involve more than two sequences are referred to as multiple-sequence alignments. Multiple-sequence alignments are necessary for phylogenetic analyses, the identification of sequence families, and the automated reconstruction of gene fragments in sequencing projects. Unfortunately, methods for finding optimal alignments (i.e., dynamic programming methods) among multiple sequences are only practical for 8–10 sequences. This is because optimal methods are </a:t>
            </a:r>
            <a:r>
              <a:rPr lang="en-US" i="1"/>
              <a:t>O</a:t>
            </a:r>
            <a:r>
              <a:rPr lang="en-US"/>
              <a:t>(</a:t>
            </a:r>
            <a:r>
              <a:rPr lang="en-US" i="1"/>
              <a:t>N</a:t>
            </a:r>
            <a:r>
              <a:rPr lang="en-US" sz="900" i="1" baseline="30000"/>
              <a:t>M</a:t>
            </a:r>
            <a:r>
              <a:rPr lang="en-US"/>
              <a:t>), where </a:t>
            </a:r>
            <a:r>
              <a:rPr lang="en-US" i="1"/>
              <a:t>N</a:t>
            </a:r>
            <a:r>
              <a:rPr lang="en-US"/>
              <a:t> is the average length of the sequences and </a:t>
            </a:r>
            <a:r>
              <a:rPr lang="en-US" i="1"/>
              <a:t>M</a:t>
            </a:r>
            <a:r>
              <a:rPr lang="en-US"/>
              <a:t> is the number of sequences. Therefore, in almost every case heuristic methods are necessary.</a:t>
            </a:r>
          </a:p>
        </p:txBody>
      </p:sp>
    </p:spTree>
    <p:extLst>
      <p:ext uri="{BB962C8B-B14F-4D97-AF65-F5344CB8AC3E}">
        <p14:creationId xmlns:p14="http://schemas.microsoft.com/office/powerpoint/2010/main" val="78492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DD6FB1-84C3-8D47-889C-6530C2E514EF}" type="slidenum">
              <a:rPr lang="en-US" sz="1200">
                <a:latin typeface="Optima"/>
              </a:rPr>
              <a:pPr eaLnBrk="1" hangingPunct="1"/>
              <a:t>29</a:t>
            </a:fld>
            <a:endParaRPr lang="en-US" sz="1200" dirty="0">
              <a:latin typeface="Optima"/>
            </a:endParaRPr>
          </a:p>
        </p:txBody>
      </p:sp>
      <p:sp>
        <p:nvSpPr>
          <p:cNvPr id="6451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451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6493" tIns="43247" rIns="86493" bIns="43247"/>
          <a:lstStyle/>
          <a:p>
            <a:pPr eaLnBrk="1" hangingPunct="1"/>
            <a:r>
              <a:rPr lang="en-US"/>
              <a:t>Heuristic methods for multiple-sequence alignments can be divided into progressive, iterative, and probabilistic methods. Progressive methods align the most closely related sequences first and then less related sequences. These techniques do not work well for distantly related sequences. Iterative methods often start with a progressive alignment, remove a sequence from an alignment, and then use the remaining sequences to build a </a:t>
            </a:r>
            <a:r>
              <a:rPr lang="ja-JP" altLang="en-US"/>
              <a:t>“</a:t>
            </a:r>
            <a:r>
              <a:rPr lang="en-US"/>
              <a:t>profile</a:t>
            </a:r>
            <a:r>
              <a:rPr lang="ja-JP" altLang="en-US"/>
              <a:t>”</a:t>
            </a:r>
            <a:r>
              <a:rPr lang="en-US"/>
              <a:t> of the alignment. The profile is then used to realign the sequence that had been removed. The process is then repeated until an acceptable alignment has been achieved. There are also probabilistic methods for global sequence alignments that use hidden Markov models, described in greater detail later in this chapter.</a:t>
            </a:r>
          </a:p>
        </p:txBody>
      </p:sp>
    </p:spTree>
    <p:extLst>
      <p:ext uri="{BB962C8B-B14F-4D97-AF65-F5344CB8AC3E}">
        <p14:creationId xmlns:p14="http://schemas.microsoft.com/office/powerpoint/2010/main" val="126380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5BC216-2465-854F-89AC-42BBF82F6802}" type="slidenum">
              <a:rPr lang="en-US" sz="1200">
                <a:latin typeface="Optima"/>
              </a:rPr>
              <a:pPr eaLnBrk="1" hangingPunct="1"/>
              <a:t>30</a:t>
            </a:fld>
            <a:endParaRPr lang="en-US" sz="1200" dirty="0">
              <a:latin typeface="Optima"/>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46443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D68532-0AED-6449-928B-AD698888ABC4}" type="slidenum">
              <a:rPr lang="en-US" sz="1200">
                <a:latin typeface="Optima"/>
              </a:rPr>
              <a:pPr eaLnBrk="1" hangingPunct="1"/>
              <a:t>31</a:t>
            </a:fld>
            <a:endParaRPr lang="en-US" sz="1200" dirty="0">
              <a:latin typeface="Optima"/>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6499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CC16EF-DD1F-FB4B-9585-E291283247EB}" type="slidenum">
              <a:rPr lang="en-US" sz="1200">
                <a:latin typeface="Optima"/>
              </a:rPr>
              <a:pPr eaLnBrk="1" hangingPunct="1"/>
              <a:t>32</a:t>
            </a:fld>
            <a:endParaRPr lang="en-US" sz="1200" dirty="0">
              <a:latin typeface="Optima"/>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03758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9791D0-A0AA-AD43-AC3B-3C9CE6439AB9}" type="slidenum">
              <a:rPr lang="en-US" sz="1200">
                <a:latin typeface="Optima"/>
              </a:rPr>
              <a:pPr eaLnBrk="1" hangingPunct="1"/>
              <a:t>33</a:t>
            </a:fld>
            <a:endParaRPr lang="en-US" sz="1200" dirty="0">
              <a:latin typeface="Optima"/>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6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83689-FA26-804C-AABA-CC760B9CF229}" type="slidenum">
              <a:rPr lang="en-US"/>
              <a:pPr/>
              <a:t>14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3805" y="4343704"/>
            <a:ext cx="5030391" cy="4113892"/>
          </a:xfrm>
        </p:spPr>
        <p:txBody>
          <a:bodyPr/>
          <a:lstStyle/>
          <a:p>
            <a:r>
              <a:rPr lang="en-US"/>
              <a:t>The matrix on the right side of the slide is a subset of the full BLOSUM62 scoring matrix. A sample sequence comparison is shown on the left. Green signifies a score of zero. Red and blue signify positive and negative scores, respectively. Note that positive scores tend to represent conservative amino acid changes.</a:t>
            </a:r>
            <a:endParaRPr lang="en-US" b="1" i="1"/>
          </a:p>
        </p:txBody>
      </p:sp>
    </p:spTree>
    <p:extLst>
      <p:ext uri="{BB962C8B-B14F-4D97-AF65-F5344CB8AC3E}">
        <p14:creationId xmlns:p14="http://schemas.microsoft.com/office/powerpoint/2010/main" val="1830444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D66E38-3D27-B449-89D9-C7CDAEBB51B9}" type="slidenum">
              <a:rPr lang="en-US" sz="1200">
                <a:latin typeface="Optima"/>
              </a:rPr>
              <a:pPr eaLnBrk="1" hangingPunct="1"/>
              <a:t>34</a:t>
            </a:fld>
            <a:endParaRPr lang="en-US" sz="1200" dirty="0">
              <a:latin typeface="Optima"/>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12901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0E80EA-41D3-DF4E-A904-4BBB60F4583D}" type="slidenum">
              <a:rPr lang="en-US" sz="1200">
                <a:latin typeface="Optima"/>
              </a:rPr>
              <a:pPr eaLnBrk="1" hangingPunct="1"/>
              <a:t>35</a:t>
            </a:fld>
            <a:endParaRPr lang="en-US" sz="1200" dirty="0">
              <a:latin typeface="Optima"/>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02638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F707AC-30E1-F942-9727-45163353096C}" type="slidenum">
              <a:rPr lang="en-US" sz="1200">
                <a:latin typeface="Optima"/>
              </a:rPr>
              <a:pPr eaLnBrk="1" hangingPunct="1"/>
              <a:t>36</a:t>
            </a:fld>
            <a:endParaRPr lang="en-US" sz="1200" dirty="0">
              <a:latin typeface="Optima"/>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543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2F6193-1A86-4246-AFDE-011C4703700D}" type="slidenum">
              <a:rPr lang="en-US" sz="1200">
                <a:latin typeface="Optima"/>
              </a:rPr>
              <a:pPr eaLnBrk="1" hangingPunct="1"/>
              <a:t>37</a:t>
            </a:fld>
            <a:endParaRPr lang="en-US" sz="1200" dirty="0">
              <a:latin typeface="Optima"/>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8377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A93620-A61A-AE44-BF0F-389741A42F28}" type="slidenum">
              <a:rPr lang="en-US" sz="1200">
                <a:latin typeface="Optima"/>
              </a:rPr>
              <a:pPr eaLnBrk="1" hangingPunct="1"/>
              <a:t>39</a:t>
            </a:fld>
            <a:endParaRPr lang="en-US" sz="1200" dirty="0">
              <a:latin typeface="Optima"/>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5242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79EA9-F50F-444A-AAF6-455B75B89024}" type="slidenum">
              <a:rPr lang="en-US" sz="1200">
                <a:latin typeface="Optima"/>
              </a:rPr>
              <a:pPr eaLnBrk="1" hangingPunct="1"/>
              <a:t>40</a:t>
            </a:fld>
            <a:endParaRPr lang="en-US" sz="1200" dirty="0">
              <a:latin typeface="Optima"/>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36329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D853D8-3272-7E43-AF15-5EAAE3CF7BAA}" type="slidenum">
              <a:rPr lang="en-US" sz="1200">
                <a:latin typeface="Optima"/>
              </a:rPr>
              <a:pPr eaLnBrk="1" hangingPunct="1"/>
              <a:t>41</a:t>
            </a:fld>
            <a:endParaRPr lang="en-US" sz="1200" dirty="0">
              <a:latin typeface="Optima"/>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00628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BF74D1-A024-D143-8C09-4CFDA0C901D5}" type="slidenum">
              <a:rPr lang="en-US" sz="1200">
                <a:latin typeface="Optima"/>
              </a:rPr>
              <a:pPr eaLnBrk="1" hangingPunct="1"/>
              <a:t>42</a:t>
            </a:fld>
            <a:endParaRPr lang="en-US" sz="1200" dirty="0">
              <a:latin typeface="Optima"/>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65916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18B5D7-304B-AE40-A792-B3312A196C2C}" type="slidenum">
              <a:rPr lang="en-US" sz="1200">
                <a:latin typeface="Optima"/>
              </a:rPr>
              <a:pPr eaLnBrk="1" hangingPunct="1"/>
              <a:t>43</a:t>
            </a:fld>
            <a:endParaRPr lang="en-US" sz="1200" dirty="0">
              <a:latin typeface="Optima"/>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95390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a:t>
            </a:r>
            <a:r>
              <a:rPr lang="en-US" baseline="0" dirty="0" smtClean="0"/>
              <a:t> way to root a tree is to use an </a:t>
            </a:r>
            <a:r>
              <a:rPr lang="en-US" baseline="0" dirty="0" err="1" smtClean="0"/>
              <a:t>outgroup</a:t>
            </a:r>
            <a:r>
              <a:rPr lang="en-US" baseline="0" dirty="0" smtClean="0"/>
              <a:t> – a group of homologous sequence from species or a gene that are distantly related to the main group of species in the comparison. </a:t>
            </a:r>
            <a:endParaRPr lang="en-US" dirty="0"/>
          </a:p>
        </p:txBody>
      </p:sp>
      <p:sp>
        <p:nvSpPr>
          <p:cNvPr id="4" name="Slide Number Placeholder 3"/>
          <p:cNvSpPr>
            <a:spLocks noGrp="1"/>
          </p:cNvSpPr>
          <p:nvPr>
            <p:ph type="sldNum" sz="quarter" idx="10"/>
          </p:nvPr>
        </p:nvSpPr>
        <p:spPr/>
        <p:txBody>
          <a:bodyPr/>
          <a:lstStyle/>
          <a:p>
            <a:fld id="{A01B1583-B806-5C42-B543-E1AD44045DC2}" type="slidenum">
              <a:rPr lang="en-US" smtClean="0"/>
              <a:t>46</a:t>
            </a:fld>
            <a:endParaRPr lang="en-US"/>
          </a:p>
        </p:txBody>
      </p:sp>
    </p:spTree>
    <p:extLst>
      <p:ext uri="{BB962C8B-B14F-4D97-AF65-F5344CB8AC3E}">
        <p14:creationId xmlns:p14="http://schemas.microsoft.com/office/powerpoint/2010/main" val="128037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A86AC-9A32-CE49-AF1B-BD1688F0B878}" type="slidenum">
              <a:rPr lang="en-US"/>
              <a:pPr/>
              <a:t>15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4373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1B1583-B806-5C42-B543-E1AD44045DC2}" type="slidenum">
              <a:rPr lang="en-US" smtClean="0"/>
              <a:t>50</a:t>
            </a:fld>
            <a:endParaRPr lang="en-US"/>
          </a:p>
        </p:txBody>
      </p:sp>
    </p:spTree>
    <p:extLst>
      <p:ext uri="{BB962C8B-B14F-4D97-AF65-F5344CB8AC3E}">
        <p14:creationId xmlns:p14="http://schemas.microsoft.com/office/powerpoint/2010/main" val="49369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830CCB4-3F06-8141-B855-B593EBF9118E}" type="slidenum">
              <a:rPr lang="en-US"/>
              <a:pPr/>
              <a:t>16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974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4AB7B-5376-0D4B-96EC-9B754D349994}" type="slidenum">
              <a:rPr lang="en-US"/>
              <a:pPr/>
              <a:t>17</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The possibility of gaps (or insertions) makes the number of possible sequence alignments between two sequences astronomical; therefore, the problem of sequence alignment requires powerful computational methods for its solution. Dynamic programming (DP) is an approach used to solve a wide variety of problems in computer science. Its power comes from its ability to break up a large problem into many smaller subproblems that are then solved to achieve a solution to the larger problem. In the case of sequence alignment, two sequences are broken up into ever smaller subsequences, until only single amino acids or nucleotides are being compared. Each comparison is scored, and low-scoring subsequences are removed from any additional processing, greatly decreasing the number of subsequence comparisons that is necessary to find the optimal alignment for the two sequences in question. DP algorithms are </a:t>
            </a:r>
            <a:r>
              <a:rPr lang="en-US" i="1"/>
              <a:t>O</a:t>
            </a:r>
            <a:r>
              <a:rPr lang="en-US"/>
              <a:t>(</a:t>
            </a:r>
            <a:r>
              <a:rPr lang="en-US" i="1"/>
              <a:t>N</a:t>
            </a:r>
            <a:r>
              <a:rPr lang="en-US" sz="900" baseline="30000"/>
              <a:t>2</a:t>
            </a:r>
            <a:r>
              <a:rPr lang="en-US"/>
              <a:t>) for two sequences that have </a:t>
            </a:r>
            <a:r>
              <a:rPr lang="en-US" i="1"/>
              <a:t>N</a:t>
            </a:r>
            <a:r>
              <a:rPr lang="en-US"/>
              <a:t> amino acids or nucleotides. These methods are also mathematically proven to provide the optimal alignment between two sequences for a given scoring matrix. DP algorithms for sequence alignment include the Needleman–Wunsch–Gotoh algorithm for global alignments and the Smith–Waterman algorithm for local alignments. Unfortunately, DP algorithms often lack the speed necessary to perform sequence alignments over entire sequence databases. In most cases, biologists are forced to use heuristic methods for such tasks.</a:t>
            </a:r>
          </a:p>
        </p:txBody>
      </p:sp>
    </p:spTree>
    <p:extLst>
      <p:ext uri="{BB962C8B-B14F-4D97-AF65-F5344CB8AC3E}">
        <p14:creationId xmlns:p14="http://schemas.microsoft.com/office/powerpoint/2010/main" val="77298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4AB7B-5376-0D4B-96EC-9B754D349994}" type="slidenum">
              <a:rPr lang="en-US"/>
              <a:pPr/>
              <a:t>18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The possibility of gaps (or insertions) makes the number of possible sequence alignments between two sequences astronomical; therefore, the problem of sequence alignment requires powerful computational methods for its solution. Dynamic programming (DP) is an approach used to solve a wide variety of problems in computer science. Its power comes from its ability to break up a large problem into many smaller subproblems that are then solved to achieve a solution to the larger problem. In the case of sequence alignment, two sequences are broken up into ever smaller subsequences, until only single amino acids or nucleotides are being compared. Each comparison is scored, and low-scoring subsequences are removed from any additional processing, greatly decreasing the number of subsequence comparisons that is necessary to find the optimal alignment for the two sequences in question. DP algorithms are </a:t>
            </a:r>
            <a:r>
              <a:rPr lang="en-US" i="1"/>
              <a:t>O</a:t>
            </a:r>
            <a:r>
              <a:rPr lang="en-US"/>
              <a:t>(</a:t>
            </a:r>
            <a:r>
              <a:rPr lang="en-US" i="1"/>
              <a:t>N</a:t>
            </a:r>
            <a:r>
              <a:rPr lang="en-US" sz="900" baseline="30000"/>
              <a:t>2</a:t>
            </a:r>
            <a:r>
              <a:rPr lang="en-US"/>
              <a:t>) for two sequences that have </a:t>
            </a:r>
            <a:r>
              <a:rPr lang="en-US" i="1"/>
              <a:t>N</a:t>
            </a:r>
            <a:r>
              <a:rPr lang="en-US"/>
              <a:t> amino acids or nucleotides. These methods are also mathematically proven to provide the optimal alignment between two sequences for a given scoring matrix. DP algorithms for sequence alignment include the Needleman–Wunsch–Gotoh algorithm for global alignments and the Smith–Waterman algorithm for local alignments. Unfortunately, DP algorithms often lack the speed necessary to perform sequence alignments over entire sequence databases. In most cases, biologists are forced to use heuristic methods for such tasks.</a:t>
            </a:r>
          </a:p>
        </p:txBody>
      </p:sp>
    </p:spTree>
    <p:extLst>
      <p:ext uri="{BB962C8B-B14F-4D97-AF65-F5344CB8AC3E}">
        <p14:creationId xmlns:p14="http://schemas.microsoft.com/office/powerpoint/2010/main" val="146006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640BA-50C3-D84F-A7EE-E88848AB16D2}" type="slidenum">
              <a:rPr lang="en-US"/>
              <a:pPr/>
              <a:t>20</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542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6C46E-0698-8D47-A90A-AA4B933F34B1}" type="slidenum">
              <a:rPr lang="en-US"/>
              <a:pPr/>
              <a:t>22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544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5191A-1B17-B649-B77F-D0A7D5D0321A}"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40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4A8DC24-C7E1-054E-AA8B-0E78A56D8B12}" type="datetimeFigureOut">
              <a:rPr lang="en-US" smtClean="0"/>
              <a:pPr/>
              <a:t>8/18/16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E9409A0-93E5-444D-80B3-BC81B4F81D1D}"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A8DC24-C7E1-054E-AA8B-0E78A56D8B12}" type="datetimeFigureOut">
              <a:rPr lang="en-US" smtClean="0"/>
              <a:pPr/>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409A0-93E5-444D-80B3-BC81B4F81D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A8DC24-C7E1-054E-AA8B-0E78A56D8B12}" type="datetimeFigureOut">
              <a:rPr lang="en-US" smtClean="0"/>
              <a:pPr/>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409A0-93E5-444D-80B3-BC81B4F81D1D}"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023D8D7-8A81-8A49-A051-F93A34A159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3A60ACF-3D4E-4B43-A8AF-8B5AF5E0E8F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4A8DC24-C7E1-054E-AA8B-0E78A56D8B12}" type="datetimeFigureOut">
              <a:rPr lang="en-US" smtClean="0"/>
              <a:pPr/>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409A0-93E5-444D-80B3-BC81B4F81D1D}"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4A8DC24-C7E1-054E-AA8B-0E78A56D8B12}" type="datetimeFigureOut">
              <a:rPr lang="en-US" smtClean="0"/>
              <a:pPr/>
              <a:t>8/18/16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E9409A0-93E5-444D-80B3-BC81B4F81D1D}"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A8DC24-C7E1-054E-AA8B-0E78A56D8B12}" type="datetimeFigureOut">
              <a:rPr lang="en-US" smtClean="0"/>
              <a:pPr/>
              <a:t>8/18/16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409A0-93E5-444D-80B3-BC81B4F81D1D}"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4A8DC24-C7E1-054E-AA8B-0E78A56D8B12}" type="datetimeFigureOut">
              <a:rPr lang="en-US" smtClean="0"/>
              <a:pPr/>
              <a:t>8/18/16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409A0-93E5-444D-80B3-BC81B4F81D1D}"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A8DC24-C7E1-054E-AA8B-0E78A56D8B12}" type="datetimeFigureOut">
              <a:rPr lang="en-US" smtClean="0"/>
              <a:pPr/>
              <a:t>8/18/16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409A0-93E5-444D-80B3-BC81B4F81D1D}"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8DC24-C7E1-054E-AA8B-0E78A56D8B12}" type="datetimeFigureOut">
              <a:rPr lang="en-US" smtClean="0"/>
              <a:pPr/>
              <a:t>8/18/16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409A0-93E5-444D-80B3-BC81B4F81D1D}"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A8DC24-C7E1-054E-AA8B-0E78A56D8B12}" type="datetimeFigureOut">
              <a:rPr lang="en-US" smtClean="0"/>
              <a:pPr/>
              <a:t>8/18/16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409A0-93E5-444D-80B3-BC81B4F81D1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A8DC24-C7E1-054E-AA8B-0E78A56D8B12}" type="datetimeFigureOut">
              <a:rPr lang="en-US" smtClean="0"/>
              <a:pPr/>
              <a:t>8/18/16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409A0-93E5-444D-80B3-BC81B4F81D1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4A8DC24-C7E1-054E-AA8B-0E78A56D8B12}" type="datetimeFigureOut">
              <a:rPr lang="en-US" smtClean="0"/>
              <a:pPr/>
              <a:t>8/18/16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E9409A0-93E5-444D-80B3-BC81B4F81D1D}"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a:t>
            </a:r>
            <a:r>
              <a:rPr lang="en-US" dirty="0" err="1" smtClean="0"/>
              <a:t>Phylogenetics</a:t>
            </a:r>
            <a:r>
              <a:rPr lang="en-US" dirty="0" smtClean="0"/>
              <a:t> and </a:t>
            </a:r>
            <a:br>
              <a:rPr lang="en-US" dirty="0" smtClean="0"/>
            </a:br>
            <a:r>
              <a:rPr lang="en-US" dirty="0" smtClean="0"/>
              <a:t>Tree Building</a:t>
            </a:r>
            <a:endParaRPr lang="en-US" dirty="0"/>
          </a:p>
        </p:txBody>
      </p:sp>
    </p:spTree>
    <p:extLst>
      <p:ext uri="{BB962C8B-B14F-4D97-AF65-F5344CB8AC3E}">
        <p14:creationId xmlns:p14="http://schemas.microsoft.com/office/powerpoint/2010/main" val="1285645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identification of accepted point</a:t>
            </a:r>
            <a:br>
              <a:rPr lang="en-US" dirty="0" smtClean="0"/>
            </a:br>
            <a:r>
              <a:rPr lang="en-US" dirty="0" smtClean="0"/>
              <a:t>mutations</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3" descr="05-01.jpg"/>
          <p:cNvPicPr>
            <a:picLocks noChangeAspect="1"/>
          </p:cNvPicPr>
          <p:nvPr/>
        </p:nvPicPr>
        <p:blipFill>
          <a:blip r:embed="rId2"/>
          <a:srcRect r="36689"/>
          <a:stretch>
            <a:fillRect/>
          </a:stretch>
        </p:blipFill>
        <p:spPr>
          <a:xfrm>
            <a:off x="457200" y="1219199"/>
            <a:ext cx="8229600" cy="3726879"/>
          </a:xfrm>
          <a:prstGeom prst="rect">
            <a:avLst/>
          </a:prstGeom>
        </p:spPr>
      </p:pic>
      <p:pic>
        <p:nvPicPr>
          <p:cNvPr id="5" name="Picture 4" descr="05-01.jpg"/>
          <p:cNvPicPr>
            <a:picLocks noChangeAspect="1"/>
          </p:cNvPicPr>
          <p:nvPr/>
        </p:nvPicPr>
        <p:blipFill>
          <a:blip r:embed="rId2"/>
          <a:srcRect l="67518"/>
          <a:stretch>
            <a:fillRect/>
          </a:stretch>
        </p:blipFill>
        <p:spPr>
          <a:xfrm>
            <a:off x="457200" y="3730948"/>
            <a:ext cx="2983831" cy="26337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BLOSUM substitution matrix</a:t>
            </a:r>
            <a:endParaRPr lang="en-US" dirty="0"/>
          </a:p>
        </p:txBody>
      </p:sp>
      <p:sp>
        <p:nvSpPr>
          <p:cNvPr id="3" name="Content Placeholder 2"/>
          <p:cNvSpPr>
            <a:spLocks noGrp="1"/>
          </p:cNvSpPr>
          <p:nvPr>
            <p:ph sz="quarter" idx="1"/>
          </p:nvPr>
        </p:nvSpPr>
        <p:spPr/>
        <p:txBody>
          <a:bodyPr/>
          <a:lstStyle/>
          <a:p>
            <a:r>
              <a:rPr lang="en-US" dirty="0" smtClean="0"/>
              <a:t>In the early 1990s, sequences were clustered into group according to level of similarity.</a:t>
            </a:r>
          </a:p>
          <a:p>
            <a:r>
              <a:rPr lang="en-US" dirty="0" smtClean="0"/>
              <a:t>Substitution frequencies for all possible pairs of amino acids are calculated between the clustered groups which is then used to calculate the score.</a:t>
            </a:r>
          </a:p>
          <a:p>
            <a:r>
              <a:rPr lang="en-US" dirty="0" smtClean="0"/>
              <a:t>No </a:t>
            </a:r>
            <a:r>
              <a:rPr lang="en-US" dirty="0" err="1" smtClean="0"/>
              <a:t>phylogenetic</a:t>
            </a:r>
            <a:r>
              <a:rPr lang="en-US" dirty="0" smtClean="0"/>
              <a:t> trees are constructed</a:t>
            </a:r>
          </a:p>
          <a:p>
            <a:r>
              <a:rPr lang="en-US" dirty="0" smtClean="0"/>
              <a:t>BLOSUM62  is derived using Blocks of peptide sequences that are 62% identity or more.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Derivation of the BLOSUM amino</a:t>
            </a:r>
            <a:br>
              <a:rPr lang="en-US" dirty="0" smtClean="0"/>
            </a:br>
            <a:r>
              <a:rPr lang="en-US" dirty="0" smtClean="0"/>
              <a:t>acid substitution scoring matrices.</a:t>
            </a:r>
            <a:endParaRPr lang="en-US" dirty="0"/>
          </a:p>
        </p:txBody>
      </p:sp>
      <p:pic>
        <p:nvPicPr>
          <p:cNvPr id="4" name="Content Placeholder 3" descr="05-04.jpg"/>
          <p:cNvPicPr>
            <a:picLocks noGrp="1" noChangeAspect="1"/>
          </p:cNvPicPr>
          <p:nvPr>
            <p:ph sz="quarter" idx="1"/>
          </p:nvPr>
        </p:nvPicPr>
        <p:blipFill>
          <a:blip r:embed="rId2"/>
          <a:srcRect t="-31977" b="-31977"/>
          <a:stretch>
            <a:fillRect/>
          </a:stretch>
        </p:blipFill>
        <p:spPr>
          <a:xfrm>
            <a:off x="457200" y="727075"/>
            <a:ext cx="8229600" cy="4937760"/>
          </a:xfrm>
        </p:spPr>
      </p:pic>
      <p:sp>
        <p:nvSpPr>
          <p:cNvPr id="5" name="TextBox 4"/>
          <p:cNvSpPr txBox="1"/>
          <p:nvPr/>
        </p:nvSpPr>
        <p:spPr>
          <a:xfrm>
            <a:off x="2705100" y="1666875"/>
            <a:ext cx="5969000" cy="2585323"/>
          </a:xfrm>
          <a:prstGeom prst="rect">
            <a:avLst/>
          </a:prstGeom>
          <a:solidFill>
            <a:schemeClr val="bg1"/>
          </a:solidFill>
          <a:ln>
            <a:solidFill>
              <a:schemeClr val="tx1"/>
            </a:solidFill>
          </a:ln>
        </p:spPr>
        <p:txBody>
          <a:bodyPr wrap="square" rtlCol="0">
            <a:spAutoFit/>
          </a:bodyPr>
          <a:lstStyle/>
          <a:p>
            <a:pPr marL="285750" indent="-285750">
              <a:buFontTx/>
              <a:buChar char="-"/>
            </a:pPr>
            <a:r>
              <a:rPr lang="en-US" dirty="0" smtClean="0"/>
              <a:t>None of the sequences are greater than 60% identical</a:t>
            </a:r>
          </a:p>
          <a:p>
            <a:pPr marL="742950" lvl="1" indent="-285750">
              <a:buFontTx/>
              <a:buChar char="-"/>
            </a:pPr>
            <a:r>
              <a:rPr lang="en-US" dirty="0" smtClean="0"/>
              <a:t>So you perform pairwise comparisons on all (21 pairs)</a:t>
            </a:r>
          </a:p>
          <a:p>
            <a:pPr marL="285750" indent="-285750">
              <a:buFontTx/>
              <a:buChar char="-"/>
            </a:pPr>
            <a:r>
              <a:rPr lang="en-US" dirty="0" smtClean="0"/>
              <a:t>Three different blocks of sequences are greater than 50% identical</a:t>
            </a:r>
          </a:p>
          <a:p>
            <a:pPr marL="742950" lvl="1" indent="-285750">
              <a:buFontTx/>
              <a:buChar char="-"/>
            </a:pPr>
            <a:r>
              <a:rPr lang="en-US" dirty="0" smtClean="0"/>
              <a:t>So compare frequency of the amino acids at each base to other blocks</a:t>
            </a:r>
          </a:p>
          <a:p>
            <a:pPr marL="285750" indent="-285750">
              <a:buFontTx/>
              <a:buChar char="-"/>
            </a:pPr>
            <a:r>
              <a:rPr lang="en-US" dirty="0" smtClean="0"/>
              <a:t>All sequences are greater than 40% identical so there is only one block.</a:t>
            </a:r>
          </a:p>
          <a:p>
            <a:r>
              <a:rPr lang="en-US" dirty="0"/>
              <a:t>	</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Matrix</a:t>
            </a:r>
            <a:endParaRPr lang="en-US" dirty="0"/>
          </a:p>
        </p:txBody>
      </p:sp>
      <p:sp>
        <p:nvSpPr>
          <p:cNvPr id="3" name="Content Placeholder 2"/>
          <p:cNvSpPr>
            <a:spLocks noGrp="1"/>
          </p:cNvSpPr>
          <p:nvPr>
            <p:ph sz="quarter" idx="1"/>
          </p:nvPr>
        </p:nvSpPr>
        <p:spPr/>
        <p:txBody>
          <a:bodyPr/>
          <a:lstStyle/>
          <a:p>
            <a:r>
              <a:rPr lang="en-US" dirty="0" smtClean="0"/>
              <a:t>When comparing distant protein sequences PAM 250 or BLOSUM 50 is recommended</a:t>
            </a:r>
          </a:p>
          <a:p>
            <a:r>
              <a:rPr lang="en-US" dirty="0" smtClean="0"/>
              <a:t>When comparing closely related sequences, PAM120 or BLOSUM 80 may work best.</a:t>
            </a:r>
          </a:p>
          <a:p>
            <a:r>
              <a:rPr lang="en-US" dirty="0" smtClean="0"/>
              <a:t>Length of the sequence should also be considered</a:t>
            </a:r>
          </a:p>
          <a:p>
            <a:pPr lvl="1"/>
            <a:r>
              <a:rPr lang="en-US" dirty="0" smtClean="0"/>
              <a:t>Shorter sequences should matrices for closely related sequences</a:t>
            </a:r>
          </a:p>
          <a:p>
            <a:pPr lvl="1"/>
            <a:r>
              <a:rPr lang="en-US" dirty="0" smtClean="0"/>
              <a:t>Longer sequences ( &gt; 100 residues ) should use longer evolutionary time scale.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lide Number Placeholder 5"/>
          <p:cNvSpPr>
            <a:spLocks noGrp="1"/>
          </p:cNvSpPr>
          <p:nvPr>
            <p:ph type="sldNum" sz="quarter" idx="12"/>
          </p:nvPr>
        </p:nvSpPr>
        <p:spPr/>
        <p:txBody>
          <a:bodyPr/>
          <a:lstStyle/>
          <a:p>
            <a:fld id="{E278C03F-88FE-E84D-A192-76165E1B05B4}" type="slidenum">
              <a:rPr lang="en-US">
                <a:latin typeface="Optima"/>
                <a:cs typeface="Optima"/>
              </a:rPr>
              <a:pPr/>
              <a:t>14</a:t>
            </a:fld>
            <a:endParaRPr lang="en-US">
              <a:latin typeface="Optima"/>
              <a:cs typeface="Optima"/>
            </a:endParaRPr>
          </a:p>
        </p:txBody>
      </p:sp>
      <p:graphicFrame>
        <p:nvGraphicFramePr>
          <p:cNvPr id="42099" name="Group 115"/>
          <p:cNvGraphicFramePr>
            <a:graphicFrameLocks noGrp="1"/>
          </p:cNvGraphicFramePr>
          <p:nvPr>
            <p:ph idx="1"/>
          </p:nvPr>
        </p:nvGraphicFramePr>
        <p:xfrm>
          <a:off x="5105400" y="215900"/>
          <a:ext cx="3540125" cy="2702560"/>
        </p:xfrm>
        <a:graphic>
          <a:graphicData uri="http://schemas.openxmlformats.org/drawingml/2006/table">
            <a:tbl>
              <a:tblPr/>
              <a:tblGrid>
                <a:gridCol w="444500"/>
                <a:gridCol w="439738"/>
                <a:gridCol w="469900"/>
                <a:gridCol w="454025"/>
                <a:gridCol w="455612"/>
                <a:gridCol w="390525"/>
                <a:gridCol w="441325"/>
                <a:gridCol w="444500"/>
              </a:tblGrid>
              <a:tr h="282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a:ln>
                            <a:noFill/>
                          </a:ln>
                          <a:solidFill>
                            <a:schemeClr val="tx1"/>
                          </a:solidFill>
                          <a:effectLst/>
                          <a:latin typeface="Arial" charset="0"/>
                        </a:rPr>
                        <a:t>A</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a:ln>
                            <a:noFill/>
                          </a:ln>
                          <a:solidFill>
                            <a:schemeClr val="tx1"/>
                          </a:solidFill>
                          <a:effectLst/>
                          <a:latin typeface="Arial" charset="0"/>
                        </a:rPr>
                        <a:t>R</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a:ln>
                            <a:noFill/>
                          </a:ln>
                          <a:solidFill>
                            <a:schemeClr val="tx1"/>
                          </a:solidFill>
                          <a:effectLst/>
                          <a:latin typeface="Arial" charset="0"/>
                        </a:rPr>
                        <a:t>N</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a:ln>
                            <a:noFill/>
                          </a:ln>
                          <a:solidFill>
                            <a:schemeClr val="tx1"/>
                          </a:solidFill>
                          <a:effectLst/>
                          <a:latin typeface="Arial" charset="0"/>
                        </a:rPr>
                        <a:t>D</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a:ln>
                            <a:noFill/>
                          </a:ln>
                          <a:solidFill>
                            <a:schemeClr val="tx1"/>
                          </a:solidFill>
                          <a:effectLst/>
                          <a:latin typeface="Arial" charset="0"/>
                        </a:rPr>
                        <a:t>C</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a:ln>
                            <a:noFill/>
                          </a:ln>
                          <a:solidFill>
                            <a:schemeClr val="tx1"/>
                          </a:solidFill>
                          <a:effectLst/>
                          <a:latin typeface="Arial" charset="0"/>
                        </a:rPr>
                        <a:t>Q</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a:ln>
                            <a:noFill/>
                          </a:ln>
                          <a:solidFill>
                            <a:schemeClr val="tx1"/>
                          </a:solidFill>
                          <a:effectLst/>
                          <a:latin typeface="Arial" charset="0"/>
                        </a:rPr>
                        <a:t>E</a:t>
                      </a: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4</a:t>
                      </a:r>
                      <a:r>
                        <a:rPr kumimoji="0" lang="en-US" sz="1600" b="0" i="0" u="none" strike="noStrike" cap="none" normalizeH="0" baseline="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5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8000"/>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accent2"/>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2070" name="Text Box 86"/>
          <p:cNvSpPr txBox="1">
            <a:spLocks noChangeArrowheads="1"/>
          </p:cNvSpPr>
          <p:nvPr/>
        </p:nvSpPr>
        <p:spPr bwMode="auto">
          <a:xfrm>
            <a:off x="4495800" y="2863850"/>
            <a:ext cx="4267200" cy="336550"/>
          </a:xfrm>
          <a:prstGeom prst="rect">
            <a:avLst/>
          </a:prstGeom>
          <a:noFill/>
          <a:ln w="9525">
            <a:noFill/>
            <a:miter lim="800000"/>
            <a:headEnd/>
            <a:tailEnd/>
          </a:ln>
          <a:effectLst/>
        </p:spPr>
        <p:txBody>
          <a:bodyPr>
            <a:prstTxWarp prst="textNoShape">
              <a:avLst/>
            </a:prstTxWarp>
            <a:spAutoFit/>
          </a:bodyPr>
          <a:lstStyle/>
          <a:p>
            <a:pPr algn="r" eaLnBrk="0" hangingPunct="0"/>
            <a:r>
              <a:rPr lang="en-US" sz="1600" i="1">
                <a:latin typeface="Optima"/>
                <a:cs typeface="Optima"/>
              </a:rPr>
              <a:t>subset of the BLOSUM62 matrix</a:t>
            </a:r>
          </a:p>
        </p:txBody>
      </p:sp>
      <p:sp>
        <p:nvSpPr>
          <p:cNvPr id="42071" name="Text Box 87"/>
          <p:cNvSpPr txBox="1">
            <a:spLocks noChangeArrowheads="1"/>
          </p:cNvSpPr>
          <p:nvPr/>
        </p:nvSpPr>
        <p:spPr bwMode="auto">
          <a:xfrm>
            <a:off x="381000" y="152400"/>
            <a:ext cx="3276600" cy="366713"/>
          </a:xfrm>
          <a:prstGeom prst="rect">
            <a:avLst/>
          </a:prstGeom>
          <a:noFill/>
          <a:ln w="9525">
            <a:noFill/>
            <a:miter lim="800000"/>
            <a:headEnd/>
            <a:tailEnd/>
          </a:ln>
          <a:effectLst/>
        </p:spPr>
        <p:txBody>
          <a:bodyPr>
            <a:prstTxWarp prst="textNoShape">
              <a:avLst/>
            </a:prstTxWarp>
            <a:spAutoFit/>
          </a:bodyPr>
          <a:lstStyle/>
          <a:p>
            <a:pPr eaLnBrk="0" hangingPunct="0"/>
            <a:r>
              <a:rPr lang="en-US" dirty="0">
                <a:latin typeface="Optima"/>
                <a:cs typeface="Optima"/>
              </a:rPr>
              <a:t>A sequence comparison:</a:t>
            </a:r>
          </a:p>
        </p:txBody>
      </p:sp>
      <p:sp>
        <p:nvSpPr>
          <p:cNvPr id="42072" name="Text Box 88"/>
          <p:cNvSpPr txBox="1">
            <a:spLocks noChangeArrowheads="1"/>
          </p:cNvSpPr>
          <p:nvPr/>
        </p:nvSpPr>
        <p:spPr bwMode="auto">
          <a:xfrm>
            <a:off x="397385" y="1473200"/>
            <a:ext cx="1662680" cy="369332"/>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b="1" dirty="0">
                <a:solidFill>
                  <a:srgbClr val="FF0000"/>
                </a:solidFill>
                <a:latin typeface="Optima"/>
                <a:cs typeface="Optima"/>
              </a:rPr>
              <a:t>Total score: </a:t>
            </a:r>
            <a:r>
              <a:rPr lang="en-US" b="1" dirty="0" smtClean="0">
                <a:solidFill>
                  <a:srgbClr val="FF0000"/>
                </a:solidFill>
                <a:latin typeface="Optima"/>
                <a:cs typeface="Optima"/>
              </a:rPr>
              <a:t>13</a:t>
            </a:r>
            <a:endParaRPr lang="en-US" b="1" dirty="0">
              <a:solidFill>
                <a:srgbClr val="FF0000"/>
              </a:solidFill>
              <a:latin typeface="Optima"/>
              <a:cs typeface="Optima"/>
            </a:endParaRPr>
          </a:p>
        </p:txBody>
      </p:sp>
      <p:grpSp>
        <p:nvGrpSpPr>
          <p:cNvPr id="2" name="Group 100"/>
          <p:cNvGrpSpPr>
            <a:grpSpLocks/>
          </p:cNvGrpSpPr>
          <p:nvPr/>
        </p:nvGrpSpPr>
        <p:grpSpPr bwMode="auto">
          <a:xfrm>
            <a:off x="381000" y="457200"/>
            <a:ext cx="3270250" cy="1016000"/>
            <a:chOff x="427" y="1843"/>
            <a:chExt cx="2060" cy="640"/>
          </a:xfrm>
        </p:grpSpPr>
        <p:sp>
          <p:nvSpPr>
            <p:cNvPr id="42073" name="Text Box 89"/>
            <p:cNvSpPr txBox="1">
              <a:spLocks noChangeArrowheads="1"/>
            </p:cNvSpPr>
            <p:nvPr/>
          </p:nvSpPr>
          <p:spPr bwMode="auto">
            <a:xfrm>
              <a:off x="427" y="1843"/>
              <a:ext cx="232" cy="634"/>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A</a:t>
              </a:r>
            </a:p>
            <a:p>
              <a:pPr algn="ctr" eaLnBrk="0" hangingPunct="0"/>
              <a:r>
                <a:rPr lang="en-US" sz="2000" b="1">
                  <a:latin typeface="Optima"/>
                  <a:cs typeface="Optima"/>
                </a:rPr>
                <a:t>A</a:t>
              </a:r>
            </a:p>
            <a:p>
              <a:pPr algn="ctr" eaLnBrk="0" hangingPunct="0"/>
              <a:r>
                <a:rPr lang="en-US" sz="2000" b="1">
                  <a:solidFill>
                    <a:srgbClr val="FF0000"/>
                  </a:solidFill>
                  <a:latin typeface="Optima"/>
                  <a:cs typeface="Optima"/>
                </a:rPr>
                <a:t>4</a:t>
              </a:r>
            </a:p>
          </p:txBody>
        </p:sp>
        <p:sp>
          <p:nvSpPr>
            <p:cNvPr id="42074" name="Text Box 90"/>
            <p:cNvSpPr txBox="1">
              <a:spLocks noChangeArrowheads="1"/>
            </p:cNvSpPr>
            <p:nvPr/>
          </p:nvSpPr>
          <p:spPr bwMode="auto">
            <a:xfrm>
              <a:off x="610" y="1843"/>
              <a:ext cx="25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D</a:t>
              </a:r>
            </a:p>
            <a:p>
              <a:pPr algn="ctr" eaLnBrk="0" hangingPunct="0"/>
              <a:r>
                <a:rPr lang="en-US" sz="2000" b="1">
                  <a:latin typeface="Optima"/>
                  <a:cs typeface="Optima"/>
                </a:rPr>
                <a:t>Q</a:t>
              </a:r>
            </a:p>
            <a:p>
              <a:pPr algn="ctr" eaLnBrk="0" hangingPunct="0"/>
              <a:r>
                <a:rPr lang="en-US" sz="2000" b="1">
                  <a:solidFill>
                    <a:srgbClr val="008000"/>
                  </a:solidFill>
                  <a:latin typeface="Optima"/>
                  <a:cs typeface="Optima"/>
                </a:rPr>
                <a:t>0</a:t>
              </a:r>
            </a:p>
          </p:txBody>
        </p:sp>
        <p:sp>
          <p:nvSpPr>
            <p:cNvPr id="42075" name="Text Box 91"/>
            <p:cNvSpPr txBox="1">
              <a:spLocks noChangeArrowheads="1"/>
            </p:cNvSpPr>
            <p:nvPr/>
          </p:nvSpPr>
          <p:spPr bwMode="auto">
            <a:xfrm>
              <a:off x="813" y="1843"/>
              <a:ext cx="242"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D</a:t>
              </a:r>
            </a:p>
            <a:p>
              <a:pPr algn="ctr" eaLnBrk="0" hangingPunct="0"/>
              <a:r>
                <a:rPr lang="en-US" sz="2000" b="1">
                  <a:latin typeface="Optima"/>
                  <a:cs typeface="Optima"/>
                </a:rPr>
                <a:t>E</a:t>
              </a:r>
            </a:p>
            <a:p>
              <a:pPr algn="ctr" eaLnBrk="0" hangingPunct="0"/>
              <a:r>
                <a:rPr lang="en-US" sz="2000" b="1">
                  <a:solidFill>
                    <a:srgbClr val="FF0000"/>
                  </a:solidFill>
                  <a:latin typeface="Optima"/>
                  <a:cs typeface="Optima"/>
                </a:rPr>
                <a:t>2</a:t>
              </a:r>
              <a:endParaRPr lang="en-US" sz="2000" b="1">
                <a:latin typeface="Optima"/>
                <a:cs typeface="Optima"/>
              </a:endParaRPr>
            </a:p>
          </p:txBody>
        </p:sp>
        <p:sp>
          <p:nvSpPr>
            <p:cNvPr id="42076" name="Text Box 92"/>
            <p:cNvSpPr txBox="1">
              <a:spLocks noChangeArrowheads="1"/>
            </p:cNvSpPr>
            <p:nvPr/>
          </p:nvSpPr>
          <p:spPr bwMode="auto">
            <a:xfrm>
              <a:off x="1015" y="1843"/>
              <a:ext cx="22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R</a:t>
              </a:r>
            </a:p>
            <a:p>
              <a:pPr algn="ctr" eaLnBrk="0" hangingPunct="0"/>
              <a:r>
                <a:rPr lang="en-US" sz="2000" b="1">
                  <a:latin typeface="Optima"/>
                  <a:cs typeface="Optima"/>
                </a:rPr>
                <a:t>R</a:t>
              </a:r>
            </a:p>
            <a:p>
              <a:pPr algn="ctr" eaLnBrk="0" hangingPunct="0"/>
              <a:r>
                <a:rPr lang="en-US" sz="2000" b="1">
                  <a:solidFill>
                    <a:srgbClr val="FF0000"/>
                  </a:solidFill>
                  <a:latin typeface="Optima"/>
                  <a:cs typeface="Optima"/>
                </a:rPr>
                <a:t>5</a:t>
              </a:r>
              <a:endParaRPr lang="en-US" sz="2000" b="1">
                <a:latin typeface="Optima"/>
                <a:cs typeface="Optima"/>
              </a:endParaRPr>
            </a:p>
          </p:txBody>
        </p:sp>
        <p:sp>
          <p:nvSpPr>
            <p:cNvPr id="42077" name="Text Box 93"/>
            <p:cNvSpPr txBox="1">
              <a:spLocks noChangeArrowheads="1"/>
            </p:cNvSpPr>
            <p:nvPr/>
          </p:nvSpPr>
          <p:spPr bwMode="auto">
            <a:xfrm>
              <a:off x="1200" y="1843"/>
              <a:ext cx="25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dirty="0">
                  <a:latin typeface="Optima"/>
                  <a:cs typeface="Optima"/>
                </a:rPr>
                <a:t>Q</a:t>
              </a:r>
            </a:p>
            <a:p>
              <a:pPr algn="ctr" eaLnBrk="0" hangingPunct="0"/>
              <a:r>
                <a:rPr lang="en-US" sz="2000" b="1" dirty="0">
                  <a:latin typeface="Optima"/>
                  <a:cs typeface="Optima"/>
                </a:rPr>
                <a:t>Q</a:t>
              </a:r>
            </a:p>
            <a:p>
              <a:pPr algn="ctr" eaLnBrk="0" hangingPunct="0"/>
              <a:r>
                <a:rPr lang="en-US" sz="2000" b="1" dirty="0">
                  <a:solidFill>
                    <a:srgbClr val="FF0000"/>
                  </a:solidFill>
                  <a:latin typeface="Optima"/>
                  <a:cs typeface="Optima"/>
                </a:rPr>
                <a:t>5</a:t>
              </a:r>
              <a:endParaRPr lang="en-US" sz="2000" b="1" dirty="0">
                <a:latin typeface="Optima"/>
                <a:cs typeface="Optima"/>
              </a:endParaRPr>
            </a:p>
          </p:txBody>
        </p:sp>
        <p:sp>
          <p:nvSpPr>
            <p:cNvPr id="42078" name="Text Box 94"/>
            <p:cNvSpPr txBox="1">
              <a:spLocks noChangeArrowheads="1"/>
            </p:cNvSpPr>
            <p:nvPr/>
          </p:nvSpPr>
          <p:spPr bwMode="auto">
            <a:xfrm>
              <a:off x="1393" y="1843"/>
              <a:ext cx="262"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C</a:t>
              </a:r>
            </a:p>
            <a:p>
              <a:pPr algn="ctr" eaLnBrk="0" hangingPunct="0"/>
              <a:r>
                <a:rPr lang="en-US" sz="2000" b="1">
                  <a:latin typeface="Optima"/>
                  <a:cs typeface="Optima"/>
                </a:rPr>
                <a:t>E</a:t>
              </a:r>
            </a:p>
            <a:p>
              <a:pPr algn="ctr" eaLnBrk="0" hangingPunct="0"/>
              <a:r>
                <a:rPr lang="en-US" sz="2000" b="1">
                  <a:solidFill>
                    <a:schemeClr val="accent2"/>
                  </a:solidFill>
                  <a:latin typeface="Optima"/>
                  <a:cs typeface="Optima"/>
                </a:rPr>
                <a:t>-4</a:t>
              </a:r>
            </a:p>
          </p:txBody>
        </p:sp>
        <p:sp>
          <p:nvSpPr>
            <p:cNvPr id="42079" name="Text Box 95"/>
            <p:cNvSpPr txBox="1">
              <a:spLocks noChangeArrowheads="1"/>
            </p:cNvSpPr>
            <p:nvPr/>
          </p:nvSpPr>
          <p:spPr bwMode="auto">
            <a:xfrm>
              <a:off x="1613" y="1843"/>
              <a:ext cx="262"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E</a:t>
              </a:r>
            </a:p>
            <a:p>
              <a:pPr algn="ctr" eaLnBrk="0" hangingPunct="0"/>
              <a:r>
                <a:rPr lang="en-US" sz="2000" b="1">
                  <a:latin typeface="Optima"/>
                  <a:cs typeface="Optima"/>
                </a:rPr>
                <a:t>C</a:t>
              </a:r>
            </a:p>
            <a:p>
              <a:pPr algn="ctr" eaLnBrk="0" hangingPunct="0"/>
              <a:r>
                <a:rPr lang="en-US" sz="2000" b="1">
                  <a:solidFill>
                    <a:schemeClr val="accent2"/>
                  </a:solidFill>
                  <a:latin typeface="Optima"/>
                  <a:cs typeface="Optima"/>
                </a:rPr>
                <a:t>-4</a:t>
              </a:r>
            </a:p>
          </p:txBody>
        </p:sp>
        <p:sp>
          <p:nvSpPr>
            <p:cNvPr id="42080" name="Text Box 96"/>
            <p:cNvSpPr txBox="1">
              <a:spLocks noChangeArrowheads="1"/>
            </p:cNvSpPr>
            <p:nvPr/>
          </p:nvSpPr>
          <p:spPr bwMode="auto">
            <a:xfrm>
              <a:off x="1845" y="1843"/>
              <a:ext cx="25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R</a:t>
              </a:r>
            </a:p>
            <a:p>
              <a:pPr algn="ctr" eaLnBrk="0" hangingPunct="0"/>
              <a:r>
                <a:rPr lang="en-US" sz="2000" b="1">
                  <a:latin typeface="Optima"/>
                  <a:cs typeface="Optima"/>
                </a:rPr>
                <a:t>Q</a:t>
              </a:r>
            </a:p>
            <a:p>
              <a:pPr algn="ctr" eaLnBrk="0" hangingPunct="0"/>
              <a:r>
                <a:rPr lang="en-US" sz="2000" b="1">
                  <a:latin typeface="Optima"/>
                  <a:cs typeface="Optima"/>
                </a:rPr>
                <a:t>1</a:t>
              </a:r>
            </a:p>
          </p:txBody>
        </p:sp>
        <p:sp>
          <p:nvSpPr>
            <p:cNvPr id="42081" name="Text Box 97"/>
            <p:cNvSpPr txBox="1">
              <a:spLocks noChangeArrowheads="1"/>
            </p:cNvSpPr>
            <p:nvPr/>
          </p:nvSpPr>
          <p:spPr bwMode="auto">
            <a:xfrm>
              <a:off x="2053" y="1843"/>
              <a:ext cx="232" cy="634"/>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A</a:t>
              </a:r>
            </a:p>
            <a:p>
              <a:pPr algn="ctr" eaLnBrk="0" hangingPunct="0"/>
              <a:r>
                <a:rPr lang="en-US" sz="2000" b="1">
                  <a:latin typeface="Optima"/>
                  <a:cs typeface="Optima"/>
                </a:rPr>
                <a:t>A</a:t>
              </a:r>
            </a:p>
            <a:p>
              <a:pPr algn="ctr" eaLnBrk="0" hangingPunct="0"/>
              <a:r>
                <a:rPr lang="en-US" sz="2000" b="1">
                  <a:solidFill>
                    <a:srgbClr val="FF0000"/>
                  </a:solidFill>
                  <a:latin typeface="Optima"/>
                  <a:cs typeface="Optima"/>
                </a:rPr>
                <a:t>4</a:t>
              </a:r>
              <a:endParaRPr lang="en-US" sz="2000" b="1">
                <a:latin typeface="Optima"/>
                <a:cs typeface="Optima"/>
              </a:endParaRPr>
            </a:p>
          </p:txBody>
        </p:sp>
        <p:sp>
          <p:nvSpPr>
            <p:cNvPr id="42082" name="Text Box 98"/>
            <p:cNvSpPr txBox="1">
              <a:spLocks noChangeArrowheads="1"/>
            </p:cNvSpPr>
            <p:nvPr/>
          </p:nvSpPr>
          <p:spPr bwMode="auto">
            <a:xfrm>
              <a:off x="2236" y="1843"/>
              <a:ext cx="25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D</a:t>
              </a:r>
            </a:p>
            <a:p>
              <a:pPr algn="ctr" eaLnBrk="0" hangingPunct="0"/>
              <a:r>
                <a:rPr lang="en-US" sz="2000" b="1">
                  <a:latin typeface="Optima"/>
                  <a:cs typeface="Optima"/>
                </a:rPr>
                <a:t>Q</a:t>
              </a:r>
            </a:p>
            <a:p>
              <a:pPr algn="ctr" eaLnBrk="0" hangingPunct="0"/>
              <a:r>
                <a:rPr lang="en-US" sz="2000" b="1">
                  <a:solidFill>
                    <a:srgbClr val="008000"/>
                  </a:solidFill>
                  <a:latin typeface="Optima"/>
                  <a:cs typeface="Optima"/>
                </a:rPr>
                <a:t>0</a:t>
              </a:r>
              <a:endParaRPr lang="en-US" sz="2000" b="1">
                <a:latin typeface="Optima"/>
                <a:cs typeface="Optima"/>
              </a:endParaRPr>
            </a:p>
          </p:txBody>
        </p:sp>
      </p:grpSp>
      <p:graphicFrame>
        <p:nvGraphicFramePr>
          <p:cNvPr id="42085" name="Object 101"/>
          <p:cNvGraphicFramePr>
            <a:graphicFrameLocks noChangeAspect="1"/>
          </p:cNvGraphicFramePr>
          <p:nvPr/>
        </p:nvGraphicFramePr>
        <p:xfrm>
          <a:off x="762000" y="1905000"/>
          <a:ext cx="2362200" cy="765175"/>
        </p:xfrm>
        <a:graphic>
          <a:graphicData uri="http://schemas.openxmlformats.org/presentationml/2006/ole">
            <mc:AlternateContent xmlns:mc="http://schemas.openxmlformats.org/markup-compatibility/2006">
              <mc:Choice xmlns:v="urn:schemas-microsoft-com:vml" Requires="v">
                <p:oleObj spid="_x0000_s35853" name="Equation" r:id="rId4" imgW="1410097" imgH="457597" progId="">
                  <p:embed/>
                </p:oleObj>
              </mc:Choice>
              <mc:Fallback>
                <p:oleObj name="Equation" r:id="rId4" imgW="1410097" imgH="45759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05000"/>
                        <a:ext cx="236220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2086" name="Text Box 102"/>
          <p:cNvSpPr txBox="1">
            <a:spLocks noChangeArrowheads="1"/>
          </p:cNvSpPr>
          <p:nvPr/>
        </p:nvSpPr>
        <p:spPr bwMode="auto">
          <a:xfrm>
            <a:off x="514350" y="3311870"/>
            <a:ext cx="8020050" cy="3391698"/>
          </a:xfrm>
          <a:prstGeom prst="rect">
            <a:avLst/>
          </a:prstGeom>
          <a:noFill/>
          <a:ln w="9525">
            <a:noFill/>
            <a:miter lim="800000"/>
            <a:headEnd/>
            <a:tailEnd/>
          </a:ln>
          <a:effectLst/>
        </p:spPr>
        <p:txBody>
          <a:bodyPr>
            <a:prstTxWarp prst="textNoShape">
              <a:avLst/>
            </a:prstTxWarp>
            <a:spAutoFit/>
          </a:bodyPr>
          <a:lstStyle/>
          <a:p>
            <a:pPr marL="568325" indent="-568325">
              <a:lnSpc>
                <a:spcPct val="90000"/>
              </a:lnSpc>
              <a:spcBef>
                <a:spcPct val="50000"/>
              </a:spcBef>
              <a:tabLst>
                <a:tab pos="569913" algn="l"/>
              </a:tabLst>
            </a:pPr>
            <a:r>
              <a:rPr lang="en-US" b="1" i="1" dirty="0">
                <a:latin typeface="Optima"/>
                <a:cs typeface="Optima"/>
              </a:rPr>
              <a:t>S</a:t>
            </a:r>
            <a:r>
              <a:rPr lang="en-US" b="1" dirty="0">
                <a:latin typeface="Optima"/>
                <a:cs typeface="Optima"/>
              </a:rPr>
              <a:t>&gt;0</a:t>
            </a:r>
            <a:r>
              <a:rPr lang="en-US" dirty="0">
                <a:latin typeface="Optima"/>
                <a:cs typeface="Optima"/>
              </a:rPr>
              <a:t>:  if </a:t>
            </a:r>
            <a:r>
              <a:rPr lang="en-US" dirty="0" err="1">
                <a:latin typeface="Optima"/>
                <a:cs typeface="Optima"/>
              </a:rPr>
              <a:t>i-to-j</a:t>
            </a:r>
            <a:r>
              <a:rPr lang="en-US" dirty="0">
                <a:latin typeface="Optima"/>
                <a:cs typeface="Optima"/>
              </a:rPr>
              <a:t> occurs </a:t>
            </a:r>
            <a:r>
              <a:rPr lang="en-US" i="1" dirty="0">
                <a:latin typeface="Optima"/>
                <a:cs typeface="Optima"/>
              </a:rPr>
              <a:t>more often </a:t>
            </a:r>
            <a:r>
              <a:rPr lang="en-US" dirty="0">
                <a:latin typeface="Optima"/>
                <a:cs typeface="Optima"/>
              </a:rPr>
              <a:t>than expected by chance (based on their individual frequency)</a:t>
            </a:r>
          </a:p>
          <a:p>
            <a:pPr marL="568325" indent="-568325">
              <a:spcBef>
                <a:spcPct val="50000"/>
              </a:spcBef>
              <a:tabLst>
                <a:tab pos="569913" algn="l"/>
              </a:tabLst>
            </a:pPr>
            <a:r>
              <a:rPr lang="en-US" b="1" i="1" dirty="0">
                <a:latin typeface="Optima"/>
                <a:cs typeface="Optima"/>
              </a:rPr>
              <a:t>S</a:t>
            </a:r>
            <a:r>
              <a:rPr lang="en-US" b="1" dirty="0">
                <a:latin typeface="Optima"/>
                <a:cs typeface="Optima"/>
              </a:rPr>
              <a:t>&lt;0</a:t>
            </a:r>
            <a:r>
              <a:rPr lang="en-US" dirty="0">
                <a:latin typeface="Optima"/>
                <a:cs typeface="Optima"/>
              </a:rPr>
              <a:t>:  if it occurs </a:t>
            </a:r>
            <a:r>
              <a:rPr lang="en-US" i="1" dirty="0">
                <a:latin typeface="Optima"/>
                <a:cs typeface="Optima"/>
              </a:rPr>
              <a:t>less often</a:t>
            </a:r>
          </a:p>
          <a:p>
            <a:pPr marL="568325" indent="-568325">
              <a:spcBef>
                <a:spcPct val="50000"/>
              </a:spcBef>
              <a:tabLst>
                <a:tab pos="569913" algn="l"/>
              </a:tabLst>
            </a:pPr>
            <a:r>
              <a:rPr lang="en-US" sz="1600" b="1" dirty="0">
                <a:latin typeface="Optima"/>
                <a:cs typeface="Optima"/>
              </a:rPr>
              <a:t>Matches</a:t>
            </a:r>
            <a:r>
              <a:rPr lang="en-US" sz="1600" dirty="0">
                <a:latin typeface="Optima"/>
                <a:cs typeface="Optima"/>
              </a:rPr>
              <a:t> have </a:t>
            </a:r>
            <a:r>
              <a:rPr lang="en-US" sz="1600" i="1" dirty="0">
                <a:latin typeface="Optima"/>
                <a:cs typeface="Optima"/>
              </a:rPr>
              <a:t>S</a:t>
            </a:r>
            <a:r>
              <a:rPr lang="en-US" sz="1600" dirty="0">
                <a:latin typeface="Optima"/>
                <a:cs typeface="Optima"/>
              </a:rPr>
              <a:t>&gt;0: </a:t>
            </a:r>
            <a:r>
              <a:rPr lang="en-US" sz="1600" i="1" u="sng" dirty="0">
                <a:latin typeface="Optima"/>
                <a:cs typeface="Optima"/>
              </a:rPr>
              <a:t>magnitude</a:t>
            </a:r>
            <a:r>
              <a:rPr lang="en-US" sz="1600" i="1" dirty="0">
                <a:latin typeface="Optima"/>
                <a:cs typeface="Optima"/>
              </a:rPr>
              <a:t>  </a:t>
            </a:r>
            <a:r>
              <a:rPr lang="en-US" sz="1600" dirty="0">
                <a:latin typeface="Optima"/>
                <a:cs typeface="Optima"/>
              </a:rPr>
              <a:t>depends on how </a:t>
            </a:r>
            <a:r>
              <a:rPr lang="en-US" sz="1600" i="1" u="sng" dirty="0">
                <a:latin typeface="Optima"/>
                <a:cs typeface="Optima"/>
              </a:rPr>
              <a:t>unlikely</a:t>
            </a:r>
            <a:r>
              <a:rPr lang="en-US" sz="1600" i="1" dirty="0">
                <a:latin typeface="Optima"/>
                <a:cs typeface="Optima"/>
              </a:rPr>
              <a:t>  </a:t>
            </a:r>
            <a:r>
              <a:rPr lang="en-US" sz="1600" dirty="0">
                <a:latin typeface="Optima"/>
                <a:cs typeface="Optima"/>
              </a:rPr>
              <a:t>an amino acid is (rarity of occurrence in known sequences). </a:t>
            </a:r>
          </a:p>
          <a:p>
            <a:pPr marL="112713" indent="-112713">
              <a:spcBef>
                <a:spcPct val="50000"/>
              </a:spcBef>
              <a:tabLst>
                <a:tab pos="569913" algn="l"/>
              </a:tabLst>
            </a:pPr>
            <a:r>
              <a:rPr lang="en-US" sz="1600" b="1" dirty="0">
                <a:latin typeface="Optima"/>
                <a:cs typeface="Optima"/>
              </a:rPr>
              <a:t>Mismatches:</a:t>
            </a:r>
            <a:endParaRPr lang="en-US" sz="1600" dirty="0">
              <a:latin typeface="Optima"/>
              <a:cs typeface="Optima"/>
            </a:endParaRPr>
          </a:p>
          <a:p>
            <a:pPr marL="112713" indent="-112713">
              <a:lnSpc>
                <a:spcPct val="60000"/>
              </a:lnSpc>
              <a:spcBef>
                <a:spcPct val="50000"/>
              </a:spcBef>
              <a:tabLst>
                <a:tab pos="569913" algn="l"/>
              </a:tabLst>
            </a:pPr>
            <a:r>
              <a:rPr lang="en-US" sz="1600" i="1" dirty="0">
                <a:latin typeface="Optima"/>
                <a:cs typeface="Optima"/>
              </a:rPr>
              <a:t>		S</a:t>
            </a:r>
            <a:r>
              <a:rPr lang="en-US" sz="1600" dirty="0">
                <a:latin typeface="Optima"/>
                <a:cs typeface="Optima"/>
              </a:rPr>
              <a:t>&gt;0 :  conservative amino acid changes</a:t>
            </a:r>
          </a:p>
          <a:p>
            <a:pPr marL="112713" indent="-112713">
              <a:lnSpc>
                <a:spcPct val="60000"/>
              </a:lnSpc>
              <a:spcBef>
                <a:spcPct val="50000"/>
              </a:spcBef>
              <a:tabLst>
                <a:tab pos="569913" algn="l"/>
              </a:tabLst>
            </a:pPr>
            <a:r>
              <a:rPr lang="en-US" sz="1600" dirty="0">
                <a:latin typeface="Optima"/>
                <a:cs typeface="Optima"/>
              </a:rPr>
              <a:t>		</a:t>
            </a:r>
            <a:r>
              <a:rPr lang="en-US" sz="1600" i="1" dirty="0">
                <a:latin typeface="Optima"/>
                <a:cs typeface="Optima"/>
              </a:rPr>
              <a:t>S</a:t>
            </a:r>
            <a:r>
              <a:rPr lang="en-US" sz="1600" dirty="0">
                <a:latin typeface="Optima"/>
                <a:cs typeface="Optima"/>
              </a:rPr>
              <a:t>=0 :  “neutral” changes </a:t>
            </a:r>
          </a:p>
          <a:p>
            <a:pPr marL="112713" indent="-112713">
              <a:lnSpc>
                <a:spcPct val="60000"/>
              </a:lnSpc>
              <a:spcBef>
                <a:spcPct val="50000"/>
              </a:spcBef>
              <a:tabLst>
                <a:tab pos="569913" algn="l"/>
              </a:tabLst>
            </a:pPr>
            <a:r>
              <a:rPr lang="en-US" sz="1600" i="1" dirty="0">
                <a:latin typeface="Optima"/>
                <a:cs typeface="Optima"/>
              </a:rPr>
              <a:t>		S</a:t>
            </a:r>
            <a:r>
              <a:rPr lang="en-US" sz="1600" dirty="0">
                <a:latin typeface="Optima"/>
                <a:cs typeface="Optima"/>
              </a:rPr>
              <a:t>&lt;0 : magnitude depends on how unlikely (infrequent, disruptive) a mismatch is. </a:t>
            </a:r>
          </a:p>
          <a:p>
            <a:pPr marL="112713" indent="-112713">
              <a:spcBef>
                <a:spcPct val="50000"/>
              </a:spcBef>
              <a:tabLst>
                <a:tab pos="569913" algn="l"/>
              </a:tabLst>
            </a:pPr>
            <a:r>
              <a:rPr lang="en-US" sz="1600" dirty="0">
                <a:latin typeface="Optima"/>
                <a:cs typeface="Optima"/>
              </a:rPr>
              <a:t>Many assumptions go into creating matrices (“symmetry” of replacements, independence of positions for PAM, etc.)</a:t>
            </a:r>
          </a:p>
        </p:txBody>
      </p:sp>
      <p:sp>
        <p:nvSpPr>
          <p:cNvPr id="42090" name="Text Box 106"/>
          <p:cNvSpPr txBox="1">
            <a:spLocks noChangeArrowheads="1"/>
          </p:cNvSpPr>
          <p:nvPr/>
        </p:nvSpPr>
        <p:spPr bwMode="auto">
          <a:xfrm>
            <a:off x="838200" y="2757488"/>
            <a:ext cx="3810000"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atin typeface="Optima"/>
                <a:cs typeface="Optima"/>
              </a:rPr>
              <a:t>probability of (i,j) if independent</a:t>
            </a:r>
          </a:p>
        </p:txBody>
      </p:sp>
      <p:sp>
        <p:nvSpPr>
          <p:cNvPr id="42092" name="AutoShape 108"/>
          <p:cNvSpPr>
            <a:spLocks/>
          </p:cNvSpPr>
          <p:nvPr/>
        </p:nvSpPr>
        <p:spPr bwMode="auto">
          <a:xfrm rot="16200000">
            <a:off x="2295525" y="2171700"/>
            <a:ext cx="228600" cy="1066800"/>
          </a:xfrm>
          <a:prstGeom prst="leftBrace">
            <a:avLst>
              <a:gd name="adj1" fmla="val 38889"/>
              <a:gd name="adj2" fmla="val 50000"/>
            </a:avLst>
          </a:prstGeom>
          <a:noFill/>
          <a:ln w="9525">
            <a:solidFill>
              <a:schemeClr val="tx1"/>
            </a:solidFill>
            <a:round/>
            <a:headEnd/>
            <a:tailEnd/>
          </a:ln>
          <a:effectLst/>
        </p:spPr>
        <p:txBody>
          <a:bodyPr wrap="none" anchor="ctr">
            <a:prstTxWarp prst="textNoShape">
              <a:avLst/>
            </a:prstTxWarp>
          </a:bodyPr>
          <a:lstStyle/>
          <a:p>
            <a:endParaRPr lang="en-US">
              <a:latin typeface="Optima"/>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086">
                                            <p:txEl>
                                              <p:pRg st="0" end="0"/>
                                            </p:txEl>
                                          </p:spTgt>
                                        </p:tgtEl>
                                        <p:attrNameLst>
                                          <p:attrName>style.visibility</p:attrName>
                                        </p:attrNameLst>
                                      </p:cBhvr>
                                      <p:to>
                                        <p:strVal val="visible"/>
                                      </p:to>
                                    </p:set>
                                    <p:animEffect transition="in" filter="fade">
                                      <p:cBhvr>
                                        <p:cTn id="7" dur="1000"/>
                                        <p:tgtEl>
                                          <p:spTgt spid="420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086">
                                            <p:txEl>
                                              <p:pRg st="1" end="1"/>
                                            </p:txEl>
                                          </p:spTgt>
                                        </p:tgtEl>
                                        <p:attrNameLst>
                                          <p:attrName>style.visibility</p:attrName>
                                        </p:attrNameLst>
                                      </p:cBhvr>
                                      <p:to>
                                        <p:strVal val="visible"/>
                                      </p:to>
                                    </p:set>
                                    <p:animEffect transition="in" filter="fade">
                                      <p:cBhvr>
                                        <p:cTn id="12" dur="1000"/>
                                        <p:tgtEl>
                                          <p:spTgt spid="420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086">
                                            <p:txEl>
                                              <p:pRg st="2" end="2"/>
                                            </p:txEl>
                                          </p:spTgt>
                                        </p:tgtEl>
                                        <p:attrNameLst>
                                          <p:attrName>style.visibility</p:attrName>
                                        </p:attrNameLst>
                                      </p:cBhvr>
                                      <p:to>
                                        <p:strVal val="visible"/>
                                      </p:to>
                                    </p:set>
                                    <p:animEffect transition="in" filter="fade">
                                      <p:cBhvr>
                                        <p:cTn id="17" dur="1000"/>
                                        <p:tgtEl>
                                          <p:spTgt spid="420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086">
                                            <p:txEl>
                                              <p:pRg st="3" end="3"/>
                                            </p:txEl>
                                          </p:spTgt>
                                        </p:tgtEl>
                                        <p:attrNameLst>
                                          <p:attrName>style.visibility</p:attrName>
                                        </p:attrNameLst>
                                      </p:cBhvr>
                                      <p:to>
                                        <p:strVal val="visible"/>
                                      </p:to>
                                    </p:set>
                                    <p:animEffect transition="in" filter="fade">
                                      <p:cBhvr>
                                        <p:cTn id="22" dur="1000"/>
                                        <p:tgtEl>
                                          <p:spTgt spid="420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086">
                                            <p:txEl>
                                              <p:pRg st="4" end="4"/>
                                            </p:txEl>
                                          </p:spTgt>
                                        </p:tgtEl>
                                        <p:attrNameLst>
                                          <p:attrName>style.visibility</p:attrName>
                                        </p:attrNameLst>
                                      </p:cBhvr>
                                      <p:to>
                                        <p:strVal val="visible"/>
                                      </p:to>
                                    </p:set>
                                    <p:animEffect transition="in" filter="fade">
                                      <p:cBhvr>
                                        <p:cTn id="27" dur="1000"/>
                                        <p:tgtEl>
                                          <p:spTgt spid="420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086">
                                            <p:txEl>
                                              <p:pRg st="5" end="5"/>
                                            </p:txEl>
                                          </p:spTgt>
                                        </p:tgtEl>
                                        <p:attrNameLst>
                                          <p:attrName>style.visibility</p:attrName>
                                        </p:attrNameLst>
                                      </p:cBhvr>
                                      <p:to>
                                        <p:strVal val="visible"/>
                                      </p:to>
                                    </p:set>
                                    <p:animEffect transition="in" filter="fade">
                                      <p:cBhvr>
                                        <p:cTn id="32" dur="1000"/>
                                        <p:tgtEl>
                                          <p:spTgt spid="420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086">
                                            <p:txEl>
                                              <p:pRg st="6" end="6"/>
                                            </p:txEl>
                                          </p:spTgt>
                                        </p:tgtEl>
                                        <p:attrNameLst>
                                          <p:attrName>style.visibility</p:attrName>
                                        </p:attrNameLst>
                                      </p:cBhvr>
                                      <p:to>
                                        <p:strVal val="visible"/>
                                      </p:to>
                                    </p:set>
                                    <p:animEffect transition="in" filter="fade">
                                      <p:cBhvr>
                                        <p:cTn id="37" dur="1000"/>
                                        <p:tgtEl>
                                          <p:spTgt spid="420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086">
                                            <p:txEl>
                                              <p:pRg st="7" end="7"/>
                                            </p:txEl>
                                          </p:spTgt>
                                        </p:tgtEl>
                                        <p:attrNameLst>
                                          <p:attrName>style.visibility</p:attrName>
                                        </p:attrNameLst>
                                      </p:cBhvr>
                                      <p:to>
                                        <p:strVal val="visible"/>
                                      </p:to>
                                    </p:set>
                                    <p:animEffect transition="in" filter="fade">
                                      <p:cBhvr>
                                        <p:cTn id="42" dur="1000"/>
                                        <p:tgtEl>
                                          <p:spTgt spid="420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b="1"/>
              <a:t>Gap penalties</a:t>
            </a:r>
          </a:p>
        </p:txBody>
      </p:sp>
      <p:sp>
        <p:nvSpPr>
          <p:cNvPr id="22" name="Slide Number Placeholder 3"/>
          <p:cNvSpPr>
            <a:spLocks noGrp="1"/>
          </p:cNvSpPr>
          <p:nvPr>
            <p:ph type="sldNum" sz="quarter" idx="12"/>
          </p:nvPr>
        </p:nvSpPr>
        <p:spPr/>
        <p:txBody>
          <a:bodyPr/>
          <a:lstStyle/>
          <a:p>
            <a:fld id="{E52E54C9-D896-AA45-B89C-8A36EA6FC9E8}" type="slidenum">
              <a:rPr lang="en-US">
                <a:latin typeface="Optima"/>
                <a:cs typeface="Optima"/>
              </a:rPr>
              <a:pPr/>
              <a:t>15</a:t>
            </a:fld>
            <a:endParaRPr lang="en-US">
              <a:latin typeface="Optima"/>
              <a:cs typeface="Optima"/>
            </a:endParaRPr>
          </a:p>
        </p:txBody>
      </p:sp>
      <p:sp>
        <p:nvSpPr>
          <p:cNvPr id="44049" name="Text Box 17"/>
          <p:cNvSpPr txBox="1">
            <a:spLocks noChangeArrowheads="1"/>
          </p:cNvSpPr>
          <p:nvPr/>
        </p:nvSpPr>
        <p:spPr bwMode="auto">
          <a:xfrm>
            <a:off x="457200" y="1390471"/>
            <a:ext cx="8229600" cy="1200329"/>
          </a:xfrm>
          <a:prstGeom prst="rect">
            <a:avLst/>
          </a:prstGeom>
          <a:noFill/>
          <a:ln w="9525">
            <a:noFill/>
            <a:miter lim="800000"/>
            <a:headEnd/>
            <a:tailEnd/>
          </a:ln>
          <a:effectLst/>
        </p:spPr>
        <p:txBody>
          <a:bodyPr wrap="square">
            <a:prstTxWarp prst="textNoShape">
              <a:avLst/>
            </a:prstTxWarp>
            <a:spAutoFit/>
          </a:bodyPr>
          <a:lstStyle/>
          <a:p>
            <a:pPr marL="230188" indent="-230188">
              <a:spcBef>
                <a:spcPct val="50000"/>
              </a:spcBef>
              <a:buFont typeface="Arial"/>
              <a:buChar char="•"/>
            </a:pPr>
            <a:r>
              <a:rPr lang="en-US">
                <a:latin typeface="Optima"/>
                <a:cs typeface="Optima"/>
              </a:rPr>
              <a:t>Gaps are needed to create good alignments between sequences</a:t>
            </a:r>
          </a:p>
          <a:p>
            <a:pPr marL="230188" indent="-230188">
              <a:spcBef>
                <a:spcPct val="50000"/>
              </a:spcBef>
              <a:buFont typeface="Arial"/>
              <a:buChar char="•"/>
            </a:pPr>
            <a:r>
              <a:rPr lang="en-US">
                <a:latin typeface="Optima"/>
                <a:cs typeface="Optima"/>
              </a:rPr>
              <a:t> They let us account for (small) insertions and deletions.</a:t>
            </a:r>
          </a:p>
          <a:p>
            <a:pPr marL="230188" indent="-230188">
              <a:spcBef>
                <a:spcPct val="50000"/>
              </a:spcBef>
              <a:buFont typeface="Arial"/>
              <a:buChar char="•"/>
            </a:pPr>
            <a:r>
              <a:rPr lang="en-US">
                <a:latin typeface="Optima"/>
                <a:cs typeface="Optima"/>
              </a:rPr>
              <a:t> We want to use them, but to do so sparingly, so they should have score “cost”</a:t>
            </a:r>
          </a:p>
        </p:txBody>
      </p:sp>
      <p:grpSp>
        <p:nvGrpSpPr>
          <p:cNvPr id="2" name="Group 23"/>
          <p:cNvGrpSpPr>
            <a:grpSpLocks/>
          </p:cNvGrpSpPr>
          <p:nvPr/>
        </p:nvGrpSpPr>
        <p:grpSpPr bwMode="auto">
          <a:xfrm>
            <a:off x="1410419" y="2957513"/>
            <a:ext cx="6483350" cy="3052763"/>
            <a:chOff x="240" y="528"/>
            <a:chExt cx="4084" cy="1923"/>
          </a:xfrm>
        </p:grpSpPr>
        <p:sp>
          <p:nvSpPr>
            <p:cNvPr id="44036" name="Text Box 4"/>
            <p:cNvSpPr txBox="1">
              <a:spLocks noChangeArrowheads="1"/>
            </p:cNvSpPr>
            <p:nvPr/>
          </p:nvSpPr>
          <p:spPr bwMode="auto">
            <a:xfrm>
              <a:off x="240" y="528"/>
              <a:ext cx="2976" cy="231"/>
            </a:xfrm>
            <a:prstGeom prst="rect">
              <a:avLst/>
            </a:prstGeom>
            <a:noFill/>
            <a:ln w="9525">
              <a:noFill/>
              <a:miter lim="800000"/>
              <a:headEnd/>
              <a:tailEnd/>
            </a:ln>
            <a:effectLst/>
          </p:spPr>
          <p:txBody>
            <a:bodyPr>
              <a:prstTxWarp prst="textNoShape">
                <a:avLst/>
              </a:prstTxWarp>
              <a:spAutoFit/>
            </a:bodyPr>
            <a:lstStyle/>
            <a:p>
              <a:pPr eaLnBrk="0" hangingPunct="0"/>
              <a:r>
                <a:rPr lang="en-US" dirty="0">
                  <a:latin typeface="Optima"/>
                  <a:cs typeface="Optima"/>
                </a:rPr>
                <a:t>A sequence comparison, with a gap:</a:t>
              </a:r>
            </a:p>
          </p:txBody>
        </p:sp>
        <p:sp>
          <p:nvSpPr>
            <p:cNvPr id="44037" name="Text Box 5"/>
            <p:cNvSpPr txBox="1">
              <a:spLocks noChangeArrowheads="1"/>
            </p:cNvSpPr>
            <p:nvPr/>
          </p:nvSpPr>
          <p:spPr bwMode="auto">
            <a:xfrm>
              <a:off x="3374" y="928"/>
              <a:ext cx="950" cy="233"/>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dirty="0">
                  <a:latin typeface="Optima"/>
                  <a:cs typeface="Optima"/>
                </a:rPr>
                <a:t>Total score: 6</a:t>
              </a:r>
            </a:p>
          </p:txBody>
        </p:sp>
        <p:sp>
          <p:nvSpPr>
            <p:cNvPr id="44039" name="Text Box 7"/>
            <p:cNvSpPr txBox="1">
              <a:spLocks noChangeArrowheads="1"/>
            </p:cNvSpPr>
            <p:nvPr/>
          </p:nvSpPr>
          <p:spPr bwMode="auto">
            <a:xfrm>
              <a:off x="240" y="758"/>
              <a:ext cx="232" cy="634"/>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A</a:t>
              </a:r>
            </a:p>
            <a:p>
              <a:pPr algn="ctr" eaLnBrk="0" hangingPunct="0"/>
              <a:r>
                <a:rPr lang="en-US" sz="2000" b="1">
                  <a:latin typeface="Optima"/>
                  <a:cs typeface="Optima"/>
                </a:rPr>
                <a:t>A</a:t>
              </a:r>
            </a:p>
            <a:p>
              <a:pPr algn="ctr" eaLnBrk="0" hangingPunct="0"/>
              <a:r>
                <a:rPr lang="en-US" sz="2000" b="1">
                  <a:solidFill>
                    <a:srgbClr val="FF0000"/>
                  </a:solidFill>
                  <a:latin typeface="Optima"/>
                  <a:cs typeface="Optima"/>
                </a:rPr>
                <a:t>4</a:t>
              </a:r>
            </a:p>
          </p:txBody>
        </p:sp>
        <p:sp>
          <p:nvSpPr>
            <p:cNvPr id="44040" name="Text Box 8"/>
            <p:cNvSpPr txBox="1">
              <a:spLocks noChangeArrowheads="1"/>
            </p:cNvSpPr>
            <p:nvPr/>
          </p:nvSpPr>
          <p:spPr bwMode="auto">
            <a:xfrm>
              <a:off x="423" y="758"/>
              <a:ext cx="25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D</a:t>
              </a:r>
            </a:p>
            <a:p>
              <a:pPr algn="ctr" eaLnBrk="0" hangingPunct="0"/>
              <a:r>
                <a:rPr lang="en-US" sz="2000" b="1">
                  <a:latin typeface="Optima"/>
                  <a:cs typeface="Optima"/>
                </a:rPr>
                <a:t>Q</a:t>
              </a:r>
            </a:p>
            <a:p>
              <a:pPr algn="ctr" eaLnBrk="0" hangingPunct="0"/>
              <a:r>
                <a:rPr lang="en-US" sz="2000" b="1">
                  <a:solidFill>
                    <a:srgbClr val="008000"/>
                  </a:solidFill>
                  <a:latin typeface="Optima"/>
                  <a:cs typeface="Optima"/>
                </a:rPr>
                <a:t>0</a:t>
              </a:r>
            </a:p>
          </p:txBody>
        </p:sp>
        <p:sp>
          <p:nvSpPr>
            <p:cNvPr id="44041" name="Text Box 9"/>
            <p:cNvSpPr txBox="1">
              <a:spLocks noChangeArrowheads="1"/>
            </p:cNvSpPr>
            <p:nvPr/>
          </p:nvSpPr>
          <p:spPr bwMode="auto">
            <a:xfrm>
              <a:off x="626" y="758"/>
              <a:ext cx="242"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D</a:t>
              </a:r>
            </a:p>
            <a:p>
              <a:pPr algn="ctr" eaLnBrk="0" hangingPunct="0"/>
              <a:r>
                <a:rPr lang="en-US" sz="2000" b="1">
                  <a:latin typeface="Optima"/>
                  <a:cs typeface="Optima"/>
                </a:rPr>
                <a:t>E</a:t>
              </a:r>
            </a:p>
            <a:p>
              <a:pPr algn="ctr" eaLnBrk="0" hangingPunct="0"/>
              <a:r>
                <a:rPr lang="en-US" sz="2000" b="1">
                  <a:solidFill>
                    <a:srgbClr val="FF0000"/>
                  </a:solidFill>
                  <a:latin typeface="Optima"/>
                  <a:cs typeface="Optima"/>
                </a:rPr>
                <a:t>2</a:t>
              </a:r>
              <a:endParaRPr lang="en-US" sz="2000" b="1">
                <a:latin typeface="Optima"/>
                <a:cs typeface="Optima"/>
              </a:endParaRPr>
            </a:p>
          </p:txBody>
        </p:sp>
        <p:sp>
          <p:nvSpPr>
            <p:cNvPr id="44042" name="Text Box 10"/>
            <p:cNvSpPr txBox="1">
              <a:spLocks noChangeArrowheads="1"/>
            </p:cNvSpPr>
            <p:nvPr/>
          </p:nvSpPr>
          <p:spPr bwMode="auto">
            <a:xfrm>
              <a:off x="828" y="758"/>
              <a:ext cx="22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R</a:t>
              </a:r>
            </a:p>
            <a:p>
              <a:pPr algn="ctr" eaLnBrk="0" hangingPunct="0"/>
              <a:r>
                <a:rPr lang="en-US" sz="2000" b="1">
                  <a:latin typeface="Optima"/>
                  <a:cs typeface="Optima"/>
                </a:rPr>
                <a:t>R</a:t>
              </a:r>
            </a:p>
            <a:p>
              <a:pPr algn="ctr" eaLnBrk="0" hangingPunct="0"/>
              <a:r>
                <a:rPr lang="en-US" sz="2000" b="1">
                  <a:solidFill>
                    <a:srgbClr val="FF0000"/>
                  </a:solidFill>
                  <a:latin typeface="Optima"/>
                  <a:cs typeface="Optima"/>
                </a:rPr>
                <a:t>5</a:t>
              </a:r>
              <a:endParaRPr lang="en-US" sz="2000" b="1">
                <a:latin typeface="Optima"/>
                <a:cs typeface="Optima"/>
              </a:endParaRPr>
            </a:p>
          </p:txBody>
        </p:sp>
        <p:sp>
          <p:nvSpPr>
            <p:cNvPr id="44043" name="Text Box 11"/>
            <p:cNvSpPr txBox="1">
              <a:spLocks noChangeArrowheads="1"/>
            </p:cNvSpPr>
            <p:nvPr/>
          </p:nvSpPr>
          <p:spPr bwMode="auto">
            <a:xfrm>
              <a:off x="1013" y="758"/>
              <a:ext cx="25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Q</a:t>
              </a:r>
            </a:p>
            <a:p>
              <a:pPr algn="ctr" eaLnBrk="0" hangingPunct="0"/>
              <a:r>
                <a:rPr lang="en-US" sz="2000" b="1">
                  <a:latin typeface="Optima"/>
                  <a:cs typeface="Optima"/>
                </a:rPr>
                <a:t>Q</a:t>
              </a:r>
            </a:p>
            <a:p>
              <a:pPr algn="ctr" eaLnBrk="0" hangingPunct="0"/>
              <a:r>
                <a:rPr lang="en-US" sz="2000" b="1">
                  <a:solidFill>
                    <a:srgbClr val="FF0000"/>
                  </a:solidFill>
                  <a:latin typeface="Optima"/>
                  <a:cs typeface="Optima"/>
                </a:rPr>
                <a:t>5</a:t>
              </a:r>
              <a:endParaRPr lang="en-US" sz="2000" b="1">
                <a:latin typeface="Optima"/>
                <a:cs typeface="Optima"/>
              </a:endParaRPr>
            </a:p>
          </p:txBody>
        </p:sp>
        <p:sp>
          <p:nvSpPr>
            <p:cNvPr id="44044" name="Text Box 12"/>
            <p:cNvSpPr txBox="1">
              <a:spLocks noChangeArrowheads="1"/>
            </p:cNvSpPr>
            <p:nvPr/>
          </p:nvSpPr>
          <p:spPr bwMode="auto">
            <a:xfrm>
              <a:off x="1206" y="758"/>
              <a:ext cx="262"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C</a:t>
              </a:r>
            </a:p>
            <a:p>
              <a:pPr algn="ctr" eaLnBrk="0" hangingPunct="0"/>
              <a:r>
                <a:rPr lang="en-US" sz="2000" b="1">
                  <a:latin typeface="Optima"/>
                  <a:cs typeface="Optima"/>
                </a:rPr>
                <a:t>E</a:t>
              </a:r>
            </a:p>
            <a:p>
              <a:pPr algn="ctr" eaLnBrk="0" hangingPunct="0"/>
              <a:r>
                <a:rPr lang="en-US" sz="2000" b="1">
                  <a:solidFill>
                    <a:schemeClr val="accent2"/>
                  </a:solidFill>
                  <a:latin typeface="Optima"/>
                  <a:cs typeface="Optima"/>
                </a:rPr>
                <a:t>-4</a:t>
              </a:r>
            </a:p>
          </p:txBody>
        </p:sp>
        <p:sp>
          <p:nvSpPr>
            <p:cNvPr id="44045" name="Text Box 13"/>
            <p:cNvSpPr txBox="1">
              <a:spLocks noChangeArrowheads="1"/>
            </p:cNvSpPr>
            <p:nvPr/>
          </p:nvSpPr>
          <p:spPr bwMode="auto">
            <a:xfrm>
              <a:off x="1426" y="758"/>
              <a:ext cx="262"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E</a:t>
              </a:r>
            </a:p>
            <a:p>
              <a:pPr algn="ctr" eaLnBrk="0" hangingPunct="0"/>
              <a:r>
                <a:rPr lang="en-US" sz="2000" b="1">
                  <a:latin typeface="Optima"/>
                  <a:cs typeface="Optima"/>
                </a:rPr>
                <a:t>C</a:t>
              </a:r>
            </a:p>
            <a:p>
              <a:pPr algn="ctr" eaLnBrk="0" hangingPunct="0"/>
              <a:r>
                <a:rPr lang="en-US" sz="2000" b="1">
                  <a:solidFill>
                    <a:schemeClr val="accent2"/>
                  </a:solidFill>
                  <a:latin typeface="Optima"/>
                  <a:cs typeface="Optima"/>
                </a:rPr>
                <a:t>-4</a:t>
              </a:r>
            </a:p>
          </p:txBody>
        </p:sp>
        <p:sp>
          <p:nvSpPr>
            <p:cNvPr id="44046" name="Text Box 14"/>
            <p:cNvSpPr txBox="1">
              <a:spLocks noChangeArrowheads="1"/>
            </p:cNvSpPr>
            <p:nvPr/>
          </p:nvSpPr>
          <p:spPr bwMode="auto">
            <a:xfrm>
              <a:off x="1672" y="758"/>
              <a:ext cx="22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R</a:t>
              </a:r>
            </a:p>
            <a:p>
              <a:pPr algn="ctr" eaLnBrk="0" hangingPunct="0"/>
              <a:r>
                <a:rPr lang="en-US" sz="2000" b="1">
                  <a:latin typeface="Optima"/>
                  <a:cs typeface="Optima"/>
                </a:rPr>
                <a:t>-</a:t>
              </a:r>
            </a:p>
            <a:p>
              <a:pPr algn="ctr" eaLnBrk="0" hangingPunct="0"/>
              <a:endParaRPr lang="en-US" sz="2000" b="1">
                <a:latin typeface="Optima"/>
                <a:cs typeface="Optima"/>
              </a:endParaRPr>
            </a:p>
          </p:txBody>
        </p:sp>
        <p:sp>
          <p:nvSpPr>
            <p:cNvPr id="44047" name="Text Box 15"/>
            <p:cNvSpPr txBox="1">
              <a:spLocks noChangeArrowheads="1"/>
            </p:cNvSpPr>
            <p:nvPr/>
          </p:nvSpPr>
          <p:spPr bwMode="auto">
            <a:xfrm>
              <a:off x="1861" y="758"/>
              <a:ext cx="242"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D</a:t>
              </a:r>
            </a:p>
            <a:p>
              <a:pPr algn="ctr" eaLnBrk="0" hangingPunct="0"/>
              <a:r>
                <a:rPr lang="en-US" sz="2000" b="1">
                  <a:latin typeface="Optima"/>
                  <a:cs typeface="Optima"/>
                </a:rPr>
                <a:t>-</a:t>
              </a:r>
            </a:p>
            <a:p>
              <a:pPr algn="ctr" eaLnBrk="0" hangingPunct="0"/>
              <a:endParaRPr lang="en-US" sz="2000" b="1">
                <a:latin typeface="Optima"/>
                <a:cs typeface="Optima"/>
              </a:endParaRPr>
            </a:p>
          </p:txBody>
        </p:sp>
        <p:sp>
          <p:nvSpPr>
            <p:cNvPr id="44048" name="Text Box 16"/>
            <p:cNvSpPr txBox="1">
              <a:spLocks noChangeArrowheads="1"/>
            </p:cNvSpPr>
            <p:nvPr/>
          </p:nvSpPr>
          <p:spPr bwMode="auto">
            <a:xfrm>
              <a:off x="2053" y="758"/>
              <a:ext cx="242"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D</a:t>
              </a:r>
            </a:p>
            <a:p>
              <a:pPr algn="ctr" eaLnBrk="0" hangingPunct="0"/>
              <a:r>
                <a:rPr lang="en-US" sz="2000" b="1">
                  <a:latin typeface="Optima"/>
                  <a:cs typeface="Optima"/>
                </a:rPr>
                <a:t>-</a:t>
              </a:r>
            </a:p>
            <a:p>
              <a:pPr algn="ctr" eaLnBrk="0" hangingPunct="0"/>
              <a:endParaRPr lang="en-US" sz="2000" b="1">
                <a:latin typeface="Optima"/>
                <a:cs typeface="Optima"/>
              </a:endParaRPr>
            </a:p>
          </p:txBody>
        </p:sp>
        <p:sp>
          <p:nvSpPr>
            <p:cNvPr id="44050" name="Text Box 18"/>
            <p:cNvSpPr txBox="1">
              <a:spLocks noChangeArrowheads="1"/>
            </p:cNvSpPr>
            <p:nvPr/>
          </p:nvSpPr>
          <p:spPr bwMode="auto">
            <a:xfrm>
              <a:off x="2251" y="758"/>
              <a:ext cx="25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R</a:t>
              </a:r>
            </a:p>
            <a:p>
              <a:pPr algn="ctr" eaLnBrk="0" hangingPunct="0"/>
              <a:r>
                <a:rPr lang="en-US" sz="2000" b="1">
                  <a:latin typeface="Optima"/>
                  <a:cs typeface="Optima"/>
                </a:rPr>
                <a:t>Q</a:t>
              </a:r>
            </a:p>
            <a:p>
              <a:pPr algn="ctr" eaLnBrk="0" hangingPunct="0"/>
              <a:r>
                <a:rPr lang="en-US" sz="2000" b="1">
                  <a:latin typeface="Optima"/>
                  <a:cs typeface="Optima"/>
                </a:rPr>
                <a:t>1</a:t>
              </a:r>
            </a:p>
          </p:txBody>
        </p:sp>
        <p:sp>
          <p:nvSpPr>
            <p:cNvPr id="44051" name="Text Box 19"/>
            <p:cNvSpPr txBox="1">
              <a:spLocks noChangeArrowheads="1"/>
            </p:cNvSpPr>
            <p:nvPr/>
          </p:nvSpPr>
          <p:spPr bwMode="auto">
            <a:xfrm>
              <a:off x="2456" y="758"/>
              <a:ext cx="232" cy="634"/>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A</a:t>
              </a:r>
            </a:p>
            <a:p>
              <a:pPr algn="ctr" eaLnBrk="0" hangingPunct="0"/>
              <a:r>
                <a:rPr lang="en-US" sz="2000" b="1">
                  <a:latin typeface="Optima"/>
                  <a:cs typeface="Optima"/>
                </a:rPr>
                <a:t>A</a:t>
              </a:r>
            </a:p>
            <a:p>
              <a:pPr algn="ctr" eaLnBrk="0" hangingPunct="0"/>
              <a:r>
                <a:rPr lang="en-US" sz="2000" b="1">
                  <a:solidFill>
                    <a:srgbClr val="FF0000"/>
                  </a:solidFill>
                  <a:latin typeface="Optima"/>
                  <a:cs typeface="Optima"/>
                </a:rPr>
                <a:t>4</a:t>
              </a:r>
              <a:endParaRPr lang="en-US" sz="2000" b="1">
                <a:latin typeface="Optima"/>
                <a:cs typeface="Optima"/>
              </a:endParaRPr>
            </a:p>
          </p:txBody>
        </p:sp>
        <p:sp>
          <p:nvSpPr>
            <p:cNvPr id="44052" name="Text Box 20"/>
            <p:cNvSpPr txBox="1">
              <a:spLocks noChangeArrowheads="1"/>
            </p:cNvSpPr>
            <p:nvPr/>
          </p:nvSpPr>
          <p:spPr bwMode="auto">
            <a:xfrm>
              <a:off x="2635" y="758"/>
              <a:ext cx="251" cy="640"/>
            </a:xfrm>
            <a:prstGeom prst="rect">
              <a:avLst/>
            </a:prstGeom>
            <a:noFill/>
            <a:ln w="9525">
              <a:noFill/>
              <a:miter lim="800000"/>
              <a:headEnd/>
              <a:tailEnd/>
            </a:ln>
            <a:effectLst/>
          </p:spPr>
          <p:txBody>
            <a:bodyPr wrap="none">
              <a:prstTxWarp prst="textNoShape">
                <a:avLst/>
              </a:prstTxWarp>
              <a:spAutoFit/>
            </a:bodyPr>
            <a:lstStyle/>
            <a:p>
              <a:pPr algn="ctr" eaLnBrk="0" hangingPunct="0"/>
              <a:r>
                <a:rPr lang="en-US" sz="2000" b="1">
                  <a:latin typeface="Optima"/>
                  <a:cs typeface="Optima"/>
                </a:rPr>
                <a:t>D</a:t>
              </a:r>
            </a:p>
            <a:p>
              <a:pPr algn="ctr" eaLnBrk="0" hangingPunct="0"/>
              <a:r>
                <a:rPr lang="en-US" sz="2000" b="1">
                  <a:latin typeface="Optima"/>
                  <a:cs typeface="Optima"/>
                </a:rPr>
                <a:t>Q</a:t>
              </a:r>
            </a:p>
            <a:p>
              <a:pPr algn="ctr" eaLnBrk="0" hangingPunct="0"/>
              <a:r>
                <a:rPr lang="en-US" sz="2000" b="1">
                  <a:solidFill>
                    <a:srgbClr val="008000"/>
                  </a:solidFill>
                  <a:latin typeface="Optima"/>
                  <a:cs typeface="Optima"/>
                </a:rPr>
                <a:t>0</a:t>
              </a:r>
              <a:endParaRPr lang="en-US" sz="2000" b="1">
                <a:latin typeface="Optima"/>
                <a:cs typeface="Optima"/>
              </a:endParaRPr>
            </a:p>
          </p:txBody>
        </p:sp>
        <p:sp>
          <p:nvSpPr>
            <p:cNvPr id="44053" name="AutoShape 21"/>
            <p:cNvSpPr>
              <a:spLocks/>
            </p:cNvSpPr>
            <p:nvPr/>
          </p:nvSpPr>
          <p:spPr bwMode="auto">
            <a:xfrm rot="16200000">
              <a:off x="1896" y="1080"/>
              <a:ext cx="144" cy="576"/>
            </a:xfrm>
            <a:prstGeom prst="leftBrace">
              <a:avLst>
                <a:gd name="adj1" fmla="val 33333"/>
                <a:gd name="adj2" fmla="val 50000"/>
              </a:avLst>
            </a:prstGeom>
            <a:noFill/>
            <a:ln w="9525">
              <a:solidFill>
                <a:schemeClr val="tx1"/>
              </a:solidFill>
              <a:round/>
              <a:headEnd/>
              <a:tailEnd/>
            </a:ln>
            <a:effectLst/>
          </p:spPr>
          <p:txBody>
            <a:bodyPr wrap="none" anchor="ctr">
              <a:prstTxWarp prst="textNoShape">
                <a:avLst/>
              </a:prstTxWarp>
            </a:bodyPr>
            <a:lstStyle/>
            <a:p>
              <a:endParaRPr lang="en-US">
                <a:latin typeface="Optima"/>
                <a:cs typeface="Optima"/>
              </a:endParaRPr>
            </a:p>
          </p:txBody>
        </p:sp>
        <p:sp>
          <p:nvSpPr>
            <p:cNvPr id="44054" name="Text Box 22"/>
            <p:cNvSpPr txBox="1">
              <a:spLocks noChangeArrowheads="1"/>
            </p:cNvSpPr>
            <p:nvPr/>
          </p:nvSpPr>
          <p:spPr bwMode="auto">
            <a:xfrm>
              <a:off x="1488" y="1440"/>
              <a:ext cx="2064" cy="101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latin typeface="Optima"/>
                  <a:cs typeface="Optima"/>
                </a:rPr>
                <a:t>- [</a:t>
              </a:r>
              <a:r>
                <a:rPr lang="en-US" b="1" i="1">
                  <a:latin typeface="Optima"/>
                  <a:cs typeface="Optima"/>
                </a:rPr>
                <a:t>G</a:t>
              </a:r>
              <a:r>
                <a:rPr lang="en-US" b="1">
                  <a:latin typeface="Optima"/>
                  <a:cs typeface="Optima"/>
                </a:rPr>
                <a:t>+</a:t>
              </a:r>
              <a:r>
                <a:rPr lang="en-US" b="1" i="1">
                  <a:latin typeface="Optima"/>
                  <a:cs typeface="Optima"/>
                </a:rPr>
                <a:t>Ln</a:t>
              </a:r>
              <a:r>
                <a:rPr lang="en-US" b="1">
                  <a:latin typeface="Optima"/>
                  <a:cs typeface="Optima"/>
                </a:rPr>
                <a:t>] = -7</a:t>
              </a:r>
              <a:endParaRPr lang="en-US">
                <a:latin typeface="Optima"/>
                <a:cs typeface="Optima"/>
              </a:endParaRPr>
            </a:p>
            <a:p>
              <a:pPr>
                <a:spcBef>
                  <a:spcPct val="50000"/>
                </a:spcBef>
              </a:pPr>
              <a:r>
                <a:rPr lang="en-US" b="1" i="1">
                  <a:latin typeface="Optima"/>
                  <a:cs typeface="Optima"/>
                </a:rPr>
                <a:t>G </a:t>
              </a:r>
              <a:r>
                <a:rPr lang="en-US">
                  <a:latin typeface="Optima"/>
                  <a:cs typeface="Optima"/>
                </a:rPr>
                <a:t>= gap opening penalty = 4</a:t>
              </a:r>
            </a:p>
            <a:p>
              <a:pPr>
                <a:spcBef>
                  <a:spcPct val="50000"/>
                </a:spcBef>
              </a:pPr>
              <a:r>
                <a:rPr lang="en-US" b="1" i="1">
                  <a:latin typeface="Optima"/>
                  <a:cs typeface="Optima"/>
                </a:rPr>
                <a:t>L </a:t>
              </a:r>
              <a:r>
                <a:rPr lang="en-US">
                  <a:latin typeface="Optima"/>
                  <a:cs typeface="Optima"/>
                </a:rPr>
                <a:t>= gap extension penalty = 1</a:t>
              </a:r>
            </a:p>
            <a:p>
              <a:pPr>
                <a:spcBef>
                  <a:spcPct val="50000"/>
                </a:spcBef>
              </a:pPr>
              <a:r>
                <a:rPr lang="en-US" b="1" i="1">
                  <a:latin typeface="Optima"/>
                  <a:cs typeface="Optima"/>
                </a:rPr>
                <a:t>n </a:t>
              </a:r>
              <a:r>
                <a:rPr lang="en-US">
                  <a:latin typeface="Optima"/>
                  <a:cs typeface="Optima"/>
                </a:rPr>
                <a:t>= number of positions in gap</a:t>
              </a:r>
            </a:p>
          </p:txBody>
        </p:sp>
      </p:grpSp>
      <p:sp>
        <p:nvSpPr>
          <p:cNvPr id="44056" name="Text Box 24"/>
          <p:cNvSpPr txBox="1">
            <a:spLocks noChangeArrowheads="1"/>
          </p:cNvSpPr>
          <p:nvPr/>
        </p:nvSpPr>
        <p:spPr bwMode="auto">
          <a:xfrm>
            <a:off x="822325" y="6171684"/>
            <a:ext cx="1028434" cy="369332"/>
          </a:xfrm>
          <a:prstGeom prst="rect">
            <a:avLst/>
          </a:prstGeom>
          <a:noFill/>
          <a:ln w="9525">
            <a:noFill/>
            <a:miter lim="800000"/>
            <a:headEnd/>
            <a:tailEnd/>
          </a:ln>
          <a:effectLst/>
        </p:spPr>
        <p:txBody>
          <a:bodyPr wrap="none">
            <a:prstTxWarp prst="textNoShape">
              <a:avLst/>
            </a:prstTxWarp>
            <a:spAutoFit/>
          </a:bodyPr>
          <a:lstStyle/>
          <a:p>
            <a:r>
              <a:rPr lang="en-US" i="1" u="sng">
                <a:latin typeface="Optima"/>
                <a:cs typeface="Optima"/>
              </a:rPr>
              <a:t>Exercise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p:spPr>
        <p:txBody>
          <a:bodyPr/>
          <a:lstStyle/>
          <a:p>
            <a:fld id="{C20115CB-C672-6149-B1F7-E476E8760E2F}" type="slidenum">
              <a:rPr lang="en-US" smtClean="0"/>
              <a:pPr/>
              <a:t>16</a:t>
            </a:fld>
            <a:endParaRPr lang="en-US" smtClean="0"/>
          </a:p>
        </p:txBody>
      </p:sp>
      <p:sp>
        <p:nvSpPr>
          <p:cNvPr id="55299" name="Text Box 2"/>
          <p:cNvSpPr txBox="1">
            <a:spLocks noChangeArrowheads="1"/>
          </p:cNvSpPr>
          <p:nvPr/>
        </p:nvSpPr>
        <p:spPr bwMode="auto">
          <a:xfrm>
            <a:off x="1288610" y="381000"/>
            <a:ext cx="6598531" cy="523220"/>
          </a:xfrm>
          <a:prstGeom prst="rect">
            <a:avLst/>
          </a:prstGeom>
          <a:noFill/>
          <a:ln w="9525">
            <a:noFill/>
            <a:miter lim="800000"/>
            <a:headEnd/>
            <a:tailEnd/>
          </a:ln>
        </p:spPr>
        <p:txBody>
          <a:bodyPr wrap="none">
            <a:prstTxWarp prst="textNoShape">
              <a:avLst/>
            </a:prstTxWarp>
            <a:spAutoFit/>
          </a:bodyPr>
          <a:lstStyle/>
          <a:p>
            <a:pPr algn="ctr" eaLnBrk="0" hangingPunct="0"/>
            <a:r>
              <a:rPr lang="en-US" sz="2800" b="1">
                <a:solidFill>
                  <a:schemeClr val="accent2"/>
                </a:solidFill>
              </a:rPr>
              <a:t>Scoring matrices for nucleic acid sequences</a:t>
            </a:r>
            <a:endParaRPr lang="en-US" sz="2800">
              <a:solidFill>
                <a:schemeClr val="accent2"/>
              </a:solidFill>
            </a:endParaRPr>
          </a:p>
        </p:txBody>
      </p:sp>
      <p:sp>
        <p:nvSpPr>
          <p:cNvPr id="55300" name="Line 3"/>
          <p:cNvSpPr>
            <a:spLocks noChangeShapeType="1"/>
          </p:cNvSpPr>
          <p:nvPr/>
        </p:nvSpPr>
        <p:spPr bwMode="auto">
          <a:xfrm>
            <a:off x="838200" y="1447800"/>
            <a:ext cx="7924800" cy="0"/>
          </a:xfrm>
          <a:prstGeom prst="line">
            <a:avLst/>
          </a:prstGeom>
          <a:noFill/>
          <a:ln w="19050">
            <a:solidFill>
              <a:schemeClr val="bg1"/>
            </a:solidFill>
            <a:round/>
            <a:headEnd type="none" w="sm" len="sm"/>
            <a:tailEnd type="none" w="sm" len="sm"/>
          </a:ln>
        </p:spPr>
        <p:txBody>
          <a:bodyPr wrap="none" anchor="ctr">
            <a:prstTxWarp prst="textNoShape">
              <a:avLst/>
            </a:prstTxWarp>
          </a:bodyPr>
          <a:lstStyle/>
          <a:p>
            <a:endParaRPr lang="en-US"/>
          </a:p>
        </p:txBody>
      </p:sp>
      <p:pic>
        <p:nvPicPr>
          <p:cNvPr id="55301" name="Picture 5"/>
          <p:cNvPicPr>
            <a:picLocks noChangeAspect="1"/>
          </p:cNvPicPr>
          <p:nvPr/>
        </p:nvPicPr>
        <p:blipFill>
          <a:blip r:embed="rId3"/>
          <a:srcRect/>
          <a:stretch>
            <a:fillRect/>
          </a:stretch>
        </p:blipFill>
        <p:spPr bwMode="auto">
          <a:xfrm>
            <a:off x="304800" y="2268538"/>
            <a:ext cx="8458200" cy="1752600"/>
          </a:xfrm>
          <a:prstGeom prst="rect">
            <a:avLst/>
          </a:prstGeom>
          <a:noFill/>
          <a:ln w="9525">
            <a:noFill/>
            <a:miter lim="800000"/>
            <a:headEnd/>
            <a:tailEnd/>
          </a:ln>
        </p:spPr>
      </p:pic>
      <p:sp>
        <p:nvSpPr>
          <p:cNvPr id="55302" name="TextBox 6"/>
          <p:cNvSpPr txBox="1">
            <a:spLocks noChangeArrowheads="1"/>
          </p:cNvSpPr>
          <p:nvPr/>
        </p:nvSpPr>
        <p:spPr bwMode="auto">
          <a:xfrm>
            <a:off x="228600" y="6324600"/>
            <a:ext cx="3625850" cy="369888"/>
          </a:xfrm>
          <a:prstGeom prst="rect">
            <a:avLst/>
          </a:prstGeom>
          <a:noFill/>
          <a:ln w="9525">
            <a:noFill/>
            <a:miter lim="800000"/>
            <a:headEnd/>
            <a:tailEnd/>
          </a:ln>
        </p:spPr>
        <p:txBody>
          <a:bodyPr wrap="none">
            <a:prstTxWarp prst="textNoShape">
              <a:avLst/>
            </a:prstTxWarp>
            <a:spAutoFit/>
          </a:bodyPr>
          <a:lstStyle/>
          <a:p>
            <a:r>
              <a:rPr lang="en-US" i="1"/>
              <a:t>Fig. 56.  From Chiaromonte et al.</a:t>
            </a:r>
          </a:p>
        </p:txBody>
      </p:sp>
      <p:sp>
        <p:nvSpPr>
          <p:cNvPr id="55303" name="TextBox 7"/>
          <p:cNvSpPr txBox="1">
            <a:spLocks noChangeArrowheads="1"/>
          </p:cNvSpPr>
          <p:nvPr/>
        </p:nvSpPr>
        <p:spPr bwMode="auto">
          <a:xfrm>
            <a:off x="762000" y="4383088"/>
            <a:ext cx="1570038" cy="646112"/>
          </a:xfrm>
          <a:prstGeom prst="rect">
            <a:avLst/>
          </a:prstGeom>
          <a:noFill/>
          <a:ln w="9525">
            <a:noFill/>
            <a:miter lim="800000"/>
            <a:headEnd/>
            <a:tailEnd/>
          </a:ln>
        </p:spPr>
        <p:txBody>
          <a:bodyPr wrap="none">
            <a:prstTxWarp prst="textNoShape">
              <a:avLst/>
            </a:prstTxWarp>
            <a:spAutoFit/>
          </a:bodyPr>
          <a:lstStyle/>
          <a:p>
            <a:pPr algn="ctr"/>
            <a:r>
              <a:rPr lang="en-US" b="1"/>
              <a:t>37% G+C</a:t>
            </a:r>
          </a:p>
          <a:p>
            <a:pPr algn="ctr"/>
            <a:r>
              <a:rPr lang="en-US" b="1"/>
              <a:t>CFTR region</a:t>
            </a:r>
          </a:p>
        </p:txBody>
      </p:sp>
      <p:sp>
        <p:nvSpPr>
          <p:cNvPr id="55304" name="TextBox 8"/>
          <p:cNvSpPr txBox="1">
            <a:spLocks noChangeArrowheads="1"/>
          </p:cNvSpPr>
          <p:nvPr/>
        </p:nvSpPr>
        <p:spPr bwMode="auto">
          <a:xfrm>
            <a:off x="3619500" y="4383088"/>
            <a:ext cx="1620838" cy="646112"/>
          </a:xfrm>
          <a:prstGeom prst="rect">
            <a:avLst/>
          </a:prstGeom>
          <a:noFill/>
          <a:ln w="9525">
            <a:noFill/>
            <a:miter lim="800000"/>
            <a:headEnd/>
            <a:tailEnd/>
          </a:ln>
        </p:spPr>
        <p:txBody>
          <a:bodyPr wrap="none">
            <a:prstTxWarp prst="textNoShape">
              <a:avLst/>
            </a:prstTxWarp>
            <a:spAutoFit/>
          </a:bodyPr>
          <a:lstStyle/>
          <a:p>
            <a:pPr algn="ctr"/>
            <a:r>
              <a:rPr lang="en-US" b="1"/>
              <a:t>47% G+C</a:t>
            </a:r>
          </a:p>
          <a:p>
            <a:pPr algn="ctr"/>
            <a:r>
              <a:rPr lang="en-US" b="1"/>
              <a:t>HOXD region</a:t>
            </a:r>
          </a:p>
        </p:txBody>
      </p:sp>
      <p:sp>
        <p:nvSpPr>
          <p:cNvPr id="55305" name="TextBox 9"/>
          <p:cNvSpPr txBox="1">
            <a:spLocks noChangeArrowheads="1"/>
          </p:cNvSpPr>
          <p:nvPr/>
        </p:nvSpPr>
        <p:spPr bwMode="auto">
          <a:xfrm>
            <a:off x="6477000" y="4383088"/>
            <a:ext cx="2133600" cy="646112"/>
          </a:xfrm>
          <a:prstGeom prst="rect">
            <a:avLst/>
          </a:prstGeom>
          <a:noFill/>
          <a:ln w="9525">
            <a:noFill/>
            <a:miter lim="800000"/>
            <a:headEnd/>
            <a:tailEnd/>
          </a:ln>
        </p:spPr>
        <p:txBody>
          <a:bodyPr wrap="none">
            <a:prstTxWarp prst="textNoShape">
              <a:avLst/>
            </a:prstTxWarp>
            <a:spAutoFit/>
          </a:bodyPr>
          <a:lstStyle/>
          <a:p>
            <a:pPr algn="ctr"/>
            <a:r>
              <a:rPr lang="en-US" b="1"/>
              <a:t>53% G+C</a:t>
            </a:r>
          </a:p>
          <a:p>
            <a:pPr algn="ctr"/>
            <a:r>
              <a:rPr lang="en-US" b="1"/>
              <a:t>hum16pter region</a:t>
            </a:r>
          </a:p>
        </p:txBody>
      </p:sp>
      <p:sp>
        <p:nvSpPr>
          <p:cNvPr id="55306" name="TextBox 10"/>
          <p:cNvSpPr txBox="1">
            <a:spLocks noChangeArrowheads="1"/>
          </p:cNvSpPr>
          <p:nvPr/>
        </p:nvSpPr>
        <p:spPr bwMode="auto">
          <a:xfrm>
            <a:off x="990600" y="1219200"/>
            <a:ext cx="7696200" cy="646113"/>
          </a:xfrm>
          <a:prstGeom prst="rect">
            <a:avLst/>
          </a:prstGeom>
          <a:noFill/>
          <a:ln w="9525">
            <a:noFill/>
            <a:miter lim="800000"/>
            <a:headEnd/>
            <a:tailEnd/>
          </a:ln>
        </p:spPr>
        <p:txBody>
          <a:bodyPr>
            <a:prstTxWarp prst="textNoShape">
              <a:avLst/>
            </a:prstTxWarp>
            <a:spAutoFit/>
          </a:bodyPr>
          <a:lstStyle/>
          <a:p>
            <a:r>
              <a:rPr lang="en-US"/>
              <a:t>Matrices derived from analysis of alignments of distince regions of the human and mouse genomes with different G+C content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8150" y="272356"/>
            <a:ext cx="8507188" cy="1009517"/>
          </a:xfrm>
        </p:spPr>
        <p:txBody>
          <a:bodyPr>
            <a:noAutofit/>
          </a:bodyPr>
          <a:lstStyle/>
          <a:p>
            <a:pPr marL="342900" indent="-342900"/>
            <a:r>
              <a:rPr lang="en-US" sz="2400" b="1">
                <a:solidFill>
                  <a:schemeClr val="accent2"/>
                </a:solidFill>
                <a:latin typeface="Arial"/>
                <a:cs typeface="Arial"/>
              </a:rPr>
              <a:t>Heuristic (vs. optimal) methods for pair-wise alignment:</a:t>
            </a:r>
            <a:br>
              <a:rPr lang="en-US" sz="2400" b="1">
                <a:solidFill>
                  <a:schemeClr val="accent2"/>
                </a:solidFill>
                <a:latin typeface="Arial"/>
                <a:cs typeface="Arial"/>
              </a:rPr>
            </a:br>
            <a:r>
              <a:rPr lang="en-US" sz="2400" b="1">
                <a:solidFill>
                  <a:schemeClr val="accent2"/>
                </a:solidFill>
                <a:latin typeface="Arial"/>
                <a:cs typeface="Arial"/>
              </a:rPr>
              <a:t>the BLAST family of algorithms</a:t>
            </a:r>
            <a:endParaRPr lang="en-US" sz="2400">
              <a:latin typeface="Arial"/>
              <a:cs typeface="Arial"/>
            </a:endParaRPr>
          </a:p>
        </p:txBody>
      </p:sp>
      <p:sp>
        <p:nvSpPr>
          <p:cNvPr id="3" name="Slide Number Placeholder 3"/>
          <p:cNvSpPr>
            <a:spLocks noGrp="1"/>
          </p:cNvSpPr>
          <p:nvPr>
            <p:ph type="sldNum" sz="quarter" idx="12"/>
          </p:nvPr>
        </p:nvSpPr>
        <p:spPr/>
        <p:txBody>
          <a:bodyPr/>
          <a:lstStyle/>
          <a:p>
            <a:fld id="{0BAFB8B8-88FB-F74F-BF28-D58BBBE0172F}" type="slidenum">
              <a:rPr lang="en-US"/>
              <a:pPr/>
              <a:t>17</a:t>
            </a:fld>
            <a:endParaRPr lang="en-US"/>
          </a:p>
        </p:txBody>
      </p:sp>
      <p:sp>
        <p:nvSpPr>
          <p:cNvPr id="45060" name="Text Box 4"/>
          <p:cNvSpPr txBox="1">
            <a:spLocks noChangeArrowheads="1"/>
          </p:cNvSpPr>
          <p:nvPr/>
        </p:nvSpPr>
        <p:spPr bwMode="auto">
          <a:xfrm>
            <a:off x="536980" y="1705064"/>
            <a:ext cx="8149820" cy="3785652"/>
          </a:xfrm>
          <a:prstGeom prst="rect">
            <a:avLst/>
          </a:prstGeom>
          <a:noFill/>
          <a:ln w="9525">
            <a:noFill/>
            <a:miter lim="800000"/>
            <a:headEnd/>
            <a:tailEnd/>
          </a:ln>
          <a:effectLst/>
        </p:spPr>
        <p:txBody>
          <a:bodyPr wrap="square">
            <a:prstTxWarp prst="textNoShape">
              <a:avLst/>
            </a:prstTxWarp>
            <a:spAutoFit/>
          </a:bodyPr>
          <a:lstStyle/>
          <a:p>
            <a:pPr marL="342900" indent="-342900"/>
            <a:r>
              <a:rPr lang="en-US" sz="2000"/>
              <a:t>Given a </a:t>
            </a:r>
            <a:r>
              <a:rPr lang="en-US" sz="2000" b="1" i="1"/>
              <a:t>scoring system </a:t>
            </a:r>
            <a:r>
              <a:rPr lang="en-US" sz="2000"/>
              <a:t>(scoring matrix and gap penalties), alignment</a:t>
            </a:r>
          </a:p>
          <a:p>
            <a:pPr marL="342900" indent="-342900"/>
            <a:r>
              <a:rPr lang="en-US" sz="2000"/>
              <a:t>can be evaluated </a:t>
            </a:r>
            <a:r>
              <a:rPr lang="en-US" sz="2000" b="1" i="1"/>
              <a:t>quantitatively</a:t>
            </a:r>
            <a:r>
              <a:rPr lang="en-US" sz="2000"/>
              <a:t>, and </a:t>
            </a:r>
            <a:r>
              <a:rPr lang="en-US" sz="2000" b="1" i="1"/>
              <a:t>optimal </a:t>
            </a:r>
            <a:r>
              <a:rPr lang="en-US" sz="2000"/>
              <a:t>alignments can be sought</a:t>
            </a:r>
          </a:p>
          <a:p>
            <a:pPr marL="342900" indent="-342900"/>
            <a:r>
              <a:rPr lang="en-US" sz="2000"/>
              <a:t>with </a:t>
            </a:r>
            <a:r>
              <a:rPr lang="en-US" sz="2000" b="1" i="1"/>
              <a:t>Dynamic Programming</a:t>
            </a:r>
            <a:r>
              <a:rPr lang="en-US" sz="2000" b="1"/>
              <a:t> </a:t>
            </a:r>
            <a:r>
              <a:rPr lang="en-US" sz="2000"/>
              <a:t>algorithms:</a:t>
            </a:r>
          </a:p>
          <a:p>
            <a:pPr marL="342900" indent="-342900"/>
            <a:r>
              <a:rPr lang="en-US" sz="2000"/>
              <a:t> </a:t>
            </a:r>
          </a:p>
          <a:p>
            <a:pPr marL="342900" indent="-342900">
              <a:buFontTx/>
              <a:buChar char="•"/>
            </a:pPr>
            <a:r>
              <a:rPr lang="en-US" sz="2000" b="1" i="1"/>
              <a:t>GLOBAL</a:t>
            </a:r>
            <a:r>
              <a:rPr lang="en-US" sz="2000"/>
              <a:t>: Needleman-Wunsch-Gotoh algorithm</a:t>
            </a:r>
          </a:p>
          <a:p>
            <a:pPr marL="342900" indent="-342900"/>
            <a:endParaRPr lang="en-US" sz="2000"/>
          </a:p>
          <a:p>
            <a:pPr marL="342900" indent="-342900">
              <a:buFontTx/>
              <a:buChar char="•"/>
            </a:pPr>
            <a:r>
              <a:rPr lang="en-US" sz="2000" b="1" i="1"/>
              <a:t>LOCAL</a:t>
            </a:r>
            <a:r>
              <a:rPr lang="en-US" sz="2000"/>
              <a:t>: Smith-Waterman algorithm</a:t>
            </a:r>
          </a:p>
          <a:p>
            <a:pPr marL="342900" indent="-342900"/>
            <a:endParaRPr lang="en-US" sz="2000"/>
          </a:p>
          <a:p>
            <a:pPr marL="342900" indent="-342900"/>
            <a:r>
              <a:rPr lang="en-US" sz="2000"/>
              <a:t>These have high </a:t>
            </a:r>
            <a:r>
              <a:rPr lang="en-US" sz="2000" b="1" i="1">
                <a:solidFill>
                  <a:srgbClr val="FF0000"/>
                </a:solidFill>
              </a:rPr>
              <a:t>algorithmic complexity (O(N</a:t>
            </a:r>
            <a:r>
              <a:rPr lang="en-US" sz="2000" b="1" i="1" baseline="30000">
                <a:solidFill>
                  <a:srgbClr val="FF0000"/>
                </a:solidFill>
              </a:rPr>
              <a:t>2</a:t>
            </a:r>
            <a:r>
              <a:rPr lang="en-US" sz="2000" b="1" i="1">
                <a:solidFill>
                  <a:srgbClr val="FF0000"/>
                </a:solidFill>
              </a:rPr>
              <a:t>))</a:t>
            </a:r>
            <a:r>
              <a:rPr lang="en-US" sz="2000"/>
              <a:t>, and are replaced by </a:t>
            </a:r>
          </a:p>
          <a:p>
            <a:pPr marL="342900" indent="-342900"/>
            <a:r>
              <a:rPr lang="en-US" sz="2000" b="1" i="1">
                <a:solidFill>
                  <a:schemeClr val="accent2"/>
                </a:solidFill>
              </a:rPr>
              <a:t>heuristic procedures </a:t>
            </a:r>
            <a:r>
              <a:rPr lang="en-US" sz="2000"/>
              <a:t>in most practical applications. </a:t>
            </a:r>
          </a:p>
          <a:p>
            <a:pPr marL="342900" indent="-342900"/>
            <a:endParaRPr lang="en-US" sz="2000"/>
          </a:p>
          <a:p>
            <a:pPr marL="342900" indent="-342900"/>
            <a:r>
              <a:rPr lang="en-US" sz="2000"/>
              <a:t>Most commonly used: </a:t>
            </a:r>
            <a:r>
              <a:rPr lang="en-US" sz="2000" b="1" i="1">
                <a:solidFill>
                  <a:srgbClr val="0F4DC0"/>
                </a:solidFill>
              </a:rPr>
              <a:t>BLAST family of algorithms </a:t>
            </a:r>
            <a:r>
              <a:rPr lang="en-US" sz="2000"/>
              <a:t>(local alignment).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8150" y="272356"/>
            <a:ext cx="8507188" cy="1009517"/>
          </a:xfrm>
        </p:spPr>
        <p:txBody>
          <a:bodyPr>
            <a:noAutofit/>
          </a:bodyPr>
          <a:lstStyle/>
          <a:p>
            <a:pPr marL="342900" indent="-342900"/>
            <a:r>
              <a:rPr lang="en-US" sz="2400" b="1">
                <a:solidFill>
                  <a:schemeClr val="accent2"/>
                </a:solidFill>
                <a:latin typeface="Arial"/>
                <a:cs typeface="Arial"/>
              </a:rPr>
              <a:t>Heuristic (vs. optimal) methods for pair-wise alignment:</a:t>
            </a:r>
            <a:br>
              <a:rPr lang="en-US" sz="2400" b="1">
                <a:solidFill>
                  <a:schemeClr val="accent2"/>
                </a:solidFill>
                <a:latin typeface="Arial"/>
                <a:cs typeface="Arial"/>
              </a:rPr>
            </a:br>
            <a:r>
              <a:rPr lang="en-US" sz="2400" b="1">
                <a:solidFill>
                  <a:schemeClr val="accent2"/>
                </a:solidFill>
                <a:latin typeface="Arial"/>
                <a:cs typeface="Arial"/>
              </a:rPr>
              <a:t>a few more comments</a:t>
            </a:r>
            <a:endParaRPr lang="en-US" sz="2400">
              <a:latin typeface="Arial"/>
              <a:cs typeface="Arial"/>
            </a:endParaRPr>
          </a:p>
        </p:txBody>
      </p:sp>
      <p:sp>
        <p:nvSpPr>
          <p:cNvPr id="3" name="Slide Number Placeholder 3"/>
          <p:cNvSpPr>
            <a:spLocks noGrp="1"/>
          </p:cNvSpPr>
          <p:nvPr>
            <p:ph type="sldNum" sz="quarter" idx="12"/>
          </p:nvPr>
        </p:nvSpPr>
        <p:spPr/>
        <p:txBody>
          <a:bodyPr/>
          <a:lstStyle/>
          <a:p>
            <a:fld id="{0BAFB8B8-88FB-F74F-BF28-D58BBBE0172F}" type="slidenum">
              <a:rPr lang="en-US"/>
              <a:pPr/>
              <a:t>18</a:t>
            </a:fld>
            <a:endParaRPr lang="en-US"/>
          </a:p>
        </p:txBody>
      </p:sp>
      <p:sp>
        <p:nvSpPr>
          <p:cNvPr id="45060" name="Text Box 4"/>
          <p:cNvSpPr txBox="1">
            <a:spLocks noChangeArrowheads="1"/>
          </p:cNvSpPr>
          <p:nvPr/>
        </p:nvSpPr>
        <p:spPr bwMode="auto">
          <a:xfrm>
            <a:off x="536980" y="1315682"/>
            <a:ext cx="8149820" cy="5228098"/>
          </a:xfrm>
          <a:prstGeom prst="rect">
            <a:avLst/>
          </a:prstGeom>
          <a:noFill/>
          <a:ln w="9525">
            <a:noFill/>
            <a:miter lim="800000"/>
            <a:headEnd/>
            <a:tailEnd/>
          </a:ln>
          <a:effectLst/>
        </p:spPr>
        <p:txBody>
          <a:bodyPr wrap="square">
            <a:prstTxWarp prst="textNoShape">
              <a:avLst/>
            </a:prstTxWarp>
            <a:spAutoFit/>
          </a:bodyPr>
          <a:lstStyle/>
          <a:p>
            <a:pPr marL="166688" indent="-166688">
              <a:lnSpc>
                <a:spcPct val="95000"/>
              </a:lnSpc>
              <a:spcAft>
                <a:spcPts val="1200"/>
              </a:spcAft>
              <a:buFont typeface="Arial"/>
              <a:buChar char="•"/>
            </a:pPr>
            <a:r>
              <a:rPr lang="en-US" sz="1600" dirty="0"/>
              <a:t>The number of </a:t>
            </a:r>
            <a:r>
              <a:rPr lang="en-US" sz="1600" b="1" i="1" dirty="0"/>
              <a:t>possible </a:t>
            </a:r>
            <a:r>
              <a:rPr lang="en-US" sz="1600" dirty="0"/>
              <a:t>sequence alignments between two sequences is </a:t>
            </a:r>
            <a:r>
              <a:rPr lang="en-US" sz="1600" b="1" i="1" dirty="0"/>
              <a:t>astronomical </a:t>
            </a:r>
            <a:r>
              <a:rPr lang="en-US" sz="1600" dirty="0"/>
              <a:t>(due to an infinite number of possible </a:t>
            </a:r>
            <a:r>
              <a:rPr lang="en-US" sz="1600" dirty="0" err="1"/>
              <a:t>indels</a:t>
            </a:r>
            <a:r>
              <a:rPr lang="en-US" sz="1600" dirty="0"/>
              <a:t>); therefore, the problem of sequence alignment requires powerful computational methods for its solution. </a:t>
            </a:r>
          </a:p>
          <a:p>
            <a:pPr marL="166688" indent="-166688">
              <a:lnSpc>
                <a:spcPct val="95000"/>
              </a:lnSpc>
              <a:spcAft>
                <a:spcPts val="1200"/>
              </a:spcAft>
              <a:buFont typeface="Arial"/>
              <a:buChar char="•"/>
            </a:pPr>
            <a:r>
              <a:rPr lang="en-US" sz="1600" b="1" i="1" dirty="0"/>
              <a:t>Dynamic programming (DP) </a:t>
            </a:r>
            <a:r>
              <a:rPr lang="en-US" sz="1600" dirty="0"/>
              <a:t>is an approach used to solve a wide variety of problems in computer science. Its </a:t>
            </a:r>
            <a:r>
              <a:rPr lang="en-US" sz="1600" i="1" dirty="0"/>
              <a:t>power comes from its ability to break up a large problem into many smaller </a:t>
            </a:r>
            <a:r>
              <a:rPr lang="en-US" sz="1600" i="1" dirty="0" err="1"/>
              <a:t>subproblems</a:t>
            </a:r>
            <a:r>
              <a:rPr lang="en-US" sz="1600" i="1" dirty="0"/>
              <a:t> that are then solved to achieve a solution to the larger problem</a:t>
            </a:r>
            <a:r>
              <a:rPr lang="en-US" sz="1600" dirty="0"/>
              <a:t>.</a:t>
            </a:r>
          </a:p>
          <a:p>
            <a:pPr marL="166688" indent="-166688">
              <a:lnSpc>
                <a:spcPct val="95000"/>
              </a:lnSpc>
              <a:spcAft>
                <a:spcPts val="1200"/>
              </a:spcAft>
              <a:buFont typeface="Arial"/>
              <a:buChar char="•"/>
            </a:pPr>
            <a:r>
              <a:rPr lang="en-US" sz="1600" dirty="0"/>
              <a:t>In sequence alignment, two sequences are broken up into small subsequences for comparison, and each comparison is scored. Because </a:t>
            </a:r>
            <a:r>
              <a:rPr lang="en-US" sz="1600" i="1" dirty="0"/>
              <a:t>low-scoring subsequences are removed from further processing</a:t>
            </a:r>
            <a:r>
              <a:rPr lang="en-US" sz="1600" dirty="0"/>
              <a:t>, this grea</a:t>
            </a:r>
            <a:r>
              <a:rPr lang="en-US" sz="1600" i="1" dirty="0"/>
              <a:t>tly decreases the number of comparisons necessary to find an optimal alignment</a:t>
            </a:r>
            <a:r>
              <a:rPr lang="en-US" sz="1600" dirty="0"/>
              <a:t>.</a:t>
            </a:r>
          </a:p>
          <a:p>
            <a:pPr marL="166688" indent="-166688">
              <a:lnSpc>
                <a:spcPct val="95000"/>
              </a:lnSpc>
              <a:spcAft>
                <a:spcPts val="1200"/>
              </a:spcAft>
              <a:buFont typeface="Arial"/>
              <a:buChar char="•"/>
            </a:pPr>
            <a:r>
              <a:rPr lang="en-US" sz="1600" dirty="0"/>
              <a:t>DP algorithms for sequence alignment run in </a:t>
            </a:r>
            <a:r>
              <a:rPr lang="en-US" sz="1600" b="1" i="1" dirty="0"/>
              <a:t>O</a:t>
            </a:r>
            <a:r>
              <a:rPr lang="en-US" sz="1600" b="1" dirty="0"/>
              <a:t>(</a:t>
            </a:r>
            <a:r>
              <a:rPr lang="en-US" sz="1600" b="1" i="1" dirty="0"/>
              <a:t>N</a:t>
            </a:r>
            <a:r>
              <a:rPr lang="en-US" sz="1050" b="1" baseline="30000" dirty="0"/>
              <a:t>2</a:t>
            </a:r>
            <a:r>
              <a:rPr lang="en-US" sz="1600" b="1" dirty="0"/>
              <a:t>) </a:t>
            </a:r>
            <a:r>
              <a:rPr lang="en-US" sz="1600" dirty="0"/>
              <a:t>time for two sequences that have </a:t>
            </a:r>
            <a:r>
              <a:rPr lang="en-US" sz="1600" b="1" i="1" dirty="0"/>
              <a:t>N</a:t>
            </a:r>
            <a:r>
              <a:rPr lang="en-US" sz="1600" b="1" dirty="0"/>
              <a:t> </a:t>
            </a:r>
            <a:r>
              <a:rPr lang="en-US" sz="1600" dirty="0"/>
              <a:t>amino acids or nucleotides. These include the </a:t>
            </a:r>
            <a:r>
              <a:rPr lang="en-US" sz="1600" i="1" dirty="0"/>
              <a:t>Needleman–</a:t>
            </a:r>
            <a:r>
              <a:rPr lang="en-US" sz="1600" i="1" dirty="0" err="1"/>
              <a:t>Wunsch</a:t>
            </a:r>
            <a:r>
              <a:rPr lang="en-US" sz="1600" i="1" dirty="0"/>
              <a:t>–</a:t>
            </a:r>
            <a:r>
              <a:rPr lang="en-US" sz="1600" i="1" dirty="0" err="1"/>
              <a:t>Gotoh</a:t>
            </a:r>
            <a:r>
              <a:rPr lang="en-US" sz="1600" i="1" dirty="0"/>
              <a:t> </a:t>
            </a:r>
            <a:r>
              <a:rPr lang="en-US" sz="1600" dirty="0"/>
              <a:t>algorithm for </a:t>
            </a:r>
            <a:r>
              <a:rPr lang="en-US" sz="1600" i="1" dirty="0"/>
              <a:t>global </a:t>
            </a:r>
            <a:r>
              <a:rPr lang="en-US" sz="1600" dirty="0"/>
              <a:t>alignments and the </a:t>
            </a:r>
            <a:r>
              <a:rPr lang="en-US" sz="1600" i="1" dirty="0"/>
              <a:t>Smith–Waterman </a:t>
            </a:r>
            <a:r>
              <a:rPr lang="en-US" sz="1600" dirty="0"/>
              <a:t>algorithm for </a:t>
            </a:r>
            <a:r>
              <a:rPr lang="en-US" sz="1600" i="1" dirty="0"/>
              <a:t>local </a:t>
            </a:r>
            <a:r>
              <a:rPr lang="en-US" sz="1600" dirty="0"/>
              <a:t>alignments.</a:t>
            </a:r>
          </a:p>
          <a:p>
            <a:pPr marL="166688" indent="-166688">
              <a:lnSpc>
                <a:spcPct val="95000"/>
              </a:lnSpc>
              <a:spcAft>
                <a:spcPts val="1200"/>
              </a:spcAft>
              <a:buFont typeface="Arial"/>
              <a:buChar char="•"/>
            </a:pPr>
            <a:r>
              <a:rPr lang="en-US" sz="1600" dirty="0"/>
              <a:t>DP algorithms are </a:t>
            </a:r>
            <a:r>
              <a:rPr lang="en-US" sz="1600" b="1" i="1" dirty="0"/>
              <a:t>mathematically proven to find an optimal alignment </a:t>
            </a:r>
            <a:r>
              <a:rPr lang="en-US" sz="1600" dirty="0"/>
              <a:t>between two sequences for a given scoring matrix.</a:t>
            </a:r>
          </a:p>
          <a:p>
            <a:pPr marL="166688" indent="-166688">
              <a:lnSpc>
                <a:spcPct val="95000"/>
              </a:lnSpc>
              <a:spcAft>
                <a:spcPts val="1200"/>
              </a:spcAft>
              <a:buFont typeface="Arial"/>
              <a:buChar char="•"/>
            </a:pPr>
            <a:r>
              <a:rPr lang="en-US" sz="1600" dirty="0"/>
              <a:t>Unfortunately, DP algorithms often lack the speed necessary to perform sequence alignments over entire sequence databases. </a:t>
            </a:r>
          </a:p>
          <a:p>
            <a:pPr marL="166688" indent="-166688">
              <a:lnSpc>
                <a:spcPct val="95000"/>
              </a:lnSpc>
              <a:spcAft>
                <a:spcPts val="1200"/>
              </a:spcAft>
              <a:buFont typeface="Arial"/>
              <a:buChar char="•"/>
            </a:pPr>
            <a:r>
              <a:rPr lang="en-US" sz="1600" dirty="0"/>
              <a:t>In most cases, biologists are therefore forced to use </a:t>
            </a:r>
            <a:r>
              <a:rPr lang="en-US" sz="1600" b="1" i="1" dirty="0"/>
              <a:t>heuristic methods </a:t>
            </a:r>
            <a:r>
              <a:rPr lang="en-US" sz="1600" dirty="0"/>
              <a:t>for such tasks.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FASTA</a:t>
            </a:r>
            <a:endParaRPr lang="en-US" dirty="0"/>
          </a:p>
        </p:txBody>
      </p:sp>
      <p:sp>
        <p:nvSpPr>
          <p:cNvPr id="3" name="Content Placeholder 2"/>
          <p:cNvSpPr>
            <a:spLocks noGrp="1"/>
          </p:cNvSpPr>
          <p:nvPr>
            <p:ph sz="quarter" idx="1"/>
          </p:nvPr>
        </p:nvSpPr>
        <p:spPr/>
        <p:txBody>
          <a:bodyPr/>
          <a:lstStyle/>
          <a:p>
            <a:r>
              <a:rPr lang="en-US" dirty="0" smtClean="0"/>
              <a:t>Uses location of </a:t>
            </a:r>
            <a:r>
              <a:rPr lang="en-US" dirty="0" err="1" smtClean="0"/>
              <a:t>k-tuples</a:t>
            </a:r>
            <a:r>
              <a:rPr lang="en-US" dirty="0" smtClean="0"/>
              <a:t> to speed up search. </a:t>
            </a:r>
          </a:p>
          <a:p>
            <a:pPr lvl="1"/>
            <a:r>
              <a:rPr lang="en-US" dirty="0" smtClean="0"/>
              <a:t>K stands for number of residues</a:t>
            </a:r>
          </a:p>
          <a:p>
            <a:pPr lvl="1"/>
            <a:r>
              <a:rPr lang="en-US" dirty="0" smtClean="0"/>
              <a:t>K is usually 1 or 2 for protein and 6 for nucleotide.</a:t>
            </a:r>
          </a:p>
          <a:p>
            <a:r>
              <a:rPr lang="en-US" dirty="0" smtClean="0"/>
              <a:t>First find all k-tuples (diagonals in a </a:t>
            </a:r>
            <a:r>
              <a:rPr lang="en-US" dirty="0" err="1" smtClean="0"/>
              <a:t>dotplot</a:t>
            </a:r>
            <a:r>
              <a:rPr lang="en-US" dirty="0" smtClean="0"/>
              <a:t>)</a:t>
            </a:r>
          </a:p>
          <a:p>
            <a:r>
              <a:rPr lang="en-US" dirty="0" smtClean="0"/>
              <a:t>Extend each </a:t>
            </a:r>
            <a:r>
              <a:rPr lang="en-US" dirty="0" err="1" smtClean="0"/>
              <a:t>k-tuple</a:t>
            </a:r>
            <a:r>
              <a:rPr lang="en-US" dirty="0" smtClean="0"/>
              <a:t> without gaps.</a:t>
            </a:r>
          </a:p>
          <a:p>
            <a:r>
              <a:rPr lang="en-US" dirty="0" smtClean="0"/>
              <a:t>Check to see if extended segments can be joined</a:t>
            </a:r>
          </a:p>
          <a:p>
            <a:r>
              <a:rPr lang="en-US" dirty="0" smtClean="0"/>
              <a:t>Take the relevant sequence and align using dynamic programming.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Principles of Sequence Alignment</a:t>
            </a:r>
          </a:p>
          <a:p>
            <a:endParaRPr lang="en-US" dirty="0"/>
          </a:p>
          <a:p>
            <a:r>
              <a:rPr lang="en-US" dirty="0" smtClean="0"/>
              <a:t>Multiple Sequence Alignment</a:t>
            </a:r>
          </a:p>
          <a:p>
            <a:endParaRPr lang="en-US" dirty="0"/>
          </a:p>
          <a:p>
            <a:r>
              <a:rPr lang="en-US" dirty="0" smtClean="0"/>
              <a:t>Basics of Tree Building</a:t>
            </a:r>
            <a:endParaRPr lang="en-US" dirty="0"/>
          </a:p>
        </p:txBody>
      </p:sp>
    </p:spTree>
    <p:extLst>
      <p:ext uri="{BB962C8B-B14F-4D97-AF65-F5344CB8AC3E}">
        <p14:creationId xmlns:p14="http://schemas.microsoft.com/office/powerpoint/2010/main" val="183848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457200" y="-36618"/>
            <a:ext cx="8229600" cy="1009517"/>
          </a:xfrm>
        </p:spPr>
        <p:txBody>
          <a:bodyPr>
            <a:noAutofit/>
          </a:bodyPr>
          <a:lstStyle/>
          <a:p>
            <a:pPr marL="173038" indent="-173038" eaLnBrk="0" hangingPunct="0">
              <a:tabLst>
                <a:tab pos="576263" algn="l"/>
              </a:tabLst>
            </a:pPr>
            <a:r>
              <a:rPr lang="en-US" sz="2000" b="1">
                <a:solidFill>
                  <a:srgbClr val="0F4DC0"/>
                </a:solidFill>
                <a:latin typeface="Arial"/>
                <a:cs typeface="Arial"/>
              </a:rPr>
              <a:t>BLAST: heuristic database search using local alignment</a:t>
            </a:r>
            <a:br>
              <a:rPr lang="en-US" sz="2000" b="1">
                <a:solidFill>
                  <a:srgbClr val="0F4DC0"/>
                </a:solidFill>
                <a:latin typeface="Arial"/>
                <a:cs typeface="Arial"/>
              </a:rPr>
            </a:br>
            <a:r>
              <a:rPr lang="en-US" sz="2000" b="1" i="1">
                <a:solidFill>
                  <a:srgbClr val="0F4DC0"/>
                </a:solidFill>
                <a:latin typeface="Arial"/>
                <a:cs typeface="Arial"/>
              </a:rPr>
              <a:t>Basic Local Alignment Search Tool</a:t>
            </a:r>
            <a:endParaRPr lang="en-US" sz="2000">
              <a:latin typeface="Arial"/>
              <a:cs typeface="Arial"/>
            </a:endParaRPr>
          </a:p>
        </p:txBody>
      </p:sp>
      <p:sp>
        <p:nvSpPr>
          <p:cNvPr id="32" name="Slide Number Placeholder 3"/>
          <p:cNvSpPr>
            <a:spLocks noGrp="1"/>
          </p:cNvSpPr>
          <p:nvPr>
            <p:ph type="sldNum" sz="quarter" idx="12"/>
          </p:nvPr>
        </p:nvSpPr>
        <p:spPr/>
        <p:txBody>
          <a:bodyPr/>
          <a:lstStyle/>
          <a:p>
            <a:fld id="{C1A5C7AD-2B6A-604A-80D6-C6D2E0FF12CE}" type="slidenum">
              <a:rPr lang="en-US"/>
              <a:pPr/>
              <a:t>20</a:t>
            </a:fld>
            <a:endParaRPr lang="en-US"/>
          </a:p>
        </p:txBody>
      </p:sp>
      <p:sp>
        <p:nvSpPr>
          <p:cNvPr id="47137" name="Text Box 33"/>
          <p:cNvSpPr txBox="1">
            <a:spLocks noChangeArrowheads="1"/>
          </p:cNvSpPr>
          <p:nvPr/>
        </p:nvSpPr>
        <p:spPr bwMode="auto">
          <a:xfrm>
            <a:off x="6008490" y="1049401"/>
            <a:ext cx="2103759" cy="779463"/>
          </a:xfrm>
          <a:prstGeom prst="rect">
            <a:avLst/>
          </a:prstGeom>
          <a:solidFill>
            <a:schemeClr val="bg1"/>
          </a:solidFill>
          <a:ln w="9525">
            <a:solidFill>
              <a:srgbClr val="3366FF"/>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b="1" u="sng" dirty="0"/>
              <a:t>A cartoon for BLAST</a:t>
            </a:r>
          </a:p>
          <a:p>
            <a:pPr algn="ctr">
              <a:spcBef>
                <a:spcPct val="50000"/>
              </a:spcBef>
            </a:pPr>
            <a:r>
              <a:rPr lang="en-US" b="1" dirty="0">
                <a:solidFill>
                  <a:srgbClr val="FF0000"/>
                </a:solidFill>
              </a:rPr>
              <a:t>(parameters)</a:t>
            </a:r>
          </a:p>
        </p:txBody>
      </p:sp>
      <p:sp>
        <p:nvSpPr>
          <p:cNvPr id="47108" name="Text Box 4"/>
          <p:cNvSpPr txBox="1">
            <a:spLocks noChangeArrowheads="1"/>
          </p:cNvSpPr>
          <p:nvPr/>
        </p:nvSpPr>
        <p:spPr bwMode="auto">
          <a:xfrm>
            <a:off x="141090" y="1049401"/>
            <a:ext cx="4724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…T L S R D Q H A W R L S ……</a:t>
            </a:r>
          </a:p>
        </p:txBody>
      </p:sp>
      <p:sp>
        <p:nvSpPr>
          <p:cNvPr id="47109" name="AutoShape 5"/>
          <p:cNvSpPr>
            <a:spLocks/>
          </p:cNvSpPr>
          <p:nvPr/>
        </p:nvSpPr>
        <p:spPr bwMode="auto">
          <a:xfrm rot="16200000">
            <a:off x="1322190" y="1239901"/>
            <a:ext cx="228600" cy="609600"/>
          </a:xfrm>
          <a:prstGeom prst="leftBrace">
            <a:avLst>
              <a:gd name="adj1" fmla="val 2222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7110" name="AutoShape 6"/>
          <p:cNvSpPr>
            <a:spLocks/>
          </p:cNvSpPr>
          <p:nvPr/>
        </p:nvSpPr>
        <p:spPr bwMode="auto">
          <a:xfrm rot="16200000">
            <a:off x="1550790" y="1316101"/>
            <a:ext cx="228600" cy="609600"/>
          </a:xfrm>
          <a:prstGeom prst="leftBrace">
            <a:avLst>
              <a:gd name="adj1" fmla="val 2222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7111" name="AutoShape 7"/>
          <p:cNvSpPr>
            <a:spLocks/>
          </p:cNvSpPr>
          <p:nvPr/>
        </p:nvSpPr>
        <p:spPr bwMode="auto">
          <a:xfrm rot="16200000">
            <a:off x="1779390" y="1392301"/>
            <a:ext cx="228600" cy="609600"/>
          </a:xfrm>
          <a:prstGeom prst="leftBrace">
            <a:avLst>
              <a:gd name="adj1" fmla="val 2222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7112" name="AutoShape 8"/>
          <p:cNvSpPr>
            <a:spLocks/>
          </p:cNvSpPr>
          <p:nvPr/>
        </p:nvSpPr>
        <p:spPr bwMode="auto">
          <a:xfrm rot="16200000">
            <a:off x="2007990" y="1468501"/>
            <a:ext cx="228600" cy="609600"/>
          </a:xfrm>
          <a:prstGeom prst="leftBrace">
            <a:avLst>
              <a:gd name="adj1" fmla="val 22222"/>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7113" name="Text Box 9"/>
          <p:cNvSpPr txBox="1">
            <a:spLocks noChangeArrowheads="1"/>
          </p:cNvSpPr>
          <p:nvPr/>
        </p:nvSpPr>
        <p:spPr bwMode="auto">
          <a:xfrm>
            <a:off x="2503290" y="1520889"/>
            <a:ext cx="34290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b="1" i="1"/>
              <a:t>QW (query word)</a:t>
            </a:r>
            <a:r>
              <a:rPr lang="en-US" sz="1600"/>
              <a:t>, size </a:t>
            </a:r>
            <a:r>
              <a:rPr lang="en-US" sz="1600" b="1" i="1">
                <a:solidFill>
                  <a:srgbClr val="FF0000"/>
                </a:solidFill>
              </a:rPr>
              <a:t>W</a:t>
            </a:r>
            <a:r>
              <a:rPr lang="en-US" sz="1600"/>
              <a:t>=3. </a:t>
            </a:r>
          </a:p>
        </p:txBody>
      </p:sp>
      <p:sp>
        <p:nvSpPr>
          <p:cNvPr id="47114" name="Line 10"/>
          <p:cNvSpPr>
            <a:spLocks noChangeShapeType="1"/>
          </p:cNvSpPr>
          <p:nvPr/>
        </p:nvSpPr>
        <p:spPr bwMode="auto">
          <a:xfrm>
            <a:off x="1436490" y="1659001"/>
            <a:ext cx="0" cy="533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15" name="Text Box 11"/>
          <p:cNvSpPr txBox="1">
            <a:spLocks noChangeArrowheads="1"/>
          </p:cNvSpPr>
          <p:nvPr/>
        </p:nvSpPr>
        <p:spPr bwMode="auto">
          <a:xfrm>
            <a:off x="217290" y="2192401"/>
            <a:ext cx="57912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 (RDQ,16) (RBQ, 14) … (REQ, 12)… (RDB, 11) }</a:t>
            </a:r>
          </a:p>
        </p:txBody>
      </p:sp>
      <p:sp>
        <p:nvSpPr>
          <p:cNvPr id="47116" name="Text Box 12"/>
          <p:cNvSpPr txBox="1">
            <a:spLocks noChangeArrowheads="1"/>
          </p:cNvSpPr>
          <p:nvPr/>
        </p:nvSpPr>
        <p:spPr bwMode="auto">
          <a:xfrm>
            <a:off x="5282460" y="2199640"/>
            <a:ext cx="3558057" cy="830997"/>
          </a:xfrm>
          <a:prstGeom prst="rect">
            <a:avLst/>
          </a:prstGeom>
          <a:solidFill>
            <a:srgbClr val="FFFFFF"/>
          </a:solidFill>
          <a:ln w="9525">
            <a:solidFill>
              <a:srgbClr val="3366FF"/>
            </a:solidFill>
            <a:miter lim="800000"/>
            <a:headEnd/>
            <a:tailEnd/>
          </a:ln>
          <a:effectLst>
            <a:outerShdw blurRad="50800" dist="38100" dir="2700000">
              <a:srgbClr val="000000">
                <a:alpha val="43000"/>
              </a:srgbClr>
            </a:outerShdw>
          </a:effectLst>
        </p:spPr>
        <p:txBody>
          <a:bodyPr wrap="square" anchor="t">
            <a:prstTxWarp prst="textNoShape">
              <a:avLst/>
            </a:prstTxWarp>
            <a:spAutoFit/>
          </a:bodyPr>
          <a:lstStyle/>
          <a:p>
            <a:r>
              <a:rPr lang="en-US" sz="1600"/>
              <a:t>For each </a:t>
            </a:r>
            <a:r>
              <a:rPr lang="en-US" sz="1600" b="1" i="1"/>
              <a:t>QW</a:t>
            </a:r>
            <a:r>
              <a:rPr lang="en-US" sz="1600"/>
              <a:t>, use the </a:t>
            </a:r>
            <a:r>
              <a:rPr lang="en-US" sz="1600" b="1">
                <a:solidFill>
                  <a:srgbClr val="FF0000"/>
                </a:solidFill>
              </a:rPr>
              <a:t>scoring matrix</a:t>
            </a:r>
            <a:endParaRPr lang="en-US" sz="1600">
              <a:solidFill>
                <a:srgbClr val="FF0000"/>
              </a:solidFill>
            </a:endParaRPr>
          </a:p>
          <a:p>
            <a:r>
              <a:rPr lang="en-US" sz="1600"/>
              <a:t>to form a </a:t>
            </a:r>
            <a:r>
              <a:rPr lang="en-US" sz="1600" b="1" i="1"/>
              <a:t>neighborhood NB </a:t>
            </a:r>
            <a:r>
              <a:rPr lang="en-US" sz="1600"/>
              <a:t>= {all words of size </a:t>
            </a:r>
            <a:r>
              <a:rPr lang="en-US" sz="1600" b="1" i="1"/>
              <a:t>W </a:t>
            </a:r>
            <a:r>
              <a:rPr lang="en-US" sz="1600"/>
              <a:t>with a score </a:t>
            </a:r>
            <a:r>
              <a:rPr lang="en-US" sz="1600" u="sng"/>
              <a:t>&gt;</a:t>
            </a:r>
            <a:r>
              <a:rPr lang="en-US" sz="1600"/>
              <a:t> </a:t>
            </a:r>
            <a:r>
              <a:rPr lang="en-US" sz="1600" b="1" i="1">
                <a:solidFill>
                  <a:srgbClr val="FF0000"/>
                </a:solidFill>
              </a:rPr>
              <a:t>T</a:t>
            </a:r>
            <a:r>
              <a:rPr lang="en-US" sz="1600"/>
              <a:t>=11}</a:t>
            </a:r>
          </a:p>
        </p:txBody>
      </p:sp>
      <p:sp>
        <p:nvSpPr>
          <p:cNvPr id="47117" name="Text Box 13"/>
          <p:cNvSpPr txBox="1">
            <a:spLocks noChangeArrowheads="1"/>
          </p:cNvSpPr>
          <p:nvPr/>
        </p:nvSpPr>
        <p:spPr bwMode="auto">
          <a:xfrm>
            <a:off x="369690" y="3183001"/>
            <a:ext cx="3810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t>…T L S </a:t>
            </a:r>
            <a:r>
              <a:rPr lang="en-US" b="1">
                <a:solidFill>
                  <a:srgbClr val="FF3300"/>
                </a:solidFill>
              </a:rPr>
              <a:t>R D Q</a:t>
            </a:r>
            <a:r>
              <a:rPr lang="en-US" b="1"/>
              <a:t> H A W R L S ……</a:t>
            </a:r>
          </a:p>
        </p:txBody>
      </p:sp>
      <p:sp>
        <p:nvSpPr>
          <p:cNvPr id="47118" name="Text Box 14"/>
          <p:cNvSpPr txBox="1">
            <a:spLocks noChangeArrowheads="1"/>
          </p:cNvSpPr>
          <p:nvPr/>
        </p:nvSpPr>
        <p:spPr bwMode="auto">
          <a:xfrm>
            <a:off x="369690" y="3487801"/>
            <a:ext cx="3810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a:solidFill>
                  <a:schemeClr val="bg2"/>
                </a:solidFill>
              </a:rPr>
              <a:t>…R L S </a:t>
            </a:r>
            <a:r>
              <a:rPr lang="en-US" b="1">
                <a:solidFill>
                  <a:srgbClr val="FF3300"/>
                </a:solidFill>
              </a:rPr>
              <a:t>R E Q</a:t>
            </a:r>
            <a:r>
              <a:rPr lang="en-US" b="1">
                <a:solidFill>
                  <a:schemeClr val="bg2"/>
                </a:solidFill>
              </a:rPr>
              <a:t> H T W R S S ……</a:t>
            </a:r>
          </a:p>
        </p:txBody>
      </p:sp>
      <p:sp>
        <p:nvSpPr>
          <p:cNvPr id="47119" name="Line 15"/>
          <p:cNvSpPr>
            <a:spLocks noChangeShapeType="1"/>
          </p:cNvSpPr>
          <p:nvPr/>
        </p:nvSpPr>
        <p:spPr bwMode="auto">
          <a:xfrm>
            <a:off x="1436490" y="2649601"/>
            <a:ext cx="0" cy="533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20" name="Text Box 16"/>
          <p:cNvSpPr txBox="1">
            <a:spLocks noChangeArrowheads="1"/>
          </p:cNvSpPr>
          <p:nvPr/>
        </p:nvSpPr>
        <p:spPr bwMode="auto">
          <a:xfrm>
            <a:off x="5282459" y="3240659"/>
            <a:ext cx="3558057" cy="584776"/>
          </a:xfrm>
          <a:prstGeom prst="rect">
            <a:avLst/>
          </a:prstGeom>
          <a:solidFill>
            <a:srgbClr val="FFFFFF"/>
          </a:solidFill>
          <a:ln w="9525">
            <a:solidFill>
              <a:srgbClr val="3366FF"/>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spcBef>
                <a:spcPct val="50000"/>
              </a:spcBef>
            </a:pPr>
            <a:r>
              <a:rPr lang="en-US" sz="1600"/>
              <a:t>Find match(es) to words belonging to NB in the subject (target) sequence</a:t>
            </a:r>
          </a:p>
        </p:txBody>
      </p:sp>
      <p:sp>
        <p:nvSpPr>
          <p:cNvPr id="47134" name="Line 30"/>
          <p:cNvSpPr>
            <a:spLocks noChangeShapeType="1"/>
          </p:cNvSpPr>
          <p:nvPr/>
        </p:nvSpPr>
        <p:spPr bwMode="auto">
          <a:xfrm>
            <a:off x="1588890" y="3868801"/>
            <a:ext cx="83820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35" name="Text Box 31"/>
          <p:cNvSpPr txBox="1">
            <a:spLocks noChangeArrowheads="1"/>
          </p:cNvSpPr>
          <p:nvPr/>
        </p:nvSpPr>
        <p:spPr bwMode="auto">
          <a:xfrm>
            <a:off x="5282459" y="4159691"/>
            <a:ext cx="3558057" cy="1918474"/>
          </a:xfrm>
          <a:prstGeom prst="rect">
            <a:avLst/>
          </a:prstGeom>
          <a:solidFill>
            <a:srgbClr val="FFFFFF"/>
          </a:solidFill>
          <a:ln w="9525">
            <a:solidFill>
              <a:srgbClr val="3366FF"/>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spcBef>
                <a:spcPct val="50000"/>
              </a:spcBef>
            </a:pPr>
            <a:r>
              <a:rPr lang="en-US" sz="1600"/>
              <a:t>For each match, use the </a:t>
            </a:r>
            <a:r>
              <a:rPr lang="en-US" sz="1600" b="1">
                <a:solidFill>
                  <a:srgbClr val="0F4DC0"/>
                </a:solidFill>
              </a:rPr>
              <a:t>scoring matrix</a:t>
            </a:r>
            <a:r>
              <a:rPr lang="en-US" sz="1600"/>
              <a:t> and </a:t>
            </a:r>
            <a:r>
              <a:rPr lang="en-US" sz="1600" b="1">
                <a:solidFill>
                  <a:srgbClr val="0F4DC0"/>
                </a:solidFill>
              </a:rPr>
              <a:t>gap penalties</a:t>
            </a:r>
            <a:r>
              <a:rPr lang="en-US" sz="1600">
                <a:solidFill>
                  <a:srgbClr val="0F4DC0"/>
                </a:solidFill>
              </a:rPr>
              <a:t> </a:t>
            </a:r>
            <a:r>
              <a:rPr lang="en-US" sz="1600"/>
              <a:t>to produce an </a:t>
            </a:r>
            <a:r>
              <a:rPr lang="en-US" sz="1600" b="1">
                <a:solidFill>
                  <a:srgbClr val="0F4DC0"/>
                </a:solidFill>
              </a:rPr>
              <a:t>HSP </a:t>
            </a:r>
            <a:r>
              <a:rPr lang="en-US" sz="1600"/>
              <a:t>(High scoring Segment Pair), then extend alignment on both sides, until </a:t>
            </a:r>
          </a:p>
          <a:p>
            <a:pPr marL="166688" indent="-166688">
              <a:spcBef>
                <a:spcPts val="360"/>
              </a:spcBef>
              <a:buFont typeface="Arial"/>
              <a:buChar char="•"/>
            </a:pPr>
            <a:r>
              <a:rPr lang="en-US" sz="1600"/>
              <a:t>drop is &gt; </a:t>
            </a:r>
            <a:r>
              <a:rPr lang="en-US" sz="1600" b="1" i="1">
                <a:solidFill>
                  <a:srgbClr val="FF0000"/>
                </a:solidFill>
              </a:rPr>
              <a:t>X</a:t>
            </a:r>
            <a:r>
              <a:rPr lang="en-US" sz="1600"/>
              <a:t>, or </a:t>
            </a:r>
          </a:p>
          <a:p>
            <a:pPr marL="166688" indent="-166688">
              <a:spcBef>
                <a:spcPts val="360"/>
              </a:spcBef>
              <a:buFont typeface="Arial"/>
              <a:buChar char="•"/>
            </a:pPr>
            <a:r>
              <a:rPr lang="en-US" sz="1600"/>
              <a:t>score goes below </a:t>
            </a:r>
            <a:r>
              <a:rPr lang="en-US" sz="1600" b="1" i="1">
                <a:solidFill>
                  <a:srgbClr val="FF0000"/>
                </a:solidFill>
              </a:rPr>
              <a:t>S</a:t>
            </a:r>
            <a:r>
              <a:rPr lang="en-US" sz="1600" b="1" i="1" baseline="-25000">
                <a:solidFill>
                  <a:srgbClr val="FF0000"/>
                </a:solidFill>
              </a:rPr>
              <a:t>min</a:t>
            </a:r>
            <a:r>
              <a:rPr lang="en-US" sz="1600"/>
              <a:t> (minimum hit score) </a:t>
            </a:r>
          </a:p>
        </p:txBody>
      </p:sp>
      <p:sp>
        <p:nvSpPr>
          <p:cNvPr id="47139" name="Text Box 35"/>
          <p:cNvSpPr txBox="1">
            <a:spLocks noChangeArrowheads="1"/>
          </p:cNvSpPr>
          <p:nvPr/>
        </p:nvSpPr>
        <p:spPr bwMode="auto">
          <a:xfrm>
            <a:off x="3646290" y="1049401"/>
            <a:ext cx="19812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query sequence </a:t>
            </a:r>
          </a:p>
        </p:txBody>
      </p:sp>
      <p:grpSp>
        <p:nvGrpSpPr>
          <p:cNvPr id="2" name="Group 40"/>
          <p:cNvGrpSpPr>
            <a:grpSpLocks/>
          </p:cNvGrpSpPr>
          <p:nvPr/>
        </p:nvGrpSpPr>
        <p:grpSpPr bwMode="auto">
          <a:xfrm>
            <a:off x="506215" y="4084701"/>
            <a:ext cx="4816475" cy="2146300"/>
            <a:chOff x="278" y="2392"/>
            <a:chExt cx="3034" cy="1352"/>
          </a:xfrm>
        </p:grpSpPr>
        <p:sp>
          <p:nvSpPr>
            <p:cNvPr id="47121" name="Line 17"/>
            <p:cNvSpPr>
              <a:spLocks noChangeShapeType="1"/>
            </p:cNvSpPr>
            <p:nvPr/>
          </p:nvSpPr>
          <p:spPr bwMode="auto">
            <a:xfrm>
              <a:off x="284" y="3648"/>
              <a:ext cx="2692"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7122" name="Line 18"/>
            <p:cNvSpPr>
              <a:spLocks noChangeShapeType="1"/>
            </p:cNvSpPr>
            <p:nvPr/>
          </p:nvSpPr>
          <p:spPr bwMode="auto">
            <a:xfrm>
              <a:off x="278" y="3696"/>
              <a:ext cx="2698" cy="0"/>
            </a:xfrm>
            <a:prstGeom prst="line">
              <a:avLst/>
            </a:prstGeom>
            <a:noFill/>
            <a:ln w="28575">
              <a:solidFill>
                <a:schemeClr val="bg2"/>
              </a:solidFill>
              <a:round/>
              <a:headEnd/>
              <a:tailEnd/>
            </a:ln>
            <a:effectLst/>
          </p:spPr>
          <p:txBody>
            <a:bodyPr>
              <a:prstTxWarp prst="textNoShape">
                <a:avLst/>
              </a:prstTxWarp>
            </a:bodyPr>
            <a:lstStyle/>
            <a:p>
              <a:endParaRPr lang="en-US"/>
            </a:p>
          </p:txBody>
        </p:sp>
        <p:sp>
          <p:nvSpPr>
            <p:cNvPr id="47123" name="Rectangle 19"/>
            <p:cNvSpPr>
              <a:spLocks noChangeArrowheads="1"/>
            </p:cNvSpPr>
            <p:nvPr/>
          </p:nvSpPr>
          <p:spPr bwMode="auto">
            <a:xfrm>
              <a:off x="1824" y="3600"/>
              <a:ext cx="104" cy="104"/>
            </a:xfrm>
            <a:prstGeom prst="rect">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47125" name="Line 21"/>
            <p:cNvSpPr>
              <a:spLocks noChangeShapeType="1"/>
            </p:cNvSpPr>
            <p:nvPr/>
          </p:nvSpPr>
          <p:spPr bwMode="auto">
            <a:xfrm>
              <a:off x="1296" y="3216"/>
              <a:ext cx="912" cy="0"/>
            </a:xfrm>
            <a:prstGeom prst="line">
              <a:avLst/>
            </a:prstGeom>
            <a:noFill/>
            <a:ln w="28575">
              <a:solidFill>
                <a:schemeClr val="hlink"/>
              </a:solidFill>
              <a:prstDash val="dash"/>
              <a:round/>
              <a:headEnd type="triangle" w="med" len="med"/>
              <a:tailEnd type="triangle" w="med" len="med"/>
            </a:ln>
            <a:effectLst/>
          </p:spPr>
          <p:txBody>
            <a:bodyPr>
              <a:prstTxWarp prst="textNoShape">
                <a:avLst/>
              </a:prstTxWarp>
            </a:bodyPr>
            <a:lstStyle/>
            <a:p>
              <a:endParaRPr lang="en-US"/>
            </a:p>
          </p:txBody>
        </p:sp>
        <p:sp>
          <p:nvSpPr>
            <p:cNvPr id="47127" name="Line 23"/>
            <p:cNvSpPr>
              <a:spLocks noChangeShapeType="1"/>
            </p:cNvSpPr>
            <p:nvPr/>
          </p:nvSpPr>
          <p:spPr bwMode="auto">
            <a:xfrm>
              <a:off x="416" y="3408"/>
              <a:ext cx="2496"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7128" name="Text Box 24"/>
            <p:cNvSpPr txBox="1">
              <a:spLocks noChangeArrowheads="1"/>
            </p:cNvSpPr>
            <p:nvPr/>
          </p:nvSpPr>
          <p:spPr bwMode="auto">
            <a:xfrm>
              <a:off x="2880" y="3216"/>
              <a:ext cx="432" cy="2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b="1" i="1">
                  <a:solidFill>
                    <a:srgbClr val="FF0000"/>
                  </a:solidFill>
                </a:rPr>
                <a:t>S</a:t>
              </a:r>
              <a:r>
                <a:rPr lang="en-US" sz="1600" b="1" i="1" baseline="-25000">
                  <a:solidFill>
                    <a:srgbClr val="FF0000"/>
                  </a:solidFill>
                </a:rPr>
                <a:t>min</a:t>
              </a:r>
            </a:p>
          </p:txBody>
        </p:sp>
        <p:sp>
          <p:nvSpPr>
            <p:cNvPr id="47129" name="Line 25"/>
            <p:cNvSpPr>
              <a:spLocks noChangeShapeType="1"/>
            </p:cNvSpPr>
            <p:nvPr/>
          </p:nvSpPr>
          <p:spPr bwMode="auto">
            <a:xfrm>
              <a:off x="2160" y="2784"/>
              <a:ext cx="96" cy="2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30" name="Text Box 26"/>
            <p:cNvSpPr txBox="1">
              <a:spLocks noChangeArrowheads="1"/>
            </p:cNvSpPr>
            <p:nvPr/>
          </p:nvSpPr>
          <p:spPr bwMode="auto">
            <a:xfrm>
              <a:off x="2208" y="2784"/>
              <a:ext cx="336" cy="2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b="1" i="1">
                  <a:solidFill>
                    <a:srgbClr val="FF0000"/>
                  </a:solidFill>
                </a:rPr>
                <a:t>X</a:t>
              </a:r>
            </a:p>
          </p:txBody>
        </p:sp>
        <p:sp>
          <p:nvSpPr>
            <p:cNvPr id="47131" name="Line 27"/>
            <p:cNvSpPr>
              <a:spLocks noChangeShapeType="1"/>
            </p:cNvSpPr>
            <p:nvPr/>
          </p:nvSpPr>
          <p:spPr bwMode="auto">
            <a:xfrm flipV="1">
              <a:off x="1872" y="2448"/>
              <a:ext cx="0" cy="1152"/>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47132" name="Text Box 28"/>
            <p:cNvSpPr txBox="1">
              <a:spLocks noChangeArrowheads="1"/>
            </p:cNvSpPr>
            <p:nvPr/>
          </p:nvSpPr>
          <p:spPr bwMode="auto">
            <a:xfrm>
              <a:off x="336" y="2572"/>
              <a:ext cx="1248" cy="2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(cumulative) score</a:t>
              </a:r>
            </a:p>
          </p:txBody>
        </p:sp>
        <p:sp>
          <p:nvSpPr>
            <p:cNvPr id="47136" name="Rectangle 32"/>
            <p:cNvSpPr>
              <a:spLocks noChangeArrowheads="1"/>
            </p:cNvSpPr>
            <p:nvPr/>
          </p:nvSpPr>
          <p:spPr bwMode="auto">
            <a:xfrm>
              <a:off x="1344" y="3696"/>
              <a:ext cx="864" cy="48"/>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47142" name="Freeform 38"/>
            <p:cNvSpPr>
              <a:spLocks/>
            </p:cNvSpPr>
            <p:nvPr/>
          </p:nvSpPr>
          <p:spPr bwMode="auto">
            <a:xfrm>
              <a:off x="768" y="2392"/>
              <a:ext cx="1920" cy="1256"/>
            </a:xfrm>
            <a:custGeom>
              <a:avLst/>
              <a:gdLst/>
              <a:ahLst/>
              <a:cxnLst>
                <a:cxn ang="0">
                  <a:pos x="0" y="1256"/>
                </a:cxn>
                <a:cxn ang="0">
                  <a:pos x="144" y="1064"/>
                </a:cxn>
                <a:cxn ang="0">
                  <a:pos x="288" y="872"/>
                </a:cxn>
                <a:cxn ang="0">
                  <a:pos x="432" y="920"/>
                </a:cxn>
                <a:cxn ang="0">
                  <a:pos x="624" y="680"/>
                </a:cxn>
                <a:cxn ang="0">
                  <a:pos x="816" y="56"/>
                </a:cxn>
                <a:cxn ang="0">
                  <a:pos x="1008" y="344"/>
                </a:cxn>
                <a:cxn ang="0">
                  <a:pos x="1104" y="440"/>
                </a:cxn>
                <a:cxn ang="0">
                  <a:pos x="1200" y="392"/>
                </a:cxn>
                <a:cxn ang="0">
                  <a:pos x="1248" y="104"/>
                </a:cxn>
                <a:cxn ang="0">
                  <a:pos x="1488" y="872"/>
                </a:cxn>
                <a:cxn ang="0">
                  <a:pos x="1584" y="920"/>
                </a:cxn>
                <a:cxn ang="0">
                  <a:pos x="1680" y="920"/>
                </a:cxn>
                <a:cxn ang="0">
                  <a:pos x="1920" y="1256"/>
                </a:cxn>
              </a:cxnLst>
              <a:rect l="0" t="0" r="r" b="b"/>
              <a:pathLst>
                <a:path w="1920" h="1256">
                  <a:moveTo>
                    <a:pt x="0" y="1256"/>
                  </a:moveTo>
                  <a:cubicBezTo>
                    <a:pt x="48" y="1192"/>
                    <a:pt x="96" y="1128"/>
                    <a:pt x="144" y="1064"/>
                  </a:cubicBezTo>
                  <a:cubicBezTo>
                    <a:pt x="192" y="1000"/>
                    <a:pt x="240" y="896"/>
                    <a:pt x="288" y="872"/>
                  </a:cubicBezTo>
                  <a:cubicBezTo>
                    <a:pt x="336" y="848"/>
                    <a:pt x="376" y="952"/>
                    <a:pt x="432" y="920"/>
                  </a:cubicBezTo>
                  <a:cubicBezTo>
                    <a:pt x="488" y="888"/>
                    <a:pt x="560" y="824"/>
                    <a:pt x="624" y="680"/>
                  </a:cubicBezTo>
                  <a:cubicBezTo>
                    <a:pt x="688" y="536"/>
                    <a:pt x="752" y="112"/>
                    <a:pt x="816" y="56"/>
                  </a:cubicBezTo>
                  <a:cubicBezTo>
                    <a:pt x="880" y="0"/>
                    <a:pt x="960" y="280"/>
                    <a:pt x="1008" y="344"/>
                  </a:cubicBezTo>
                  <a:cubicBezTo>
                    <a:pt x="1056" y="408"/>
                    <a:pt x="1072" y="432"/>
                    <a:pt x="1104" y="440"/>
                  </a:cubicBezTo>
                  <a:cubicBezTo>
                    <a:pt x="1136" y="448"/>
                    <a:pt x="1176" y="448"/>
                    <a:pt x="1200" y="392"/>
                  </a:cubicBezTo>
                  <a:cubicBezTo>
                    <a:pt x="1224" y="336"/>
                    <a:pt x="1200" y="24"/>
                    <a:pt x="1248" y="104"/>
                  </a:cubicBezTo>
                  <a:cubicBezTo>
                    <a:pt x="1296" y="184"/>
                    <a:pt x="1432" y="736"/>
                    <a:pt x="1488" y="872"/>
                  </a:cubicBezTo>
                  <a:cubicBezTo>
                    <a:pt x="1544" y="1008"/>
                    <a:pt x="1552" y="912"/>
                    <a:pt x="1584" y="920"/>
                  </a:cubicBezTo>
                  <a:cubicBezTo>
                    <a:pt x="1616" y="928"/>
                    <a:pt x="1624" y="864"/>
                    <a:pt x="1680" y="920"/>
                  </a:cubicBezTo>
                  <a:cubicBezTo>
                    <a:pt x="1736" y="976"/>
                    <a:pt x="1828" y="1116"/>
                    <a:pt x="1920" y="1256"/>
                  </a:cubicBezTo>
                </a:path>
              </a:pathLst>
            </a:custGeom>
            <a:noFill/>
            <a:ln w="9525">
              <a:solidFill>
                <a:schemeClr val="tx1"/>
              </a:solidFill>
              <a:round/>
              <a:headEnd/>
              <a:tailEnd/>
            </a:ln>
            <a:effectLst/>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FASTA and BLAST algorithm</a:t>
            </a:r>
            <a:endParaRPr lang="en-US" dirty="0"/>
          </a:p>
        </p:txBody>
      </p:sp>
      <p:pic>
        <p:nvPicPr>
          <p:cNvPr id="6" name="Content Placeholder 5" descr="Screen shot 2013-02-12 at 12.42.59 PM.png"/>
          <p:cNvPicPr>
            <a:picLocks noGrp="1" noChangeAspect="1"/>
          </p:cNvPicPr>
          <p:nvPr>
            <p:ph sz="quarter" idx="1"/>
          </p:nvPr>
        </p:nvPicPr>
        <p:blipFill>
          <a:blip r:embed="rId2"/>
          <a:srcRect l="-24471" r="-24471"/>
          <a:stretch>
            <a:fillRect/>
          </a:stretch>
        </p:blipFill>
        <p:spPr/>
      </p:pic>
      <p:sp>
        <p:nvSpPr>
          <p:cNvPr id="7" name="TextBox 6"/>
          <p:cNvSpPr txBox="1"/>
          <p:nvPr/>
        </p:nvSpPr>
        <p:spPr>
          <a:xfrm>
            <a:off x="457200" y="4684719"/>
            <a:ext cx="1274708" cy="369332"/>
          </a:xfrm>
          <a:prstGeom prst="rect">
            <a:avLst/>
          </a:prstGeom>
          <a:noFill/>
        </p:spPr>
        <p:txBody>
          <a:bodyPr wrap="none" rtlCol="0">
            <a:spAutoFit/>
          </a:bodyPr>
          <a:lstStyle/>
          <a:p>
            <a:r>
              <a:rPr lang="en-US" dirty="0" smtClean="0"/>
              <a:t>FASTA only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63386"/>
            <a:ext cx="8229600" cy="760361"/>
          </a:xfrm>
        </p:spPr>
        <p:txBody>
          <a:bodyPr/>
          <a:lstStyle/>
          <a:p>
            <a:r>
              <a:rPr lang="en-US" sz="2800" b="1" dirty="0">
                <a:solidFill>
                  <a:srgbClr val="0F4DC0"/>
                </a:solidFill>
                <a:latin typeface="Arial"/>
                <a:cs typeface="Arial"/>
              </a:rPr>
              <a:t>How likely is it to find a match by chance?</a:t>
            </a:r>
          </a:p>
        </p:txBody>
      </p:sp>
      <p:sp>
        <p:nvSpPr>
          <p:cNvPr id="89091" name="Rectangle 3"/>
          <p:cNvSpPr>
            <a:spLocks noGrp="1" noChangeArrowheads="1"/>
          </p:cNvSpPr>
          <p:nvPr>
            <p:ph type="body" sz="half" idx="1"/>
          </p:nvPr>
        </p:nvSpPr>
        <p:spPr>
          <a:xfrm>
            <a:off x="457200" y="940248"/>
            <a:ext cx="7969510" cy="4655246"/>
          </a:xfrm>
        </p:spPr>
        <p:txBody>
          <a:bodyPr>
            <a:noAutofit/>
          </a:bodyPr>
          <a:lstStyle/>
          <a:p>
            <a:pPr marL="0" indent="0">
              <a:lnSpc>
                <a:spcPct val="90000"/>
              </a:lnSpc>
              <a:buFontTx/>
              <a:buNone/>
            </a:pPr>
            <a:r>
              <a:rPr lang="en-US" sz="2000" b="1" dirty="0">
                <a:solidFill>
                  <a:srgbClr val="0F4DC0"/>
                </a:solidFill>
                <a:latin typeface="Arial"/>
                <a:cs typeface="Arial"/>
              </a:rPr>
              <a:t>“Given a set of sequences NOT related to the query sequence (or even random sequences), what is the probability of finding a match with alignment score </a:t>
            </a:r>
            <a:r>
              <a:rPr lang="en-US" sz="2000" b="1" i="1" dirty="0">
                <a:solidFill>
                  <a:srgbClr val="0F4DC0"/>
                </a:solidFill>
                <a:latin typeface="Arial"/>
                <a:cs typeface="Arial"/>
              </a:rPr>
              <a:t>S </a:t>
            </a:r>
            <a:r>
              <a:rPr lang="en-US" sz="2000" b="1" dirty="0">
                <a:solidFill>
                  <a:srgbClr val="0F4DC0"/>
                </a:solidFill>
                <a:latin typeface="Arial"/>
                <a:cs typeface="Arial"/>
              </a:rPr>
              <a:t>simply by chance?"</a:t>
            </a:r>
          </a:p>
          <a:p>
            <a:pPr>
              <a:lnSpc>
                <a:spcPct val="90000"/>
              </a:lnSpc>
              <a:buFontTx/>
              <a:buNone/>
            </a:pPr>
            <a:endParaRPr lang="en-US" sz="1800" b="1" i="1" dirty="0">
              <a:latin typeface="Arial"/>
              <a:cs typeface="Arial"/>
            </a:endParaRPr>
          </a:p>
          <a:p>
            <a:pPr>
              <a:lnSpc>
                <a:spcPct val="90000"/>
              </a:lnSpc>
              <a:buFontTx/>
              <a:buNone/>
            </a:pPr>
            <a:r>
              <a:rPr lang="en-US" sz="1800" b="1" dirty="0">
                <a:latin typeface="Arial"/>
                <a:cs typeface="Arial"/>
              </a:rPr>
              <a:t>Score will depend on:</a:t>
            </a:r>
          </a:p>
          <a:p>
            <a:pPr>
              <a:lnSpc>
                <a:spcPct val="90000"/>
              </a:lnSpc>
            </a:pPr>
            <a:r>
              <a:rPr lang="en-US" sz="1800" dirty="0">
                <a:latin typeface="Arial"/>
                <a:cs typeface="Arial"/>
              </a:rPr>
              <a:t>Length and composition of the query and target sequence</a:t>
            </a:r>
          </a:p>
          <a:p>
            <a:pPr>
              <a:lnSpc>
                <a:spcPct val="90000"/>
              </a:lnSpc>
            </a:pPr>
            <a:r>
              <a:rPr lang="en-US" sz="1800" dirty="0">
                <a:latin typeface="Arial"/>
                <a:cs typeface="Arial"/>
              </a:rPr>
              <a:t>Scoring </a:t>
            </a:r>
            <a:r>
              <a:rPr lang="en-US" sz="1800" dirty="0" smtClean="0">
                <a:latin typeface="Arial"/>
                <a:cs typeface="Arial"/>
              </a:rPr>
              <a:t>matrix</a:t>
            </a:r>
          </a:p>
          <a:p>
            <a:pPr>
              <a:lnSpc>
                <a:spcPct val="90000"/>
              </a:lnSpc>
            </a:pPr>
            <a:r>
              <a:rPr lang="en-US" sz="1800" dirty="0" smtClean="0"/>
              <a:t>Raw score (R) </a:t>
            </a:r>
            <a:r>
              <a:rPr lang="en-US" sz="1800" dirty="0" err="1" smtClean="0">
                <a:sym typeface="Symbol" charset="2"/>
              </a:rPr>
              <a:t></a:t>
            </a:r>
            <a:r>
              <a:rPr lang="en-US" sz="1800" dirty="0" smtClean="0"/>
              <a:t> Bit score (S) = (</a:t>
            </a:r>
            <a:r>
              <a:rPr lang="en-US" sz="1800" dirty="0" smtClean="0">
                <a:sym typeface="Symbol" charset="2"/>
              </a:rPr>
              <a:t></a:t>
            </a:r>
            <a:r>
              <a:rPr lang="en-US" sz="1800" dirty="0" smtClean="0"/>
              <a:t>R - </a:t>
            </a:r>
            <a:r>
              <a:rPr lang="en-US" sz="1800" dirty="0" err="1" smtClean="0"/>
              <a:t>ln</a:t>
            </a:r>
            <a:r>
              <a:rPr lang="en-US" sz="1800" dirty="0" smtClean="0"/>
              <a:t> K) / ln2</a:t>
            </a:r>
            <a:endParaRPr lang="en-US" sz="1800" dirty="0" smtClean="0">
              <a:latin typeface="Arial"/>
              <a:cs typeface="Arial"/>
            </a:endParaRPr>
          </a:p>
          <a:p>
            <a:pPr>
              <a:lnSpc>
                <a:spcPct val="90000"/>
              </a:lnSpc>
            </a:pPr>
            <a:endParaRPr lang="en-US" sz="1800" dirty="0" smtClean="0">
              <a:latin typeface="Arial"/>
              <a:cs typeface="Arial"/>
            </a:endParaRPr>
          </a:p>
          <a:p>
            <a:pPr>
              <a:lnSpc>
                <a:spcPct val="90000"/>
              </a:lnSpc>
              <a:buFontTx/>
              <a:buNone/>
            </a:pPr>
            <a:r>
              <a:rPr lang="en-US" sz="1800" b="1" i="1" dirty="0">
                <a:solidFill>
                  <a:srgbClr val="FF0000"/>
                </a:solidFill>
                <a:latin typeface="Arial"/>
                <a:cs typeface="Arial"/>
              </a:rPr>
              <a:t>Statistical significance </a:t>
            </a:r>
            <a:r>
              <a:rPr lang="en-US" sz="1800" i="1" dirty="0">
                <a:latin typeface="Arial"/>
                <a:cs typeface="Arial"/>
              </a:rPr>
              <a:t>is given by </a:t>
            </a:r>
            <a:r>
              <a:rPr lang="en-US" sz="1800" b="1" i="1" dirty="0">
                <a:solidFill>
                  <a:srgbClr val="0F4DC0"/>
                </a:solidFill>
                <a:latin typeface="Arial"/>
                <a:cs typeface="Arial"/>
              </a:rPr>
              <a:t>probability </a:t>
            </a:r>
            <a:r>
              <a:rPr lang="en-US" sz="1800" i="1" dirty="0">
                <a:latin typeface="Arial"/>
                <a:cs typeface="Arial"/>
              </a:rPr>
              <a:t>and </a:t>
            </a:r>
            <a:r>
              <a:rPr lang="en-US" sz="1800" b="1" i="1" dirty="0">
                <a:solidFill>
                  <a:srgbClr val="0F4DC0"/>
                </a:solidFill>
                <a:latin typeface="Arial"/>
                <a:cs typeface="Arial"/>
              </a:rPr>
              <a:t>expectation </a:t>
            </a:r>
            <a:r>
              <a:rPr lang="en-US" sz="1800" b="1" i="1" dirty="0">
                <a:latin typeface="Arial"/>
                <a:cs typeface="Arial"/>
              </a:rPr>
              <a:t>values:</a:t>
            </a:r>
            <a:endParaRPr lang="en-US" sz="1800" dirty="0">
              <a:latin typeface="Arial"/>
              <a:cs typeface="Arial"/>
            </a:endParaRPr>
          </a:p>
          <a:p>
            <a:pPr>
              <a:lnSpc>
                <a:spcPct val="90000"/>
              </a:lnSpc>
            </a:pPr>
            <a:endParaRPr lang="en-US" sz="1800" dirty="0">
              <a:latin typeface="Arial"/>
              <a:cs typeface="Arial"/>
            </a:endParaRPr>
          </a:p>
          <a:p>
            <a:pPr>
              <a:lnSpc>
                <a:spcPct val="90000"/>
              </a:lnSpc>
              <a:buFontTx/>
              <a:buNone/>
            </a:pPr>
            <a:r>
              <a:rPr lang="en-US" sz="1800" b="1" i="1" dirty="0">
                <a:solidFill>
                  <a:srgbClr val="0F4DC0"/>
                </a:solidFill>
                <a:latin typeface="Arial"/>
                <a:cs typeface="Arial"/>
              </a:rPr>
              <a:t>P-value</a:t>
            </a:r>
            <a:r>
              <a:rPr lang="en-US" sz="1800" b="1" i="1" dirty="0">
                <a:latin typeface="Arial"/>
                <a:cs typeface="Arial"/>
              </a:rPr>
              <a:t>:</a:t>
            </a:r>
            <a:r>
              <a:rPr lang="en-US" sz="1800" dirty="0">
                <a:latin typeface="Arial"/>
                <a:cs typeface="Arial"/>
              </a:rPr>
              <a:t> probability of finding </a:t>
            </a:r>
            <a:r>
              <a:rPr lang="en-US" sz="1800" i="1" u="sng" dirty="0">
                <a:latin typeface="Arial"/>
                <a:cs typeface="Arial"/>
              </a:rPr>
              <a:t>one or more sequences</a:t>
            </a:r>
            <a:r>
              <a:rPr lang="en-US" sz="1800" dirty="0">
                <a:latin typeface="Arial"/>
                <a:cs typeface="Arial"/>
              </a:rPr>
              <a:t> of score &gt;=S</a:t>
            </a:r>
          </a:p>
          <a:p>
            <a:pPr>
              <a:lnSpc>
                <a:spcPct val="90000"/>
              </a:lnSpc>
              <a:buFontTx/>
              <a:buNone/>
            </a:pPr>
            <a:r>
              <a:rPr lang="en-US" sz="1800" dirty="0">
                <a:latin typeface="Arial"/>
                <a:cs typeface="Arial"/>
              </a:rPr>
              <a:t>	by random chance</a:t>
            </a:r>
          </a:p>
          <a:p>
            <a:pPr>
              <a:lnSpc>
                <a:spcPct val="90000"/>
              </a:lnSpc>
              <a:spcAft>
                <a:spcPts val="600"/>
              </a:spcAft>
            </a:pPr>
            <a:endParaRPr lang="en-US" sz="1800" dirty="0">
              <a:latin typeface="Arial"/>
              <a:cs typeface="Arial"/>
            </a:endParaRPr>
          </a:p>
          <a:p>
            <a:pPr>
              <a:lnSpc>
                <a:spcPct val="90000"/>
              </a:lnSpc>
              <a:buFontTx/>
              <a:buNone/>
            </a:pPr>
            <a:r>
              <a:rPr lang="en-US" sz="1800" b="1" i="1" dirty="0">
                <a:solidFill>
                  <a:srgbClr val="0F4DC0"/>
                </a:solidFill>
                <a:latin typeface="Arial"/>
                <a:cs typeface="Arial"/>
              </a:rPr>
              <a:t>E-value</a:t>
            </a:r>
            <a:r>
              <a:rPr lang="en-US" sz="1800" b="1" i="1" dirty="0">
                <a:latin typeface="Arial"/>
                <a:cs typeface="Arial"/>
              </a:rPr>
              <a:t>:</a:t>
            </a:r>
            <a:r>
              <a:rPr lang="en-US" sz="1800" dirty="0">
                <a:latin typeface="Arial"/>
                <a:cs typeface="Arial"/>
              </a:rPr>
              <a:t> </a:t>
            </a:r>
            <a:r>
              <a:rPr lang="en-US" sz="1800" i="1" u="sng" dirty="0">
                <a:latin typeface="Arial"/>
                <a:cs typeface="Arial"/>
              </a:rPr>
              <a:t>expected number of sequences</a:t>
            </a:r>
            <a:r>
              <a:rPr lang="en-US" sz="1800" dirty="0">
                <a:latin typeface="Arial"/>
                <a:cs typeface="Arial"/>
              </a:rPr>
              <a:t> of score &gt;=S</a:t>
            </a:r>
          </a:p>
          <a:p>
            <a:pPr>
              <a:lnSpc>
                <a:spcPct val="90000"/>
              </a:lnSpc>
              <a:buFontTx/>
              <a:buNone/>
            </a:pPr>
            <a:r>
              <a:rPr lang="en-US" sz="1800" dirty="0">
                <a:latin typeface="Arial"/>
                <a:cs typeface="Arial"/>
              </a:rPr>
              <a:t>	that would be found by random </a:t>
            </a:r>
            <a:r>
              <a:rPr lang="en-US" sz="1800" dirty="0" smtClean="0">
                <a:latin typeface="Arial"/>
                <a:cs typeface="Arial"/>
              </a:rPr>
              <a:t>chance</a:t>
            </a:r>
          </a:p>
          <a:p>
            <a:pPr>
              <a:lnSpc>
                <a:spcPct val="90000"/>
              </a:lnSpc>
              <a:buFontTx/>
              <a:buNone/>
            </a:pPr>
            <a:endParaRPr lang="en-US" sz="1800" b="1" dirty="0" smtClean="0">
              <a:solidFill>
                <a:srgbClr val="FF0000"/>
              </a:solidFill>
            </a:endParaRPr>
          </a:p>
          <a:p>
            <a:pPr>
              <a:lnSpc>
                <a:spcPct val="90000"/>
              </a:lnSpc>
              <a:buFontTx/>
              <a:buNone/>
            </a:pPr>
            <a:r>
              <a:rPr lang="en-US" sz="1800" b="1" dirty="0" smtClean="0">
                <a:solidFill>
                  <a:srgbClr val="FF0000"/>
                </a:solidFill>
              </a:rPr>
              <a:t>The lower </a:t>
            </a:r>
            <a:r>
              <a:rPr lang="en-US" sz="1800" b="1" i="1" dirty="0" err="1" smtClean="0">
                <a:solidFill>
                  <a:srgbClr val="FF0000"/>
                </a:solidFill>
                <a:latin typeface="Arial"/>
                <a:cs typeface="Arial"/>
              </a:rPr>
              <a:t>E(hit</a:t>
            </a:r>
            <a:r>
              <a:rPr lang="en-US" sz="1800" b="1" i="1" dirty="0" smtClean="0">
                <a:solidFill>
                  <a:srgbClr val="FF0000"/>
                </a:solidFill>
                <a:latin typeface="Arial"/>
                <a:cs typeface="Arial"/>
              </a:rPr>
              <a:t>)</a:t>
            </a:r>
            <a:r>
              <a:rPr lang="en-US" sz="1800" b="1" dirty="0" smtClean="0">
                <a:solidFill>
                  <a:srgbClr val="FF0000"/>
                </a:solidFill>
              </a:rPr>
              <a:t>, the more confident we are in the significance of the hit. </a:t>
            </a:r>
            <a:endParaRPr lang="en-US" sz="1800" dirty="0" smtClean="0">
              <a:latin typeface="Arial"/>
              <a:cs typeface="Arial"/>
            </a:endParaRPr>
          </a:p>
          <a:p>
            <a:pPr>
              <a:lnSpc>
                <a:spcPct val="90000"/>
              </a:lnSpc>
              <a:buFontTx/>
              <a:buNone/>
            </a:pPr>
            <a:endParaRPr lang="en-US" sz="18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0261"/>
            <a:ext cx="8229600" cy="722644"/>
          </a:xfrm>
        </p:spPr>
        <p:txBody>
          <a:bodyPr>
            <a:normAutofit/>
          </a:bodyPr>
          <a:lstStyle/>
          <a:p>
            <a:r>
              <a:rPr lang="en-US" b="1">
                <a:solidFill>
                  <a:srgbClr val="0F4DC0"/>
                </a:solidFill>
                <a:latin typeface="Arial"/>
                <a:cs typeface="Arial"/>
              </a:rPr>
              <a:t>E-values</a:t>
            </a:r>
            <a:endParaRPr lang="en-US">
              <a:solidFill>
                <a:srgbClr val="0F4DC0"/>
              </a:solidFill>
              <a:latin typeface="Arial"/>
              <a:cs typeface="Arial"/>
            </a:endParaRPr>
          </a:p>
        </p:txBody>
      </p:sp>
      <p:sp>
        <p:nvSpPr>
          <p:cNvPr id="5" name="Slide Number Placeholder 3"/>
          <p:cNvSpPr>
            <a:spLocks noGrp="1"/>
          </p:cNvSpPr>
          <p:nvPr>
            <p:ph type="sldNum" sz="quarter" idx="12"/>
          </p:nvPr>
        </p:nvSpPr>
        <p:spPr/>
        <p:txBody>
          <a:bodyPr/>
          <a:lstStyle/>
          <a:p>
            <a:fld id="{026A63B6-18A1-4345-9F28-2BEBD9CADE9C}" type="slidenum">
              <a:rPr lang="en-US"/>
              <a:pPr/>
              <a:t>23</a:t>
            </a:fld>
            <a:endParaRPr lang="en-US"/>
          </a:p>
        </p:txBody>
      </p:sp>
      <p:sp>
        <p:nvSpPr>
          <p:cNvPr id="56324" name="Text Box 4"/>
          <p:cNvSpPr txBox="1">
            <a:spLocks noChangeArrowheads="1"/>
          </p:cNvSpPr>
          <p:nvPr/>
        </p:nvSpPr>
        <p:spPr bwMode="auto">
          <a:xfrm>
            <a:off x="423270" y="991969"/>
            <a:ext cx="8383524" cy="3539431"/>
          </a:xfrm>
          <a:prstGeom prst="rect">
            <a:avLst/>
          </a:prstGeom>
          <a:noFill/>
          <a:ln w="9525">
            <a:noFill/>
            <a:miter lim="800000"/>
            <a:headEnd/>
            <a:tailEnd/>
          </a:ln>
          <a:effectLst/>
        </p:spPr>
        <p:txBody>
          <a:bodyPr wrap="square">
            <a:prstTxWarp prst="textNoShape">
              <a:avLst/>
            </a:prstTxWarp>
            <a:spAutoFit/>
          </a:bodyPr>
          <a:lstStyle/>
          <a:p>
            <a:r>
              <a:rPr lang="en-US" sz="2400" b="1" dirty="0">
                <a:solidFill>
                  <a:srgbClr val="0F4DC0"/>
                </a:solidFill>
              </a:rPr>
              <a:t>Could a given score value occur just by chance?</a:t>
            </a:r>
          </a:p>
          <a:p>
            <a:r>
              <a:rPr lang="en-US" sz="2000" b="1" dirty="0">
                <a:solidFill>
                  <a:srgbClr val="0F4DC0"/>
                </a:solidFill>
              </a:rPr>
              <a:t>How large must the score be for us to be confident in the significance of a hit?</a:t>
            </a:r>
          </a:p>
          <a:p>
            <a:endParaRPr lang="en-US" dirty="0"/>
          </a:p>
          <a:p>
            <a:r>
              <a:rPr lang="en-US" dirty="0"/>
              <a:t>For BLAST, just like DP algorithms:  given a </a:t>
            </a:r>
            <a:r>
              <a:rPr lang="en-US" b="1" i="1" dirty="0"/>
              <a:t>scoring system </a:t>
            </a:r>
            <a:r>
              <a:rPr lang="en-US" dirty="0"/>
              <a:t>(scoring matrix and gap penalties), an </a:t>
            </a:r>
            <a:r>
              <a:rPr lang="en-US" b="1" i="1" dirty="0"/>
              <a:t>alignment </a:t>
            </a:r>
            <a:r>
              <a:rPr lang="en-US" dirty="0"/>
              <a:t>(e.g. protein-protein HSP) can be evaluated </a:t>
            </a:r>
            <a:r>
              <a:rPr lang="en-US" b="1" i="1" dirty="0"/>
              <a:t>quantitatively</a:t>
            </a:r>
            <a:r>
              <a:rPr lang="en-US" dirty="0"/>
              <a:t>.</a:t>
            </a:r>
          </a:p>
          <a:p>
            <a:endParaRPr lang="en-US" dirty="0"/>
          </a:p>
          <a:p>
            <a:r>
              <a:rPr lang="en-US" dirty="0"/>
              <a:t>The </a:t>
            </a:r>
            <a:r>
              <a:rPr lang="en-US" b="1" i="1" dirty="0"/>
              <a:t>score </a:t>
            </a:r>
            <a:r>
              <a:rPr lang="en-US" dirty="0"/>
              <a:t>of a hit will depend on the </a:t>
            </a:r>
            <a:r>
              <a:rPr lang="en-US" b="1" i="1" dirty="0"/>
              <a:t>scoring system</a:t>
            </a:r>
            <a:r>
              <a:rPr lang="en-US" dirty="0"/>
              <a:t>, </a:t>
            </a:r>
            <a:r>
              <a:rPr lang="en-US" b="1" i="1" dirty="0"/>
              <a:t>length </a:t>
            </a:r>
            <a:r>
              <a:rPr lang="en-US" dirty="0"/>
              <a:t>and </a:t>
            </a:r>
            <a:r>
              <a:rPr lang="en-US" b="1" i="1" dirty="0"/>
              <a:t>composition </a:t>
            </a:r>
            <a:r>
              <a:rPr lang="en-US" dirty="0"/>
              <a:t>of the </a:t>
            </a:r>
            <a:r>
              <a:rPr lang="en-US" b="1" i="1" dirty="0"/>
              <a:t>query </a:t>
            </a:r>
            <a:r>
              <a:rPr lang="en-US" dirty="0"/>
              <a:t>and </a:t>
            </a:r>
            <a:r>
              <a:rPr lang="en-US" b="1" i="1" dirty="0"/>
              <a:t>target </a:t>
            </a:r>
            <a:r>
              <a:rPr lang="en-US" dirty="0"/>
              <a:t>sequences, and many other factors.</a:t>
            </a:r>
          </a:p>
          <a:p>
            <a:endParaRPr lang="en-US" dirty="0"/>
          </a:p>
          <a:p>
            <a:r>
              <a:rPr lang="en-US" dirty="0"/>
              <a:t>The </a:t>
            </a:r>
            <a:r>
              <a:rPr lang="en-US" b="1" dirty="0" err="1">
                <a:solidFill>
                  <a:schemeClr val="accent2"/>
                </a:solidFill>
              </a:rPr>
              <a:t>Karlin-Altschul</a:t>
            </a:r>
            <a:r>
              <a:rPr lang="en-US" b="1" dirty="0">
                <a:solidFill>
                  <a:schemeClr val="accent2"/>
                </a:solidFill>
              </a:rPr>
              <a:t> equation </a:t>
            </a:r>
            <a:r>
              <a:rPr lang="en-US" dirty="0"/>
              <a:t>converts a </a:t>
            </a:r>
            <a:r>
              <a:rPr lang="en-US" b="1" i="1" dirty="0">
                <a:solidFill>
                  <a:srgbClr val="FF3300"/>
                </a:solidFill>
              </a:rPr>
              <a:t>score value,</a:t>
            </a:r>
            <a:r>
              <a:rPr lang="en-US" b="1" dirty="0"/>
              <a:t> </a:t>
            </a:r>
            <a:r>
              <a:rPr lang="en-US" b="1" i="1" dirty="0" err="1">
                <a:latin typeface="Arial"/>
                <a:cs typeface="Arial"/>
              </a:rPr>
              <a:t>S(hit</a:t>
            </a:r>
            <a:r>
              <a:rPr lang="en-US" b="1" i="1" dirty="0">
                <a:latin typeface="Arial"/>
                <a:cs typeface="Arial"/>
              </a:rPr>
              <a:t>), </a:t>
            </a:r>
            <a:r>
              <a:rPr lang="en-US" dirty="0"/>
              <a:t>into an </a:t>
            </a:r>
            <a:r>
              <a:rPr lang="en-US" b="1" i="1" dirty="0">
                <a:solidFill>
                  <a:srgbClr val="FF3300"/>
                </a:solidFill>
              </a:rPr>
              <a:t>expectation value,</a:t>
            </a:r>
            <a:r>
              <a:rPr lang="en-US" b="1" dirty="0"/>
              <a:t> </a:t>
            </a:r>
            <a:r>
              <a:rPr lang="en-US" b="1" i="1" dirty="0" err="1">
                <a:latin typeface="Arial"/>
                <a:cs typeface="Arial"/>
              </a:rPr>
              <a:t>E(hit</a:t>
            </a:r>
            <a:r>
              <a:rPr lang="en-US" b="1" i="1" dirty="0">
                <a:latin typeface="Arial"/>
                <a:cs typeface="Arial"/>
              </a:rPr>
              <a:t>) </a:t>
            </a:r>
            <a:r>
              <a:rPr lang="en-US" dirty="0"/>
              <a:t>= # of </a:t>
            </a:r>
            <a:r>
              <a:rPr lang="en-US" dirty="0" err="1"/>
              <a:t>HSPs</a:t>
            </a:r>
            <a:r>
              <a:rPr lang="en-US" dirty="0"/>
              <a:t> scoring </a:t>
            </a:r>
            <a:r>
              <a:rPr lang="en-US" i="1" dirty="0" err="1">
                <a:latin typeface="Arial"/>
                <a:cs typeface="Arial"/>
              </a:rPr>
              <a:t>S(hit</a:t>
            </a:r>
            <a:r>
              <a:rPr lang="en-US" i="1" dirty="0">
                <a:latin typeface="Arial"/>
                <a:cs typeface="Arial"/>
              </a:rPr>
              <a:t>)</a:t>
            </a:r>
            <a:r>
              <a:rPr lang="en-US" b="1" i="1" dirty="0">
                <a:latin typeface="Arial"/>
                <a:cs typeface="Arial"/>
              </a:rPr>
              <a:t> </a:t>
            </a:r>
            <a:r>
              <a:rPr lang="en-US" dirty="0"/>
              <a:t>or higher that would be expected just by chance:</a:t>
            </a:r>
          </a:p>
          <a:p>
            <a:endParaRPr lang="en-US" dirty="0"/>
          </a:p>
        </p:txBody>
      </p:sp>
      <p:sp>
        <p:nvSpPr>
          <p:cNvPr id="7" name="TextBox 6"/>
          <p:cNvSpPr txBox="1"/>
          <p:nvPr/>
        </p:nvSpPr>
        <p:spPr>
          <a:xfrm>
            <a:off x="1956036" y="4603099"/>
            <a:ext cx="4847489" cy="969496"/>
          </a:xfrm>
          <a:prstGeom prst="rect">
            <a:avLst/>
          </a:prstGeom>
          <a:solidFill>
            <a:srgbClr val="FFFFFF"/>
          </a:solidFill>
          <a:ln w="254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wrap="none" rtlCol="0">
            <a:spAutoFit/>
          </a:bodyPr>
          <a:lstStyle/>
          <a:p>
            <a:pPr>
              <a:spcAft>
                <a:spcPts val="600"/>
              </a:spcAft>
            </a:pPr>
            <a:r>
              <a:rPr lang="en-US" sz="2800" i="1"/>
              <a:t>E(hit) = K m</a:t>
            </a:r>
            <a:r>
              <a:rPr lang="en-US" sz="2800" i="1" baseline="-25000"/>
              <a:t>query </a:t>
            </a:r>
            <a:r>
              <a:rPr lang="en-US" sz="2800" i="1"/>
              <a:t>N</a:t>
            </a:r>
            <a:r>
              <a:rPr lang="en-US" sz="2800" i="1" baseline="-25000"/>
              <a:t>total targets </a:t>
            </a:r>
            <a:r>
              <a:rPr lang="en-US" sz="2800" i="1"/>
              <a:t>e </a:t>
            </a:r>
            <a:r>
              <a:rPr lang="en-US" sz="2800" i="1" baseline="30000"/>
              <a:t>λS(hit)</a:t>
            </a:r>
          </a:p>
          <a:p>
            <a:pPr>
              <a:spcAft>
                <a:spcPts val="600"/>
              </a:spcAft>
            </a:pPr>
            <a:r>
              <a:rPr lang="en-US" sz="2400" i="1"/>
              <a:t>λ = λ(scoring system)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C33BF3E-8D8E-3745-A503-B9FF68B087F8}" type="slidenum">
              <a:rPr lang="en-US"/>
              <a:pPr/>
              <a:t>24</a:t>
            </a:fld>
            <a:endParaRPr lang="en-US"/>
          </a:p>
        </p:txBody>
      </p:sp>
      <p:pic>
        <p:nvPicPr>
          <p:cNvPr id="48131" name="Picture 3" descr="BlastQuery"/>
          <p:cNvPicPr>
            <a:picLocks noGrp="1" noChangeAspect="1" noChangeArrowheads="1"/>
          </p:cNvPicPr>
          <p:nvPr>
            <p:ph idx="1"/>
          </p:nvPr>
        </p:nvPicPr>
        <p:blipFill>
          <a:blip r:embed="rId3"/>
          <a:srcRect/>
          <a:stretch>
            <a:fillRect/>
          </a:stretch>
        </p:blipFill>
        <p:spPr>
          <a:xfrm>
            <a:off x="533400" y="1143000"/>
            <a:ext cx="6248400" cy="3708400"/>
          </a:xfrm>
          <a:noFill/>
          <a:ln/>
        </p:spPr>
      </p:pic>
      <p:sp>
        <p:nvSpPr>
          <p:cNvPr id="48132" name="Text Box 4"/>
          <p:cNvSpPr txBox="1">
            <a:spLocks noChangeArrowheads="1"/>
          </p:cNvSpPr>
          <p:nvPr/>
        </p:nvSpPr>
        <p:spPr bwMode="auto">
          <a:xfrm>
            <a:off x="533400" y="88900"/>
            <a:ext cx="8148601" cy="115416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400" b="1">
                <a:solidFill>
                  <a:srgbClr val="0F4DC0"/>
                </a:solidFill>
              </a:rPr>
              <a:t>Protein-Protein BLAST at NCBI </a:t>
            </a:r>
          </a:p>
          <a:p>
            <a:pPr>
              <a:spcBef>
                <a:spcPct val="50000"/>
              </a:spcBef>
            </a:pPr>
            <a:r>
              <a:rPr lang="en-US"/>
              <a:t>Scan a protein sequence data base (</a:t>
            </a:r>
            <a:r>
              <a:rPr lang="en-US" b="1" i="1"/>
              <a:t>targets</a:t>
            </a:r>
            <a:r>
              <a:rPr lang="en-US"/>
              <a:t>) for good alignments to a </a:t>
            </a:r>
            <a:r>
              <a:rPr lang="en-US" b="1" i="1"/>
              <a:t>query sequence </a:t>
            </a:r>
            <a:r>
              <a:rPr lang="en-US"/>
              <a:t>(e.g. MASH-1, a transcription factor regulating neural development in rats)</a:t>
            </a:r>
          </a:p>
        </p:txBody>
      </p:sp>
      <p:sp>
        <p:nvSpPr>
          <p:cNvPr id="48133" name="Line 5"/>
          <p:cNvSpPr>
            <a:spLocks noChangeShapeType="1"/>
          </p:cNvSpPr>
          <p:nvPr/>
        </p:nvSpPr>
        <p:spPr bwMode="auto">
          <a:xfrm flipH="1">
            <a:off x="6248400" y="914400"/>
            <a:ext cx="1828800" cy="1447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134" name="Text Box 6"/>
          <p:cNvSpPr txBox="1">
            <a:spLocks noChangeArrowheads="1"/>
          </p:cNvSpPr>
          <p:nvPr/>
        </p:nvSpPr>
        <p:spPr bwMode="auto">
          <a:xfrm>
            <a:off x="5181600" y="4419600"/>
            <a:ext cx="3810000" cy="3365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a:t>http://www.ncbi.nlm.nih.gov/ BLAST/</a:t>
            </a:r>
          </a:p>
        </p:txBody>
      </p:sp>
      <p:sp>
        <p:nvSpPr>
          <p:cNvPr id="48135" name="Text Box 7"/>
          <p:cNvSpPr txBox="1">
            <a:spLocks noChangeArrowheads="1"/>
          </p:cNvSpPr>
          <p:nvPr/>
        </p:nvSpPr>
        <p:spPr bwMode="auto">
          <a:xfrm>
            <a:off x="533400" y="5164137"/>
            <a:ext cx="8153400" cy="1192213"/>
          </a:xfrm>
          <a:prstGeom prst="rect">
            <a:avLst/>
          </a:prstGeom>
          <a:noFill/>
          <a:ln w="9525">
            <a:noFill/>
            <a:miter lim="800000"/>
            <a:headEnd/>
            <a:tailEnd/>
          </a:ln>
          <a:effectLst/>
        </p:spPr>
        <p:txBody>
          <a:bodyPr wrap="square">
            <a:prstTxWarp prst="textNoShape">
              <a:avLst/>
            </a:prstTxWarp>
            <a:spAutoFit/>
          </a:bodyPr>
          <a:lstStyle/>
          <a:p>
            <a:pPr>
              <a:spcBef>
                <a:spcPct val="50000"/>
              </a:spcBef>
              <a:buFontTx/>
              <a:buChar char="•"/>
            </a:pPr>
            <a:r>
              <a:rPr lang="en-US"/>
              <a:t>  Many other BAST options available through the homepage</a:t>
            </a:r>
          </a:p>
          <a:p>
            <a:pPr>
              <a:spcBef>
                <a:spcPct val="50000"/>
              </a:spcBef>
              <a:buFontTx/>
              <a:buChar char="•"/>
            </a:pPr>
            <a:r>
              <a:rPr lang="en-US"/>
              <a:t>  Algorithm parameters have defaults, but can be changed </a:t>
            </a:r>
          </a:p>
          <a:p>
            <a:pPr>
              <a:spcBef>
                <a:spcPct val="50000"/>
              </a:spcBef>
              <a:buFontTx/>
              <a:buChar char="•"/>
            </a:pPr>
            <a:r>
              <a:rPr lang="en-US"/>
              <a:t>  Also, masking filters can be specified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2DB8023-E7FA-7D48-86BF-B4F3CCEC7A7B}" type="slidenum">
              <a:rPr lang="en-US"/>
              <a:pPr/>
              <a:t>25</a:t>
            </a:fld>
            <a:endParaRPr lang="en-US"/>
          </a:p>
        </p:txBody>
      </p:sp>
      <p:sp>
        <p:nvSpPr>
          <p:cNvPr id="50178" name="Rectangle 2"/>
          <p:cNvSpPr>
            <a:spLocks noGrp="1" noChangeArrowheads="1"/>
          </p:cNvSpPr>
          <p:nvPr>
            <p:ph type="title"/>
          </p:nvPr>
        </p:nvSpPr>
        <p:spPr>
          <a:xfrm>
            <a:off x="457200" y="152400"/>
            <a:ext cx="8229600" cy="487363"/>
          </a:xfrm>
        </p:spPr>
        <p:txBody>
          <a:bodyPr>
            <a:normAutofit/>
          </a:bodyPr>
          <a:lstStyle/>
          <a:p>
            <a:r>
              <a:rPr lang="en-US" sz="2400" b="1">
                <a:solidFill>
                  <a:srgbClr val="0F4DC0"/>
                </a:solidFill>
                <a:latin typeface="Arial"/>
                <a:cs typeface="Arial"/>
              </a:rPr>
              <a:t>Distribution of BLAST hits on the query sequence</a:t>
            </a:r>
            <a:endParaRPr lang="en-US" sz="2400">
              <a:solidFill>
                <a:srgbClr val="0F4DC0"/>
              </a:solidFill>
              <a:latin typeface="Arial"/>
              <a:cs typeface="Arial"/>
            </a:endParaRPr>
          </a:p>
        </p:txBody>
      </p:sp>
      <p:pic>
        <p:nvPicPr>
          <p:cNvPr id="50179" name="Picture 3" descr="BlastGraphicalResults"/>
          <p:cNvPicPr>
            <a:picLocks noGrp="1" noChangeAspect="1" noChangeArrowheads="1"/>
          </p:cNvPicPr>
          <p:nvPr>
            <p:ph idx="1"/>
          </p:nvPr>
        </p:nvPicPr>
        <p:blipFill>
          <a:blip r:embed="rId3"/>
          <a:srcRect/>
          <a:stretch>
            <a:fillRect/>
          </a:stretch>
        </p:blipFill>
        <p:spPr>
          <a:xfrm>
            <a:off x="685800" y="889762"/>
            <a:ext cx="6858000" cy="554355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F7A3C09-92BE-6C43-A9B2-97D209940E0E}" type="slidenum">
              <a:rPr lang="en-US"/>
              <a:pPr/>
              <a:t>26</a:t>
            </a:fld>
            <a:endParaRPr lang="en-US"/>
          </a:p>
        </p:txBody>
      </p:sp>
      <p:sp>
        <p:nvSpPr>
          <p:cNvPr id="52226" name="Rectangle 2"/>
          <p:cNvSpPr>
            <a:spLocks noGrp="1" noChangeArrowheads="1"/>
          </p:cNvSpPr>
          <p:nvPr>
            <p:ph type="title"/>
          </p:nvPr>
        </p:nvSpPr>
        <p:spPr>
          <a:xfrm>
            <a:off x="457200" y="115316"/>
            <a:ext cx="8229600" cy="487363"/>
          </a:xfrm>
        </p:spPr>
        <p:txBody>
          <a:bodyPr>
            <a:normAutofit/>
          </a:bodyPr>
          <a:lstStyle/>
          <a:p>
            <a:r>
              <a:rPr lang="en-US" sz="2400" b="1">
                <a:solidFill>
                  <a:srgbClr val="0F4DC0"/>
                </a:solidFill>
                <a:latin typeface="Arial"/>
                <a:cs typeface="Arial"/>
              </a:rPr>
              <a:t>BLAST “hit list” (with more details)</a:t>
            </a:r>
          </a:p>
        </p:txBody>
      </p:sp>
      <p:pic>
        <p:nvPicPr>
          <p:cNvPr id="52227" name="Picture 3" descr="BlastGeneList"/>
          <p:cNvPicPr>
            <a:picLocks noGrp="1" noChangeAspect="1" noChangeArrowheads="1"/>
          </p:cNvPicPr>
          <p:nvPr>
            <p:ph idx="1"/>
          </p:nvPr>
        </p:nvPicPr>
        <p:blipFill>
          <a:blip r:embed="rId3"/>
          <a:srcRect/>
          <a:stretch>
            <a:fillRect/>
          </a:stretch>
        </p:blipFill>
        <p:spPr>
          <a:xfrm>
            <a:off x="514350" y="792163"/>
            <a:ext cx="7334250" cy="5641975"/>
          </a:xfrm>
          <a:noFill/>
          <a:ln/>
        </p:spPr>
      </p:pic>
      <p:sp>
        <p:nvSpPr>
          <p:cNvPr id="52228" name="Oval 4"/>
          <p:cNvSpPr>
            <a:spLocks noChangeArrowheads="1"/>
          </p:cNvSpPr>
          <p:nvPr/>
        </p:nvSpPr>
        <p:spPr bwMode="auto">
          <a:xfrm>
            <a:off x="7219950" y="639763"/>
            <a:ext cx="685800" cy="609600"/>
          </a:xfrm>
          <a:prstGeom prst="ellipse">
            <a:avLst/>
          </a:prstGeom>
          <a:noFill/>
          <a:ln w="28575">
            <a:solidFill>
              <a:srgbClr val="FF33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9BE39D6-D14E-3745-B39A-DB11836BD608}" type="slidenum">
              <a:rPr lang="en-US">
                <a:latin typeface="Arial"/>
                <a:cs typeface="Arial"/>
              </a:rPr>
              <a:pPr/>
              <a:t>27</a:t>
            </a:fld>
            <a:endParaRPr lang="en-US">
              <a:latin typeface="Arial"/>
              <a:cs typeface="Arial"/>
            </a:endParaRPr>
          </a:p>
        </p:txBody>
      </p:sp>
      <p:sp>
        <p:nvSpPr>
          <p:cNvPr id="54274" name="Rectangle 2"/>
          <p:cNvSpPr>
            <a:spLocks noGrp="1" noChangeArrowheads="1"/>
          </p:cNvSpPr>
          <p:nvPr>
            <p:ph type="title"/>
          </p:nvPr>
        </p:nvSpPr>
        <p:spPr>
          <a:xfrm>
            <a:off x="457200" y="274638"/>
            <a:ext cx="8229600" cy="487362"/>
          </a:xfrm>
        </p:spPr>
        <p:txBody>
          <a:bodyPr>
            <a:normAutofit/>
          </a:bodyPr>
          <a:lstStyle/>
          <a:p>
            <a:r>
              <a:rPr lang="en-US" sz="2400" b="1">
                <a:solidFill>
                  <a:srgbClr val="0F4DC0"/>
                </a:solidFill>
                <a:latin typeface="Arial"/>
                <a:cs typeface="Arial"/>
              </a:rPr>
              <a:t>A pairwise alignment with MASH-1</a:t>
            </a:r>
          </a:p>
        </p:txBody>
      </p:sp>
      <p:sp>
        <p:nvSpPr>
          <p:cNvPr id="54275" name="Rectangle 3"/>
          <p:cNvSpPr>
            <a:spLocks noGrp="1" noChangeArrowheads="1"/>
          </p:cNvSpPr>
          <p:nvPr>
            <p:ph type="body" sz="half" idx="1"/>
          </p:nvPr>
        </p:nvSpPr>
        <p:spPr>
          <a:xfrm>
            <a:off x="457200" y="914400"/>
            <a:ext cx="8229600" cy="1868488"/>
          </a:xfrm>
        </p:spPr>
        <p:txBody>
          <a:bodyPr/>
          <a:lstStyle/>
          <a:p>
            <a:pPr>
              <a:buFontTx/>
              <a:buNone/>
            </a:pPr>
            <a:r>
              <a:rPr lang="en-US" sz="1800">
                <a:latin typeface="Arial"/>
                <a:cs typeface="Arial"/>
              </a:rPr>
              <a:t>HASH-2, a human homolog of MASH-1</a:t>
            </a:r>
          </a:p>
          <a:p>
            <a:pPr lvl="1"/>
            <a:r>
              <a:rPr lang="en-US" sz="1800">
                <a:latin typeface="Arial"/>
                <a:cs typeface="Arial"/>
              </a:rPr>
              <a:t>“</a:t>
            </a:r>
            <a:r>
              <a:rPr lang="en-US" sz="1800" b="1">
                <a:latin typeface="Arial"/>
                <a:cs typeface="Arial"/>
              </a:rPr>
              <a:t>+</a:t>
            </a:r>
            <a:r>
              <a:rPr lang="en-US" sz="1800">
                <a:latin typeface="Arial"/>
                <a:cs typeface="Arial"/>
              </a:rPr>
              <a:t>” indicates a </a:t>
            </a:r>
            <a:r>
              <a:rPr lang="en-US" sz="1800" b="1" i="1">
                <a:latin typeface="Arial"/>
                <a:cs typeface="Arial"/>
              </a:rPr>
              <a:t>conservative </a:t>
            </a:r>
            <a:r>
              <a:rPr lang="en-US" sz="1800">
                <a:latin typeface="Arial"/>
                <a:cs typeface="Arial"/>
              </a:rPr>
              <a:t>amino acid substitution</a:t>
            </a:r>
          </a:p>
          <a:p>
            <a:pPr lvl="1"/>
            <a:r>
              <a:rPr lang="en-US" sz="1800">
                <a:latin typeface="Arial"/>
                <a:cs typeface="Arial"/>
              </a:rPr>
              <a:t>“</a:t>
            </a:r>
            <a:r>
              <a:rPr lang="en-US" sz="1800" b="1">
                <a:latin typeface="Arial"/>
                <a:cs typeface="Arial"/>
              </a:rPr>
              <a:t>–</a:t>
            </a:r>
            <a:r>
              <a:rPr lang="en-US" sz="1800">
                <a:latin typeface="Arial"/>
                <a:cs typeface="Arial"/>
              </a:rPr>
              <a:t>” indicates </a:t>
            </a:r>
            <a:r>
              <a:rPr lang="en-US" sz="1800" b="1" i="1">
                <a:latin typeface="Arial"/>
                <a:cs typeface="Arial"/>
              </a:rPr>
              <a:t>gap </a:t>
            </a:r>
            <a:r>
              <a:rPr lang="en-US" sz="1800">
                <a:latin typeface="Arial"/>
                <a:cs typeface="Arial"/>
              </a:rPr>
              <a:t>(indel)</a:t>
            </a:r>
          </a:p>
          <a:p>
            <a:pPr lvl="1"/>
            <a:r>
              <a:rPr lang="en-US" sz="1800">
                <a:latin typeface="Arial"/>
                <a:cs typeface="Arial"/>
              </a:rPr>
              <a:t>XXXX… indicates areas of </a:t>
            </a:r>
            <a:r>
              <a:rPr lang="en-US" sz="1800" b="1" i="1">
                <a:latin typeface="Arial"/>
                <a:cs typeface="Arial"/>
              </a:rPr>
              <a:t>low complexity</a:t>
            </a:r>
            <a:endParaRPr lang="en-US" sz="1800">
              <a:latin typeface="Arial"/>
              <a:cs typeface="Arial"/>
            </a:endParaRPr>
          </a:p>
          <a:p>
            <a:pPr lvl="2">
              <a:buNone/>
            </a:pPr>
            <a:r>
              <a:rPr lang="en-US" sz="1400">
                <a:latin typeface="Arial"/>
                <a:cs typeface="Arial"/>
              </a:rPr>
              <a:t>(filtered with RepeatMasker)</a:t>
            </a:r>
          </a:p>
        </p:txBody>
      </p:sp>
      <p:pic>
        <p:nvPicPr>
          <p:cNvPr id="54276" name="Picture 4" descr="BlastPairwiseComparison"/>
          <p:cNvPicPr>
            <a:picLocks noGrp="1" noChangeAspect="1" noChangeArrowheads="1"/>
          </p:cNvPicPr>
          <p:nvPr>
            <p:ph sz="half" idx="2"/>
          </p:nvPr>
        </p:nvPicPr>
        <p:blipFill>
          <a:blip r:embed="rId3"/>
          <a:srcRect/>
          <a:stretch>
            <a:fillRect/>
          </a:stretch>
        </p:blipFill>
        <p:spPr>
          <a:xfrm>
            <a:off x="297570" y="2651690"/>
            <a:ext cx="8610600" cy="3244850"/>
          </a:xfrm>
          <a:noFill/>
          <a:ln/>
        </p:spPr>
      </p:pic>
      <p:sp>
        <p:nvSpPr>
          <p:cNvPr id="54277" name="Oval 5"/>
          <p:cNvSpPr>
            <a:spLocks noChangeArrowheads="1"/>
          </p:cNvSpPr>
          <p:nvPr/>
        </p:nvSpPr>
        <p:spPr bwMode="auto">
          <a:xfrm>
            <a:off x="3193170" y="2651690"/>
            <a:ext cx="1752600" cy="381000"/>
          </a:xfrm>
          <a:prstGeom prst="ellipse">
            <a:avLst/>
          </a:prstGeom>
          <a:noFill/>
          <a:ln w="28575">
            <a:solidFill>
              <a:srgbClr val="FF3300"/>
            </a:solidFill>
            <a:round/>
            <a:headEnd/>
            <a:tailEnd/>
          </a:ln>
          <a:effectLst/>
        </p:spPr>
        <p:txBody>
          <a:bodyPr wrap="none" anchor="ctr">
            <a:prstTxWarp prst="textNoShape">
              <a:avLst/>
            </a:prstTxWarp>
          </a:bodyPr>
          <a:lstStyle/>
          <a:p>
            <a:endParaRPr lang="en-US">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cs typeface="Optima"/>
              </a:rPr>
              <a:t>Multiple sequence alignment</a:t>
            </a:r>
            <a:endParaRPr lang="en-US" dirty="0">
              <a:cs typeface="Optima"/>
            </a:endParaRPr>
          </a:p>
        </p:txBody>
      </p:sp>
      <p:sp>
        <p:nvSpPr>
          <p:cNvPr id="6144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0D0072-ADF2-2F40-B386-BC8A29AB6496}" type="slidenum">
              <a:rPr lang="en-US" sz="1400">
                <a:latin typeface="Optima"/>
              </a:rPr>
              <a:pPr eaLnBrk="1" hangingPunct="1"/>
              <a:t>28</a:t>
            </a:fld>
            <a:endParaRPr lang="en-US" sz="1400" dirty="0">
              <a:latin typeface="Optima"/>
            </a:endParaRPr>
          </a:p>
        </p:txBody>
      </p:sp>
      <p:sp>
        <p:nvSpPr>
          <p:cNvPr id="61444" name="Rectangle 3"/>
          <p:cNvSpPr>
            <a:spLocks noGrp="1" noChangeArrowheads="1"/>
          </p:cNvSpPr>
          <p:nvPr>
            <p:ph sz="quarter" idx="1"/>
          </p:nvPr>
        </p:nvSpPr>
        <p:spPr>
          <a:xfrm>
            <a:off x="457200" y="1447800"/>
            <a:ext cx="8229600" cy="4525962"/>
          </a:xfrm>
        </p:spPr>
        <p:txBody>
          <a:bodyPr/>
          <a:lstStyle/>
          <a:p>
            <a:pPr eaLnBrk="1" hangingPunct="1">
              <a:lnSpc>
                <a:spcPct val="120000"/>
              </a:lnSpc>
            </a:pPr>
            <a:r>
              <a:rPr lang="en-US" sz="2000" b="1" dirty="0">
                <a:cs typeface="Optima"/>
              </a:rPr>
              <a:t>Uses of multiple-sequence </a:t>
            </a:r>
            <a:r>
              <a:rPr lang="en-US" sz="2000" b="1" dirty="0" smtClean="0">
                <a:cs typeface="Optima"/>
              </a:rPr>
              <a:t>alignments</a:t>
            </a:r>
            <a:endParaRPr lang="en-US" sz="1800" dirty="0">
              <a:cs typeface="Optima"/>
            </a:endParaRPr>
          </a:p>
          <a:p>
            <a:pPr lvl="1" eaLnBrk="1" hangingPunct="1">
              <a:lnSpc>
                <a:spcPct val="120000"/>
              </a:lnSpc>
            </a:pPr>
            <a:r>
              <a:rPr lang="en-US" sz="1600" dirty="0">
                <a:ea typeface="ＭＳ Ｐゴシック" charset="0"/>
                <a:cs typeface="Optima"/>
              </a:rPr>
              <a:t>Automated reconstruction of sequence fragments</a:t>
            </a:r>
          </a:p>
          <a:p>
            <a:pPr lvl="1" eaLnBrk="1" hangingPunct="1">
              <a:lnSpc>
                <a:spcPct val="120000"/>
              </a:lnSpc>
            </a:pPr>
            <a:r>
              <a:rPr lang="en-US" sz="1600" dirty="0">
                <a:ea typeface="ＭＳ Ｐゴシック" charset="0"/>
                <a:cs typeface="Optima"/>
              </a:rPr>
              <a:t>Identification of sequence families</a:t>
            </a:r>
          </a:p>
          <a:p>
            <a:pPr lvl="1" eaLnBrk="1" hangingPunct="1">
              <a:lnSpc>
                <a:spcPct val="120000"/>
              </a:lnSpc>
            </a:pPr>
            <a:r>
              <a:rPr lang="en-US" sz="1600" dirty="0">
                <a:ea typeface="ＭＳ Ｐゴシック" charset="0"/>
                <a:cs typeface="Optima"/>
              </a:rPr>
              <a:t>Phylogenetic analysis</a:t>
            </a:r>
          </a:p>
          <a:p>
            <a:pPr lvl="1" eaLnBrk="1" hangingPunct="1">
              <a:lnSpc>
                <a:spcPct val="120000"/>
              </a:lnSpc>
            </a:pPr>
            <a:r>
              <a:rPr lang="en-US" sz="1600" dirty="0">
                <a:ea typeface="ＭＳ Ｐゴシック" charset="0"/>
                <a:cs typeface="Optima"/>
              </a:rPr>
              <a:t>Comparisons of many genomes (comparative genomics) </a:t>
            </a:r>
          </a:p>
          <a:p>
            <a:pPr lvl="1" eaLnBrk="1" hangingPunct="1">
              <a:lnSpc>
                <a:spcPct val="120000"/>
              </a:lnSpc>
              <a:buFontTx/>
              <a:buNone/>
            </a:pPr>
            <a:endParaRPr lang="en-US" sz="1600" dirty="0">
              <a:ea typeface="ＭＳ Ｐゴシック" charset="0"/>
              <a:cs typeface="Optima"/>
            </a:endParaRPr>
          </a:p>
          <a:p>
            <a:pPr eaLnBrk="1" hangingPunct="1">
              <a:lnSpc>
                <a:spcPct val="120000"/>
              </a:lnSpc>
            </a:pPr>
            <a:r>
              <a:rPr lang="en-US" sz="2000" b="1" dirty="0">
                <a:cs typeface="Optima"/>
              </a:rPr>
              <a:t>The problem of multiple sequence </a:t>
            </a:r>
            <a:r>
              <a:rPr lang="en-US" sz="2000" b="1" dirty="0" smtClean="0">
                <a:cs typeface="Optima"/>
              </a:rPr>
              <a:t>alignment</a:t>
            </a:r>
            <a:endParaRPr lang="en-US" sz="1800" dirty="0">
              <a:cs typeface="Optima"/>
            </a:endParaRPr>
          </a:p>
          <a:p>
            <a:pPr lvl="1" eaLnBrk="1" hangingPunct="1">
              <a:lnSpc>
                <a:spcPct val="120000"/>
              </a:lnSpc>
            </a:pPr>
            <a:r>
              <a:rPr lang="en-US" sz="1600" i="1" dirty="0">
                <a:ea typeface="ＭＳ Ｐゴシック" charset="0"/>
                <a:cs typeface="Optima"/>
              </a:rPr>
              <a:t>O</a:t>
            </a:r>
            <a:r>
              <a:rPr lang="en-US" sz="1600" dirty="0">
                <a:ea typeface="ＭＳ Ｐゴシック" charset="0"/>
                <a:cs typeface="Optima"/>
              </a:rPr>
              <a:t>(</a:t>
            </a:r>
            <a:r>
              <a:rPr lang="en-US" sz="1600" i="1" dirty="0">
                <a:ea typeface="ＭＳ Ｐゴシック" charset="0"/>
                <a:cs typeface="Optima"/>
              </a:rPr>
              <a:t>N</a:t>
            </a:r>
            <a:r>
              <a:rPr lang="en-US" sz="1600" i="1" baseline="30000" dirty="0">
                <a:ea typeface="ＭＳ Ｐゴシック" charset="0"/>
                <a:cs typeface="Optima"/>
              </a:rPr>
              <a:t>M</a:t>
            </a:r>
            <a:r>
              <a:rPr lang="en-US" sz="1600" dirty="0">
                <a:ea typeface="ＭＳ Ｐゴシック" charset="0"/>
                <a:cs typeface="Optima"/>
              </a:rPr>
              <a:t>) where </a:t>
            </a:r>
            <a:r>
              <a:rPr lang="en-US" sz="1600" i="1" dirty="0">
                <a:ea typeface="ＭＳ Ｐゴシック" charset="0"/>
                <a:cs typeface="Optima"/>
              </a:rPr>
              <a:t>N</a:t>
            </a:r>
            <a:r>
              <a:rPr lang="en-US" sz="1600" dirty="0">
                <a:ea typeface="ＭＳ Ｐゴシック" charset="0"/>
                <a:cs typeface="Optima"/>
              </a:rPr>
              <a:t> is the average sequence length and </a:t>
            </a:r>
            <a:r>
              <a:rPr lang="en-US" sz="1600" i="1" dirty="0">
                <a:ea typeface="ＭＳ Ｐゴシック" charset="0"/>
                <a:cs typeface="Optima"/>
              </a:rPr>
              <a:t>M </a:t>
            </a:r>
            <a:r>
              <a:rPr lang="en-US" sz="1600" dirty="0">
                <a:ea typeface="ＭＳ Ｐゴシック" charset="0"/>
                <a:cs typeface="Optima"/>
              </a:rPr>
              <a:t>is the number of sequences being aligned</a:t>
            </a:r>
          </a:p>
          <a:p>
            <a:pPr lvl="1" eaLnBrk="1" hangingPunct="1">
              <a:lnSpc>
                <a:spcPct val="120000"/>
              </a:lnSpc>
            </a:pPr>
            <a:r>
              <a:rPr lang="en-US" sz="1600" dirty="0">
                <a:ea typeface="ＭＳ Ｐゴシック" charset="0"/>
                <a:cs typeface="Optima"/>
              </a:rPr>
              <a:t>Optimal alignments with Dynamic Programming already problematic for </a:t>
            </a:r>
            <a:r>
              <a:rPr lang="en-US" sz="1600" i="1" dirty="0">
                <a:ea typeface="ＭＳ Ｐゴシック" charset="0"/>
                <a:cs typeface="Optima"/>
              </a:rPr>
              <a:t>M</a:t>
            </a:r>
            <a:r>
              <a:rPr lang="en-US" sz="1600" dirty="0">
                <a:ea typeface="ＭＳ Ｐゴシック" charset="0"/>
                <a:cs typeface="Optima"/>
              </a:rPr>
              <a:t>=2, or small, practically unfeasible for large </a:t>
            </a:r>
            <a:r>
              <a:rPr lang="en-US" sz="1600" i="1" dirty="0">
                <a:ea typeface="ＭＳ Ｐゴシック" charset="0"/>
                <a:cs typeface="Optima"/>
              </a:rPr>
              <a:t>M</a:t>
            </a:r>
          </a:p>
          <a:p>
            <a:pPr lvl="1" eaLnBrk="1" hangingPunct="1">
              <a:lnSpc>
                <a:spcPct val="120000"/>
              </a:lnSpc>
            </a:pPr>
            <a:r>
              <a:rPr lang="en-US" sz="1600" dirty="0">
                <a:ea typeface="ＭＳ Ｐゴシック" charset="0"/>
                <a:cs typeface="Optima"/>
              </a:rPr>
              <a:t>Heuristic methods are required</a:t>
            </a:r>
          </a:p>
        </p:txBody>
      </p:sp>
    </p:spTree>
    <p:extLst>
      <p:ext uri="{BB962C8B-B14F-4D97-AF65-F5344CB8AC3E}">
        <p14:creationId xmlns:p14="http://schemas.microsoft.com/office/powerpoint/2010/main" val="2097315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b="1" dirty="0" smtClean="0">
                <a:solidFill>
                  <a:schemeClr val="accent2"/>
                </a:solidFill>
                <a:cs typeface="Optima"/>
              </a:rPr>
              <a:t>Methods for MSA</a:t>
            </a:r>
            <a:endParaRPr lang="en-US" dirty="0">
              <a:cs typeface="Optima"/>
            </a:endParaRPr>
          </a:p>
        </p:txBody>
      </p:sp>
      <p:sp>
        <p:nvSpPr>
          <p:cNvPr id="6349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7DE509-37F2-C448-A1A2-659A649CA218}" type="slidenum">
              <a:rPr lang="en-US" sz="1400">
                <a:latin typeface="Optima"/>
              </a:rPr>
              <a:pPr eaLnBrk="1" hangingPunct="1"/>
              <a:t>29</a:t>
            </a:fld>
            <a:endParaRPr lang="en-US" sz="1400" dirty="0">
              <a:latin typeface="Optima"/>
            </a:endParaRPr>
          </a:p>
        </p:txBody>
      </p:sp>
      <p:sp>
        <p:nvSpPr>
          <p:cNvPr id="63491" name="Rectangle 3"/>
          <p:cNvSpPr>
            <a:spLocks noGrp="1" noChangeArrowheads="1"/>
          </p:cNvSpPr>
          <p:nvPr>
            <p:ph sz="quarter" idx="1"/>
          </p:nvPr>
        </p:nvSpPr>
        <p:spPr>
          <a:xfrm>
            <a:off x="457200" y="1524000"/>
            <a:ext cx="8229600" cy="4800600"/>
          </a:xfrm>
        </p:spPr>
        <p:txBody>
          <a:bodyPr>
            <a:normAutofit lnSpcReduction="10000"/>
          </a:bodyPr>
          <a:lstStyle/>
          <a:p>
            <a:pPr eaLnBrk="1" hangingPunct="1">
              <a:lnSpc>
                <a:spcPct val="110000"/>
              </a:lnSpc>
            </a:pPr>
            <a:r>
              <a:rPr lang="en-US" sz="2000" b="1" dirty="0"/>
              <a:t>Progressive </a:t>
            </a:r>
            <a:r>
              <a:rPr lang="en-US" sz="2000" b="1" dirty="0" smtClean="0"/>
              <a:t>methods</a:t>
            </a:r>
            <a:endParaRPr lang="en-US" sz="1600" dirty="0"/>
          </a:p>
          <a:p>
            <a:pPr lvl="1" eaLnBrk="1" hangingPunct="1">
              <a:lnSpc>
                <a:spcPct val="110000"/>
              </a:lnSpc>
            </a:pPr>
            <a:r>
              <a:rPr lang="en-US" sz="1600" dirty="0">
                <a:ea typeface="ＭＳ Ｐゴシック" charset="0"/>
              </a:rPr>
              <a:t>Use phylogenetic trees to quantify similarities </a:t>
            </a:r>
          </a:p>
          <a:p>
            <a:pPr lvl="1" eaLnBrk="1" hangingPunct="1">
              <a:lnSpc>
                <a:spcPct val="110000"/>
              </a:lnSpc>
            </a:pPr>
            <a:r>
              <a:rPr lang="en-US" sz="1600" dirty="0">
                <a:ea typeface="ＭＳ Ｐゴシック" charset="0"/>
              </a:rPr>
              <a:t>Align most closely related sequences, and then less related ones</a:t>
            </a:r>
          </a:p>
          <a:p>
            <a:pPr lvl="1" eaLnBrk="1" hangingPunct="1">
              <a:lnSpc>
                <a:spcPct val="110000"/>
              </a:lnSpc>
            </a:pPr>
            <a:r>
              <a:rPr lang="en-US" sz="1600" dirty="0">
                <a:ea typeface="ＭＳ Ｐゴシック" charset="0"/>
              </a:rPr>
              <a:t>Downside: poor results with distantly related sequences</a:t>
            </a:r>
          </a:p>
          <a:p>
            <a:pPr lvl="1" eaLnBrk="1" hangingPunct="1">
              <a:lnSpc>
                <a:spcPct val="110000"/>
              </a:lnSpc>
              <a:buFontTx/>
              <a:buNone/>
            </a:pPr>
            <a:endParaRPr lang="en-US" sz="1800" dirty="0">
              <a:ea typeface="ＭＳ Ｐゴシック" charset="0"/>
            </a:endParaRPr>
          </a:p>
          <a:p>
            <a:pPr eaLnBrk="1" hangingPunct="1">
              <a:lnSpc>
                <a:spcPct val="110000"/>
              </a:lnSpc>
            </a:pPr>
            <a:r>
              <a:rPr lang="en-US" sz="2000" b="1" dirty="0"/>
              <a:t>Iterative </a:t>
            </a:r>
            <a:r>
              <a:rPr lang="en-US" sz="2000" b="1" dirty="0" smtClean="0"/>
              <a:t>methods</a:t>
            </a:r>
            <a:endParaRPr lang="en-US" sz="1600" dirty="0"/>
          </a:p>
          <a:p>
            <a:pPr lvl="1" eaLnBrk="1" hangingPunct="1">
              <a:lnSpc>
                <a:spcPct val="110000"/>
              </a:lnSpc>
            </a:pPr>
            <a:r>
              <a:rPr lang="en-US" sz="1600" dirty="0">
                <a:ea typeface="ＭＳ Ｐゴシック" charset="0"/>
              </a:rPr>
              <a:t>Start with progressive alignment</a:t>
            </a:r>
          </a:p>
          <a:p>
            <a:pPr lvl="1" eaLnBrk="1" hangingPunct="1">
              <a:lnSpc>
                <a:spcPct val="110000"/>
              </a:lnSpc>
            </a:pPr>
            <a:r>
              <a:rPr lang="en-US" sz="1600" dirty="0">
                <a:ea typeface="ＭＳ Ｐゴシック" charset="0"/>
              </a:rPr>
              <a:t>Remove one sequence</a:t>
            </a:r>
          </a:p>
          <a:p>
            <a:pPr lvl="1" eaLnBrk="1" hangingPunct="1">
              <a:lnSpc>
                <a:spcPct val="110000"/>
              </a:lnSpc>
            </a:pPr>
            <a:r>
              <a:rPr lang="en-US" sz="1600" dirty="0">
                <a:ea typeface="ＭＳ Ｐゴシック" charset="0"/>
              </a:rPr>
              <a:t>Use remaining sequences and build an alignment </a:t>
            </a:r>
            <a:r>
              <a:rPr lang="ja-JP" altLang="en-US" sz="1600" dirty="0">
                <a:ea typeface="ＭＳ Ｐゴシック" charset="0"/>
              </a:rPr>
              <a:t>“</a:t>
            </a:r>
            <a:r>
              <a:rPr lang="en-US" sz="1600" dirty="0">
                <a:ea typeface="ＭＳ Ｐゴシック" charset="0"/>
              </a:rPr>
              <a:t>profile</a:t>
            </a:r>
            <a:r>
              <a:rPr lang="ja-JP" altLang="en-US" sz="1600" dirty="0">
                <a:ea typeface="ＭＳ Ｐゴシック" charset="0"/>
              </a:rPr>
              <a:t>”</a:t>
            </a:r>
            <a:endParaRPr lang="en-US" sz="1600" dirty="0">
              <a:ea typeface="ＭＳ Ｐゴシック" charset="0"/>
            </a:endParaRPr>
          </a:p>
          <a:p>
            <a:pPr lvl="1" eaLnBrk="1" hangingPunct="1">
              <a:lnSpc>
                <a:spcPct val="110000"/>
              </a:lnSpc>
            </a:pPr>
            <a:r>
              <a:rPr lang="en-US" sz="1600" dirty="0">
                <a:ea typeface="ＭＳ Ｐゴシック" charset="0"/>
              </a:rPr>
              <a:t>Realign left-out sequence using the profile</a:t>
            </a:r>
          </a:p>
          <a:p>
            <a:pPr lvl="1" eaLnBrk="1" hangingPunct="1">
              <a:lnSpc>
                <a:spcPct val="110000"/>
              </a:lnSpc>
            </a:pPr>
            <a:r>
              <a:rPr lang="en-US" sz="1600" dirty="0">
                <a:ea typeface="ＭＳ Ｐゴシック" charset="0"/>
              </a:rPr>
              <a:t>Repeat until acceptable alignment is achieved</a:t>
            </a:r>
          </a:p>
          <a:p>
            <a:pPr lvl="1" eaLnBrk="1" hangingPunct="1">
              <a:lnSpc>
                <a:spcPct val="110000"/>
              </a:lnSpc>
              <a:buFontTx/>
              <a:buNone/>
            </a:pPr>
            <a:endParaRPr lang="en-US" sz="1800" dirty="0">
              <a:ea typeface="ＭＳ Ｐゴシック" charset="0"/>
            </a:endParaRPr>
          </a:p>
          <a:p>
            <a:pPr eaLnBrk="1" hangingPunct="1">
              <a:lnSpc>
                <a:spcPct val="110000"/>
              </a:lnSpc>
            </a:pPr>
            <a:r>
              <a:rPr lang="en-US" sz="2000" b="1" dirty="0"/>
              <a:t>Probabilistic </a:t>
            </a:r>
            <a:r>
              <a:rPr lang="en-US" sz="2000" b="1" dirty="0" smtClean="0"/>
              <a:t>methods</a:t>
            </a:r>
            <a:endParaRPr lang="en-US" sz="1600" dirty="0"/>
          </a:p>
          <a:p>
            <a:pPr lvl="1" eaLnBrk="1" hangingPunct="1">
              <a:lnSpc>
                <a:spcPct val="110000"/>
              </a:lnSpc>
            </a:pPr>
            <a:r>
              <a:rPr lang="en-US" sz="1600" dirty="0">
                <a:ea typeface="ＭＳ Ｐゴシック" charset="0"/>
              </a:rPr>
              <a:t>Hidden Markov models</a:t>
            </a:r>
          </a:p>
        </p:txBody>
      </p:sp>
    </p:spTree>
    <p:extLst>
      <p:ext uri="{BB962C8B-B14F-4D97-AF65-F5344CB8AC3E}">
        <p14:creationId xmlns:p14="http://schemas.microsoft.com/office/powerpoint/2010/main" val="255877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Sequence Alignment</a:t>
            </a:r>
            <a:endParaRPr lang="en-US" dirty="0"/>
          </a:p>
        </p:txBody>
      </p:sp>
      <p:sp>
        <p:nvSpPr>
          <p:cNvPr id="3" name="Content Placeholder 2"/>
          <p:cNvSpPr>
            <a:spLocks noGrp="1"/>
          </p:cNvSpPr>
          <p:nvPr>
            <p:ph sz="quarter" idx="1"/>
          </p:nvPr>
        </p:nvSpPr>
        <p:spPr/>
        <p:txBody>
          <a:bodyPr/>
          <a:lstStyle/>
          <a:p>
            <a:r>
              <a:rPr lang="en-US" dirty="0" smtClean="0"/>
              <a:t>Alignment is the task of locating equivalent regions of two or more sequences to maximize their similarity.</a:t>
            </a:r>
            <a:endParaRPr lang="en-US" dirty="0"/>
          </a:p>
        </p:txBody>
      </p:sp>
      <p:pic>
        <p:nvPicPr>
          <p:cNvPr id="4" name="Picture 3" descr="Screen shot 2013-02-11 at 3.22.00 PM.png"/>
          <p:cNvPicPr>
            <a:picLocks noChangeAspect="1"/>
          </p:cNvPicPr>
          <p:nvPr/>
        </p:nvPicPr>
        <p:blipFill>
          <a:blip r:embed="rId2"/>
          <a:stretch>
            <a:fillRect/>
          </a:stretch>
        </p:blipFill>
        <p:spPr>
          <a:xfrm>
            <a:off x="1174750" y="2184400"/>
            <a:ext cx="6794500" cy="1244600"/>
          </a:xfrm>
          <a:prstGeom prst="rect">
            <a:avLst/>
          </a:prstGeom>
        </p:spPr>
      </p:pic>
      <p:pic>
        <p:nvPicPr>
          <p:cNvPr id="5" name="Picture 4" descr="Screen shot 2013-02-11 at 3.31.19 PM.png"/>
          <p:cNvPicPr>
            <a:picLocks noChangeAspect="1"/>
          </p:cNvPicPr>
          <p:nvPr/>
        </p:nvPicPr>
        <p:blipFill>
          <a:blip r:embed="rId3"/>
          <a:stretch>
            <a:fillRect/>
          </a:stretch>
        </p:blipFill>
        <p:spPr>
          <a:xfrm>
            <a:off x="894352" y="3564040"/>
            <a:ext cx="7512050" cy="1193800"/>
          </a:xfrm>
          <a:prstGeom prst="rect">
            <a:avLst/>
          </a:prstGeom>
        </p:spPr>
      </p:pic>
      <p:pic>
        <p:nvPicPr>
          <p:cNvPr id="6" name="Picture 5" descr="Screen shot 2013-02-11 at 3.31.26 PM.png"/>
          <p:cNvPicPr>
            <a:picLocks noChangeAspect="1"/>
          </p:cNvPicPr>
          <p:nvPr/>
        </p:nvPicPr>
        <p:blipFill>
          <a:blip r:embed="rId4"/>
          <a:stretch>
            <a:fillRect/>
          </a:stretch>
        </p:blipFill>
        <p:spPr>
          <a:xfrm>
            <a:off x="0" y="4972275"/>
            <a:ext cx="9144000" cy="12882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E149D6-64B9-764F-875F-A3C9178549AD}" type="slidenum">
              <a:rPr lang="en-US" sz="1400">
                <a:latin typeface="Optima"/>
              </a:rPr>
              <a:pPr eaLnBrk="1" hangingPunct="1"/>
              <a:t>30</a:t>
            </a:fld>
            <a:endParaRPr lang="en-US" sz="1400" dirty="0">
              <a:latin typeface="Optima"/>
            </a:endParaRPr>
          </a:p>
        </p:txBody>
      </p:sp>
      <p:sp>
        <p:nvSpPr>
          <p:cNvPr id="65540" name="Text Box 5"/>
          <p:cNvSpPr txBox="1">
            <a:spLocks noChangeArrowheads="1"/>
          </p:cNvSpPr>
          <p:nvPr/>
        </p:nvSpPr>
        <p:spPr bwMode="auto">
          <a:xfrm>
            <a:off x="974725" y="1851025"/>
            <a:ext cx="7483475" cy="2477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pPr>
            <a:r>
              <a:rPr lang="en-US" sz="2000" b="1" dirty="0">
                <a:latin typeface="Optima"/>
              </a:rPr>
              <a:t>Many different methods, many different software packages!</a:t>
            </a:r>
          </a:p>
          <a:p>
            <a:pPr>
              <a:lnSpc>
                <a:spcPct val="130000"/>
              </a:lnSpc>
            </a:pPr>
            <a:r>
              <a:rPr lang="en-US" sz="2000" dirty="0">
                <a:latin typeface="Optima"/>
              </a:rPr>
              <a:t>	1) Exact</a:t>
            </a:r>
          </a:p>
          <a:p>
            <a:pPr>
              <a:lnSpc>
                <a:spcPct val="130000"/>
              </a:lnSpc>
            </a:pPr>
            <a:r>
              <a:rPr lang="en-US" sz="2000" dirty="0">
                <a:latin typeface="Optima"/>
              </a:rPr>
              <a:t>	2) Progressive/hierarchical (</a:t>
            </a:r>
            <a:r>
              <a:rPr lang="en-US" sz="2000" dirty="0" err="1">
                <a:latin typeface="Optima"/>
              </a:rPr>
              <a:t>ClustalW</a:t>
            </a:r>
            <a:r>
              <a:rPr lang="en-US" sz="2000" dirty="0">
                <a:latin typeface="Optima"/>
              </a:rPr>
              <a:t>, </a:t>
            </a:r>
            <a:r>
              <a:rPr lang="en-US" sz="2000" dirty="0" err="1">
                <a:latin typeface="Optima"/>
              </a:rPr>
              <a:t>ClustalX</a:t>
            </a:r>
            <a:r>
              <a:rPr lang="en-US" sz="2000" dirty="0">
                <a:latin typeface="Optima"/>
              </a:rPr>
              <a:t>)</a:t>
            </a:r>
          </a:p>
          <a:p>
            <a:pPr>
              <a:lnSpc>
                <a:spcPct val="130000"/>
              </a:lnSpc>
            </a:pPr>
            <a:r>
              <a:rPr lang="en-US" sz="2000" dirty="0">
                <a:latin typeface="Optima"/>
              </a:rPr>
              <a:t>	3) Iterative (MUSCLE)</a:t>
            </a:r>
          </a:p>
          <a:p>
            <a:pPr>
              <a:lnSpc>
                <a:spcPct val="130000"/>
              </a:lnSpc>
            </a:pPr>
            <a:r>
              <a:rPr lang="en-US" sz="2000" dirty="0">
                <a:latin typeface="Optima"/>
              </a:rPr>
              <a:t>	4) Consistency (</a:t>
            </a:r>
            <a:r>
              <a:rPr lang="en-US" sz="2000" dirty="0" err="1">
                <a:latin typeface="Optima"/>
              </a:rPr>
              <a:t>ProbCons</a:t>
            </a:r>
            <a:r>
              <a:rPr lang="en-US" sz="2000" dirty="0">
                <a:latin typeface="Optima"/>
              </a:rPr>
              <a:t>)</a:t>
            </a:r>
          </a:p>
          <a:p>
            <a:pPr>
              <a:lnSpc>
                <a:spcPct val="130000"/>
              </a:lnSpc>
            </a:pPr>
            <a:r>
              <a:rPr lang="en-US" sz="2000" dirty="0">
                <a:latin typeface="Optima"/>
              </a:rPr>
              <a:t>	5) Structure-based (</a:t>
            </a:r>
            <a:r>
              <a:rPr lang="en-US" sz="2000" dirty="0" err="1">
                <a:latin typeface="Optima"/>
              </a:rPr>
              <a:t>Expresso</a:t>
            </a:r>
            <a:r>
              <a:rPr lang="en-US" sz="2000" dirty="0">
                <a:latin typeface="Optima"/>
              </a:rPr>
              <a:t>)</a:t>
            </a:r>
            <a:endParaRPr lang="en-US" sz="1600" dirty="0">
              <a:latin typeface="Optima"/>
            </a:endParaRPr>
          </a:p>
        </p:txBody>
      </p:sp>
      <p:sp>
        <p:nvSpPr>
          <p:cNvPr id="32774" name="Rectangle 6"/>
          <p:cNvSpPr>
            <a:spLocks noChangeArrowheads="1"/>
          </p:cNvSpPr>
          <p:nvPr/>
        </p:nvSpPr>
        <p:spPr bwMode="auto">
          <a:xfrm>
            <a:off x="1828800" y="2667000"/>
            <a:ext cx="5683250" cy="484188"/>
          </a:xfrm>
          <a:prstGeom prst="rect">
            <a:avLst/>
          </a:prstGeom>
          <a:noFill/>
          <a:ln w="28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6"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Optima"/>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smtClean="0">
                <a:solidFill>
                  <a:schemeClr val="accent2"/>
                </a:solidFill>
                <a:cs typeface="Optima"/>
              </a:rPr>
              <a:t>Multiple sequence alignment</a:t>
            </a:r>
            <a:endParaRPr lang="en-US" dirty="0">
              <a:cs typeface="Optima"/>
            </a:endParaRPr>
          </a:p>
        </p:txBody>
      </p:sp>
    </p:spTree>
    <p:extLst>
      <p:ext uri="{BB962C8B-B14F-4D97-AF65-F5344CB8AC3E}">
        <p14:creationId xmlns:p14="http://schemas.microsoft.com/office/powerpoint/2010/main" val="1759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dissolve">
                                      <p:cBhvr>
                                        <p:cTn id="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6955FA-8D03-E645-8303-735F157E14AF}" type="slidenum">
              <a:rPr lang="en-US" sz="1400">
                <a:latin typeface="Optima"/>
              </a:rPr>
              <a:pPr eaLnBrk="1" hangingPunct="1"/>
              <a:t>31</a:t>
            </a:fld>
            <a:endParaRPr lang="en-US" sz="1400" dirty="0">
              <a:latin typeface="Optima"/>
            </a:endParaRPr>
          </a:p>
        </p:txBody>
      </p:sp>
      <p:sp>
        <p:nvSpPr>
          <p:cNvPr id="67588" name="Text Box 6"/>
          <p:cNvSpPr txBox="1">
            <a:spLocks noChangeArrowheads="1"/>
          </p:cNvSpPr>
          <p:nvPr/>
        </p:nvSpPr>
        <p:spPr bwMode="auto">
          <a:xfrm>
            <a:off x="838200" y="1371600"/>
            <a:ext cx="7467600" cy="222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Optima"/>
              </a:rPr>
              <a:t>[1] Do a set of global pairwise alignments</a:t>
            </a:r>
          </a:p>
          <a:p>
            <a:r>
              <a:rPr lang="en-US" sz="2000" dirty="0">
                <a:latin typeface="Optima"/>
              </a:rPr>
              <a:t>     (Needleman and </a:t>
            </a:r>
            <a:r>
              <a:rPr lang="en-US" sz="2000" dirty="0" err="1">
                <a:latin typeface="Optima"/>
              </a:rPr>
              <a:t>Wunsch</a:t>
            </a:r>
            <a:r>
              <a:rPr lang="ja-JP" altLang="en-US" sz="2000" dirty="0">
                <a:latin typeface="Optima"/>
              </a:rPr>
              <a:t>’</a:t>
            </a:r>
            <a:r>
              <a:rPr lang="en-US" sz="2000" dirty="0">
                <a:latin typeface="Optima"/>
              </a:rPr>
              <a:t>s dynamic programming</a:t>
            </a:r>
          </a:p>
          <a:p>
            <a:r>
              <a:rPr lang="en-US" sz="2000" dirty="0">
                <a:latin typeface="Optima"/>
              </a:rPr>
              <a:t>	algorithm)</a:t>
            </a:r>
          </a:p>
          <a:p>
            <a:endParaRPr lang="en-US" sz="2000" dirty="0">
              <a:latin typeface="Optima"/>
            </a:endParaRPr>
          </a:p>
          <a:p>
            <a:r>
              <a:rPr lang="en-US" sz="2000" dirty="0">
                <a:latin typeface="Optima"/>
              </a:rPr>
              <a:t>[2] Create a guide tree </a:t>
            </a:r>
          </a:p>
          <a:p>
            <a:endParaRPr lang="en-US" sz="2000" dirty="0">
              <a:latin typeface="Optima"/>
            </a:endParaRPr>
          </a:p>
          <a:p>
            <a:r>
              <a:rPr lang="en-US" sz="2000" dirty="0">
                <a:latin typeface="Optima"/>
              </a:rPr>
              <a:t>[3] Progressively align the sequences</a:t>
            </a:r>
          </a:p>
        </p:txBody>
      </p:sp>
      <p:grpSp>
        <p:nvGrpSpPr>
          <p:cNvPr id="2" name="Group 7"/>
          <p:cNvGrpSpPr>
            <a:grpSpLocks/>
          </p:cNvGrpSpPr>
          <p:nvPr/>
        </p:nvGrpSpPr>
        <p:grpSpPr bwMode="auto">
          <a:xfrm>
            <a:off x="914400" y="4051300"/>
            <a:ext cx="5464175" cy="1643063"/>
            <a:chOff x="576" y="2552"/>
            <a:chExt cx="3442" cy="1035"/>
          </a:xfrm>
        </p:grpSpPr>
        <p:sp>
          <p:nvSpPr>
            <p:cNvPr id="67590" name="Rectangle 8"/>
            <p:cNvSpPr>
              <a:spLocks noChangeArrowheads="1"/>
            </p:cNvSpPr>
            <p:nvPr/>
          </p:nvSpPr>
          <p:spPr bwMode="auto">
            <a:xfrm>
              <a:off x="576" y="2552"/>
              <a:ext cx="344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400" b="1" dirty="0">
                  <a:latin typeface="Optima"/>
                </a:rPr>
                <a:t>Number of pairwise alignments needed </a:t>
              </a:r>
            </a:p>
          </p:txBody>
        </p:sp>
        <p:sp>
          <p:nvSpPr>
            <p:cNvPr id="67591" name="Rectangle 9"/>
            <p:cNvSpPr>
              <a:spLocks noChangeArrowheads="1"/>
            </p:cNvSpPr>
            <p:nvPr/>
          </p:nvSpPr>
          <p:spPr bwMode="auto">
            <a:xfrm>
              <a:off x="1248" y="2947"/>
              <a:ext cx="2273" cy="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000" dirty="0">
                  <a:latin typeface="Optima"/>
                </a:rPr>
                <a:t>For </a:t>
              </a:r>
              <a:r>
                <a:rPr lang="en-US" sz="2000" i="1" dirty="0">
                  <a:latin typeface="Optima"/>
                </a:rPr>
                <a:t>n</a:t>
              </a:r>
              <a:r>
                <a:rPr lang="en-US" sz="2000" dirty="0">
                  <a:latin typeface="Optima"/>
                </a:rPr>
                <a:t> sequences, (</a:t>
              </a:r>
              <a:r>
                <a:rPr lang="en-US" sz="2000" i="1" dirty="0">
                  <a:latin typeface="Optima"/>
                </a:rPr>
                <a:t>n</a:t>
              </a:r>
              <a:r>
                <a:rPr lang="en-US" sz="2000" dirty="0">
                  <a:latin typeface="Optima"/>
                </a:rPr>
                <a:t>-1)(</a:t>
              </a:r>
              <a:r>
                <a:rPr lang="en-US" sz="2000" i="1" dirty="0">
                  <a:latin typeface="Optima"/>
                </a:rPr>
                <a:t>n</a:t>
              </a:r>
              <a:r>
                <a:rPr lang="en-US" sz="2000" dirty="0">
                  <a:latin typeface="Optima"/>
                </a:rPr>
                <a:t>) / 2</a:t>
              </a:r>
            </a:p>
            <a:p>
              <a:pPr eaLnBrk="0" hangingPunct="0"/>
              <a:endParaRPr lang="en-US" sz="2000" dirty="0">
                <a:latin typeface="Optima"/>
              </a:endParaRPr>
            </a:p>
            <a:p>
              <a:pPr eaLnBrk="0" hangingPunct="0"/>
              <a:r>
                <a:rPr lang="en-US" sz="2000" dirty="0">
                  <a:latin typeface="Optima"/>
                </a:rPr>
                <a:t>For 5 sequences, (4)(5) / 2 = 10</a:t>
              </a:r>
            </a:p>
          </p:txBody>
        </p:sp>
      </p:grpSp>
      <p:sp>
        <p:nvSpPr>
          <p:cNvPr id="8" name="Title 1"/>
          <p:cNvSpPr txBox="1">
            <a:spLocks/>
          </p:cNvSpPr>
          <p:nvPr/>
        </p:nvSpPr>
        <p:spPr>
          <a:xfrm>
            <a:off x="457200" y="274638"/>
            <a:ext cx="8229600" cy="868362"/>
          </a:xfrm>
          <a:prstGeom prst="rect">
            <a:avLst/>
          </a:prstGeom>
        </p:spPr>
        <p:txBody>
          <a:bodyPr/>
          <a:lstStyle>
            <a:lvl1pPr algn="ctr" rtl="0" eaLnBrk="0" fontAlgn="base" hangingPunct="0">
              <a:spcBef>
                <a:spcPct val="0"/>
              </a:spcBef>
              <a:spcAft>
                <a:spcPct val="0"/>
              </a:spcAft>
              <a:defRPr sz="4400">
                <a:solidFill>
                  <a:schemeClr val="tx2"/>
                </a:solidFill>
                <a:latin typeface="Optima"/>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dirty="0" smtClean="0">
                <a:solidFill>
                  <a:schemeClr val="accent2"/>
                </a:solidFill>
                <a:cs typeface="Optima"/>
              </a:rPr>
              <a:t>Progressive MSA occurs in 3 stages</a:t>
            </a:r>
            <a:endParaRPr lang="en-US" sz="3600" dirty="0">
              <a:cs typeface="Optima"/>
            </a:endParaRPr>
          </a:p>
        </p:txBody>
      </p:sp>
    </p:spTree>
    <p:extLst>
      <p:ext uri="{BB962C8B-B14F-4D97-AF65-F5344CB8AC3E}">
        <p14:creationId xmlns:p14="http://schemas.microsoft.com/office/powerpoint/2010/main" val="8490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7E1A1B-3329-EB49-87B7-801FE45D61CE}" type="slidenum">
              <a:rPr lang="en-US" sz="1400">
                <a:latin typeface="Optima"/>
              </a:rPr>
              <a:pPr eaLnBrk="1" hangingPunct="1"/>
              <a:t>32</a:t>
            </a:fld>
            <a:endParaRPr lang="en-US" sz="1400" dirty="0">
              <a:latin typeface="Optima"/>
            </a:endParaRPr>
          </a:p>
        </p:txBody>
      </p:sp>
      <p:sp>
        <p:nvSpPr>
          <p:cNvPr id="69635" name="Text Box 3"/>
          <p:cNvSpPr txBox="1">
            <a:spLocks noChangeArrowheads="1"/>
          </p:cNvSpPr>
          <p:nvPr/>
        </p:nvSpPr>
        <p:spPr bwMode="auto">
          <a:xfrm>
            <a:off x="685800" y="381000"/>
            <a:ext cx="5858030" cy="59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2000" b="1" dirty="0" smtClean="0">
                <a:solidFill>
                  <a:schemeClr val="accent2"/>
                </a:solidFill>
                <a:latin typeface="Optima"/>
              </a:rPr>
              <a:t>MSA: Progressive/hierarchical (</a:t>
            </a:r>
            <a:r>
              <a:rPr lang="en-US" sz="2000" b="1" dirty="0" err="1" smtClean="0">
                <a:solidFill>
                  <a:schemeClr val="accent2"/>
                </a:solidFill>
                <a:latin typeface="Optima"/>
              </a:rPr>
              <a:t>ClustalW</a:t>
            </a:r>
            <a:r>
              <a:rPr lang="en-US" sz="2000" b="1" dirty="0" smtClean="0">
                <a:solidFill>
                  <a:schemeClr val="accent2"/>
                </a:solidFill>
                <a:latin typeface="Optima"/>
              </a:rPr>
              <a:t>, </a:t>
            </a:r>
            <a:r>
              <a:rPr lang="en-US" sz="2000" b="1" dirty="0" err="1" smtClean="0">
                <a:solidFill>
                  <a:schemeClr val="accent2"/>
                </a:solidFill>
                <a:latin typeface="Optima"/>
              </a:rPr>
              <a:t>ClustalX</a:t>
            </a:r>
            <a:r>
              <a:rPr lang="en-US" sz="2000" b="1" dirty="0" smtClean="0">
                <a:solidFill>
                  <a:schemeClr val="accent2"/>
                </a:solidFill>
                <a:latin typeface="Optima"/>
              </a:rPr>
              <a:t>)</a:t>
            </a:r>
            <a:endParaRPr lang="en-US" sz="2000" b="1" dirty="0" smtClean="0">
              <a:latin typeface="Optima"/>
            </a:endParaRPr>
          </a:p>
          <a:p>
            <a:pPr>
              <a:lnSpc>
                <a:spcPct val="90000"/>
              </a:lnSpc>
            </a:pPr>
            <a:endParaRPr lang="en-US" sz="1600" dirty="0">
              <a:latin typeface="Optima"/>
            </a:endParaRPr>
          </a:p>
        </p:txBody>
      </p:sp>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452">
            <a:off x="1063625" y="1811338"/>
            <a:ext cx="666750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7" name="Text Box 5"/>
          <p:cNvSpPr txBox="1">
            <a:spLocks noChangeArrowheads="1"/>
          </p:cNvSpPr>
          <p:nvPr/>
        </p:nvSpPr>
        <p:spPr bwMode="auto">
          <a:xfrm>
            <a:off x="990600" y="762000"/>
            <a:ext cx="7143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1313" indent="-3413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Optima"/>
              </a:rPr>
              <a:t>1.	Perform all pairwise alignments; create distance matrix (z-scores)</a:t>
            </a:r>
          </a:p>
        </p:txBody>
      </p:sp>
      <p:sp>
        <p:nvSpPr>
          <p:cNvPr id="69638" name="Rectangle 6"/>
          <p:cNvSpPr>
            <a:spLocks noChangeArrowheads="1"/>
          </p:cNvSpPr>
          <p:nvPr/>
        </p:nvSpPr>
        <p:spPr bwMode="auto">
          <a:xfrm>
            <a:off x="754063" y="4133850"/>
            <a:ext cx="3665537" cy="24193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Optima"/>
            </a:endParaRPr>
          </a:p>
        </p:txBody>
      </p:sp>
      <p:sp>
        <p:nvSpPr>
          <p:cNvPr id="69639" name="Rectangle 7"/>
          <p:cNvSpPr>
            <a:spLocks noChangeArrowheads="1"/>
          </p:cNvSpPr>
          <p:nvPr/>
        </p:nvSpPr>
        <p:spPr bwMode="auto">
          <a:xfrm>
            <a:off x="4335463" y="1858963"/>
            <a:ext cx="3665537" cy="46180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Optima"/>
            </a:endParaRPr>
          </a:p>
        </p:txBody>
      </p:sp>
    </p:spTree>
    <p:extLst>
      <p:ext uri="{BB962C8B-B14F-4D97-AF65-F5344CB8AC3E}">
        <p14:creationId xmlns:p14="http://schemas.microsoft.com/office/powerpoint/2010/main" val="38329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0B0544-52FE-BE4E-88DF-52A52BF3A47B}" type="slidenum">
              <a:rPr lang="en-US" sz="1400">
                <a:latin typeface="Optima"/>
              </a:rPr>
              <a:pPr eaLnBrk="1" hangingPunct="1"/>
              <a:t>33</a:t>
            </a:fld>
            <a:endParaRPr lang="en-US" sz="1400" dirty="0">
              <a:latin typeface="Optima"/>
            </a:endParaRPr>
          </a:p>
        </p:txBody>
      </p:sp>
      <p:sp>
        <p:nvSpPr>
          <p:cNvPr id="71683" name="Text Box 2"/>
          <p:cNvSpPr txBox="1">
            <a:spLocks noChangeArrowheads="1"/>
          </p:cNvSpPr>
          <p:nvPr/>
        </p:nvSpPr>
        <p:spPr bwMode="auto">
          <a:xfrm>
            <a:off x="685800" y="381000"/>
            <a:ext cx="5858030" cy="59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2000" b="1" dirty="0">
                <a:solidFill>
                  <a:schemeClr val="accent2"/>
                </a:solidFill>
                <a:latin typeface="Optima"/>
              </a:rPr>
              <a:t>MSA: Progressive/hierarchical (</a:t>
            </a:r>
            <a:r>
              <a:rPr lang="en-US" sz="2000" b="1" dirty="0" err="1">
                <a:solidFill>
                  <a:schemeClr val="accent2"/>
                </a:solidFill>
                <a:latin typeface="Optima"/>
              </a:rPr>
              <a:t>ClustalW</a:t>
            </a:r>
            <a:r>
              <a:rPr lang="en-US" sz="2000" b="1" dirty="0">
                <a:solidFill>
                  <a:schemeClr val="accent2"/>
                </a:solidFill>
                <a:latin typeface="Optima"/>
              </a:rPr>
              <a:t>, </a:t>
            </a:r>
            <a:r>
              <a:rPr lang="en-US" sz="2000" b="1" dirty="0" err="1">
                <a:solidFill>
                  <a:schemeClr val="accent2"/>
                </a:solidFill>
                <a:latin typeface="Optima"/>
              </a:rPr>
              <a:t>ClustalX</a:t>
            </a:r>
            <a:r>
              <a:rPr lang="en-US" sz="2000" b="1" dirty="0">
                <a:solidFill>
                  <a:schemeClr val="accent2"/>
                </a:solidFill>
                <a:latin typeface="Optima"/>
              </a:rPr>
              <a:t>)</a:t>
            </a:r>
          </a:p>
          <a:p>
            <a:pPr>
              <a:lnSpc>
                <a:spcPct val="90000"/>
              </a:lnSpc>
            </a:pPr>
            <a:endParaRPr lang="en-US" sz="1600" dirty="0">
              <a:latin typeface="Optima"/>
            </a:endParaRPr>
          </a:p>
        </p:txBody>
      </p:sp>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452">
            <a:off x="1063625" y="1811338"/>
            <a:ext cx="666750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5" name="Text Box 4"/>
          <p:cNvSpPr txBox="1">
            <a:spLocks noChangeArrowheads="1"/>
          </p:cNvSpPr>
          <p:nvPr/>
        </p:nvSpPr>
        <p:spPr bwMode="auto">
          <a:xfrm>
            <a:off x="990600" y="762000"/>
            <a:ext cx="71453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rabicPeriod"/>
            </a:pPr>
            <a:r>
              <a:rPr lang="en-US" sz="1800" dirty="0">
                <a:latin typeface="Optima"/>
              </a:rPr>
              <a:t>Perform all pairwise alignments; create distance matrix (z-scores)</a:t>
            </a:r>
          </a:p>
          <a:p>
            <a:pPr eaLnBrk="1" hangingPunct="1">
              <a:buFont typeface="Arial" charset="0"/>
              <a:buAutoNum type="arabicPeriod"/>
            </a:pPr>
            <a:r>
              <a:rPr lang="en-US" sz="1800" dirty="0">
                <a:latin typeface="Optima"/>
              </a:rPr>
              <a:t>Create guide tree based on z-scores</a:t>
            </a:r>
          </a:p>
        </p:txBody>
      </p:sp>
      <p:sp>
        <p:nvSpPr>
          <p:cNvPr id="71686" name="Rectangle 5"/>
          <p:cNvSpPr>
            <a:spLocks noChangeArrowheads="1"/>
          </p:cNvSpPr>
          <p:nvPr/>
        </p:nvSpPr>
        <p:spPr bwMode="auto">
          <a:xfrm>
            <a:off x="4038600" y="4133850"/>
            <a:ext cx="457200" cy="24193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Optima"/>
            </a:endParaRPr>
          </a:p>
        </p:txBody>
      </p:sp>
      <p:sp>
        <p:nvSpPr>
          <p:cNvPr id="71687" name="Rectangle 6"/>
          <p:cNvSpPr>
            <a:spLocks noChangeArrowheads="1"/>
          </p:cNvSpPr>
          <p:nvPr/>
        </p:nvSpPr>
        <p:spPr bwMode="auto">
          <a:xfrm>
            <a:off x="4335463" y="1858963"/>
            <a:ext cx="3665537" cy="46180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Optima"/>
            </a:endParaRPr>
          </a:p>
        </p:txBody>
      </p:sp>
      <p:grpSp>
        <p:nvGrpSpPr>
          <p:cNvPr id="2" name="Group 13"/>
          <p:cNvGrpSpPr>
            <a:grpSpLocks/>
          </p:cNvGrpSpPr>
          <p:nvPr/>
        </p:nvGrpSpPr>
        <p:grpSpPr bwMode="auto">
          <a:xfrm>
            <a:off x="2057400" y="3124200"/>
            <a:ext cx="1981200" cy="3044825"/>
            <a:chOff x="1296" y="1968"/>
            <a:chExt cx="1248" cy="1918"/>
          </a:xfrm>
        </p:grpSpPr>
        <p:sp>
          <p:nvSpPr>
            <p:cNvPr id="71695" name="Oval 7"/>
            <p:cNvSpPr>
              <a:spLocks noChangeArrowheads="1"/>
            </p:cNvSpPr>
            <p:nvPr/>
          </p:nvSpPr>
          <p:spPr bwMode="auto">
            <a:xfrm>
              <a:off x="1296" y="1968"/>
              <a:ext cx="192" cy="144"/>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1696" name="Oval 9"/>
            <p:cNvSpPr>
              <a:spLocks noChangeArrowheads="1"/>
            </p:cNvSpPr>
            <p:nvPr/>
          </p:nvSpPr>
          <p:spPr bwMode="auto">
            <a:xfrm>
              <a:off x="2064" y="3613"/>
              <a:ext cx="480" cy="273"/>
            </a:xfrm>
            <a:prstGeom prst="ellipse">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grpSp>
        <p:nvGrpSpPr>
          <p:cNvPr id="3" name="Group 14"/>
          <p:cNvGrpSpPr>
            <a:grpSpLocks/>
          </p:cNvGrpSpPr>
          <p:nvPr/>
        </p:nvGrpSpPr>
        <p:grpSpPr bwMode="auto">
          <a:xfrm>
            <a:off x="1752600" y="2895600"/>
            <a:ext cx="2378075" cy="2811463"/>
            <a:chOff x="1104" y="1824"/>
            <a:chExt cx="1498" cy="1771"/>
          </a:xfrm>
        </p:grpSpPr>
        <p:sp>
          <p:nvSpPr>
            <p:cNvPr id="71693" name="Oval 8"/>
            <p:cNvSpPr>
              <a:spLocks noChangeArrowheads="1"/>
            </p:cNvSpPr>
            <p:nvPr/>
          </p:nvSpPr>
          <p:spPr bwMode="auto">
            <a:xfrm>
              <a:off x="1104" y="1824"/>
              <a:ext cx="192" cy="144"/>
            </a:xfrm>
            <a:prstGeom prst="ellipse">
              <a:avLst/>
            </a:prstGeom>
            <a:noFill/>
            <a:ln w="28575">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1694" name="Oval 10"/>
            <p:cNvSpPr>
              <a:spLocks noChangeArrowheads="1"/>
            </p:cNvSpPr>
            <p:nvPr/>
          </p:nvSpPr>
          <p:spPr bwMode="auto">
            <a:xfrm>
              <a:off x="1690" y="3322"/>
              <a:ext cx="912" cy="273"/>
            </a:xfrm>
            <a:prstGeom prst="ellipse">
              <a:avLst/>
            </a:prstGeom>
            <a:noFill/>
            <a:ln w="19050">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grpSp>
        <p:nvGrpSpPr>
          <p:cNvPr id="4" name="Group 15"/>
          <p:cNvGrpSpPr>
            <a:grpSpLocks/>
          </p:cNvGrpSpPr>
          <p:nvPr/>
        </p:nvGrpSpPr>
        <p:grpSpPr bwMode="auto">
          <a:xfrm>
            <a:off x="1706563" y="2527300"/>
            <a:ext cx="2789237" cy="3697288"/>
            <a:chOff x="1075" y="1592"/>
            <a:chExt cx="1757" cy="2329"/>
          </a:xfrm>
        </p:grpSpPr>
        <p:sp>
          <p:nvSpPr>
            <p:cNvPr id="71691" name="AutoShape 11"/>
            <p:cNvSpPr>
              <a:spLocks noChangeArrowheads="1"/>
            </p:cNvSpPr>
            <p:nvPr/>
          </p:nvSpPr>
          <p:spPr bwMode="auto">
            <a:xfrm>
              <a:off x="1075" y="1592"/>
              <a:ext cx="797" cy="523"/>
            </a:xfrm>
            <a:prstGeom prst="rtTriangle">
              <a:avLst/>
            </a:prstGeom>
            <a:noFill/>
            <a:ln w="28575">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1692" name="Oval 12"/>
            <p:cNvSpPr>
              <a:spLocks noChangeArrowheads="1"/>
            </p:cNvSpPr>
            <p:nvPr/>
          </p:nvSpPr>
          <p:spPr bwMode="auto">
            <a:xfrm>
              <a:off x="1296" y="3302"/>
              <a:ext cx="1536" cy="619"/>
            </a:xfrm>
            <a:prstGeom prst="ellipse">
              <a:avLst/>
            </a:prstGeom>
            <a:noFill/>
            <a:ln w="1905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spTree>
    <p:extLst>
      <p:ext uri="{BB962C8B-B14F-4D97-AF65-F5344CB8AC3E}">
        <p14:creationId xmlns:p14="http://schemas.microsoft.com/office/powerpoint/2010/main" val="1693135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B45642-6C77-8A4F-9F82-16E1A352E292}" type="slidenum">
              <a:rPr lang="en-US" sz="1400">
                <a:latin typeface="Optima"/>
              </a:rPr>
              <a:pPr eaLnBrk="1" hangingPunct="1"/>
              <a:t>34</a:t>
            </a:fld>
            <a:endParaRPr lang="en-US" sz="1400" dirty="0">
              <a:latin typeface="Optima"/>
            </a:endParaRPr>
          </a:p>
        </p:txBody>
      </p:sp>
      <p:sp>
        <p:nvSpPr>
          <p:cNvPr id="73731" name="Text Box 2"/>
          <p:cNvSpPr txBox="1">
            <a:spLocks noChangeArrowheads="1"/>
          </p:cNvSpPr>
          <p:nvPr/>
        </p:nvSpPr>
        <p:spPr bwMode="auto">
          <a:xfrm>
            <a:off x="685800" y="381000"/>
            <a:ext cx="5858030" cy="59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2000" b="1" dirty="0">
                <a:solidFill>
                  <a:schemeClr val="accent2"/>
                </a:solidFill>
                <a:latin typeface="Optima"/>
              </a:rPr>
              <a:t>MSA: Progressive/hierarchical (</a:t>
            </a:r>
            <a:r>
              <a:rPr lang="en-US" sz="2000" b="1" dirty="0" err="1">
                <a:solidFill>
                  <a:schemeClr val="accent2"/>
                </a:solidFill>
                <a:latin typeface="Optima"/>
              </a:rPr>
              <a:t>ClustalW</a:t>
            </a:r>
            <a:r>
              <a:rPr lang="en-US" sz="2000" b="1" dirty="0">
                <a:solidFill>
                  <a:schemeClr val="accent2"/>
                </a:solidFill>
                <a:latin typeface="Optima"/>
              </a:rPr>
              <a:t>, </a:t>
            </a:r>
            <a:r>
              <a:rPr lang="en-US" sz="2000" b="1" dirty="0" err="1">
                <a:solidFill>
                  <a:schemeClr val="accent2"/>
                </a:solidFill>
                <a:latin typeface="Optima"/>
              </a:rPr>
              <a:t>ClustalX</a:t>
            </a:r>
            <a:r>
              <a:rPr lang="en-US" sz="2000" b="1" dirty="0">
                <a:solidFill>
                  <a:schemeClr val="accent2"/>
                </a:solidFill>
                <a:latin typeface="Optima"/>
              </a:rPr>
              <a:t>)</a:t>
            </a:r>
          </a:p>
          <a:p>
            <a:pPr>
              <a:lnSpc>
                <a:spcPct val="90000"/>
              </a:lnSpc>
            </a:pPr>
            <a:endParaRPr lang="en-US" sz="1600" dirty="0">
              <a:latin typeface="Optima"/>
            </a:endParaRPr>
          </a:p>
        </p:txBody>
      </p:sp>
      <p:pic>
        <p:nvPicPr>
          <p:cNvPr id="737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452">
            <a:off x="1063625" y="1811338"/>
            <a:ext cx="666750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3" name="Text Box 4"/>
          <p:cNvSpPr txBox="1">
            <a:spLocks noChangeArrowheads="1"/>
          </p:cNvSpPr>
          <p:nvPr/>
        </p:nvSpPr>
        <p:spPr bwMode="auto">
          <a:xfrm>
            <a:off x="990600" y="762000"/>
            <a:ext cx="7145338"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rabicPeriod"/>
            </a:pPr>
            <a:r>
              <a:rPr lang="en-US" sz="1800" dirty="0">
                <a:latin typeface="Optima"/>
              </a:rPr>
              <a:t>Perform all pairwise alignments; create distance matrix (z-scores)</a:t>
            </a:r>
          </a:p>
          <a:p>
            <a:pPr eaLnBrk="1" hangingPunct="1">
              <a:buFont typeface="Arial" charset="0"/>
              <a:buAutoNum type="arabicPeriod"/>
            </a:pPr>
            <a:r>
              <a:rPr lang="en-US" sz="1800" dirty="0">
                <a:latin typeface="Optima"/>
              </a:rPr>
              <a:t>Create guide tree based on z-scores</a:t>
            </a:r>
          </a:p>
          <a:p>
            <a:pPr eaLnBrk="1" hangingPunct="1">
              <a:buFont typeface="Arial" charset="0"/>
              <a:buAutoNum type="arabicPeriod"/>
            </a:pPr>
            <a:r>
              <a:rPr lang="en-US" sz="1800" dirty="0">
                <a:latin typeface="Optima"/>
              </a:rPr>
              <a:t>Progressive alignment</a:t>
            </a:r>
          </a:p>
        </p:txBody>
      </p:sp>
      <p:grpSp>
        <p:nvGrpSpPr>
          <p:cNvPr id="2" name="Group 7"/>
          <p:cNvGrpSpPr>
            <a:grpSpLocks/>
          </p:cNvGrpSpPr>
          <p:nvPr/>
        </p:nvGrpSpPr>
        <p:grpSpPr bwMode="auto">
          <a:xfrm>
            <a:off x="2057400" y="3124200"/>
            <a:ext cx="1981200" cy="3044825"/>
            <a:chOff x="1296" y="1968"/>
            <a:chExt cx="1248" cy="1918"/>
          </a:xfrm>
        </p:grpSpPr>
        <p:sp>
          <p:nvSpPr>
            <p:cNvPr id="73745" name="Oval 8"/>
            <p:cNvSpPr>
              <a:spLocks noChangeArrowheads="1"/>
            </p:cNvSpPr>
            <p:nvPr/>
          </p:nvSpPr>
          <p:spPr bwMode="auto">
            <a:xfrm>
              <a:off x="1296" y="1968"/>
              <a:ext cx="192" cy="144"/>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3746" name="Oval 9"/>
            <p:cNvSpPr>
              <a:spLocks noChangeArrowheads="1"/>
            </p:cNvSpPr>
            <p:nvPr/>
          </p:nvSpPr>
          <p:spPr bwMode="auto">
            <a:xfrm>
              <a:off x="2064" y="3613"/>
              <a:ext cx="480" cy="273"/>
            </a:xfrm>
            <a:prstGeom prst="ellipse">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sp>
        <p:nvSpPr>
          <p:cNvPr id="72722" name="Rectangle 18"/>
          <p:cNvSpPr>
            <a:spLocks noChangeArrowheads="1"/>
          </p:cNvSpPr>
          <p:nvPr/>
        </p:nvSpPr>
        <p:spPr bwMode="auto">
          <a:xfrm>
            <a:off x="4648200" y="1828800"/>
            <a:ext cx="3276600" cy="9540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Optima"/>
            </a:endParaRPr>
          </a:p>
        </p:txBody>
      </p:sp>
      <p:grpSp>
        <p:nvGrpSpPr>
          <p:cNvPr id="3" name="Group 19"/>
          <p:cNvGrpSpPr>
            <a:grpSpLocks/>
          </p:cNvGrpSpPr>
          <p:nvPr/>
        </p:nvGrpSpPr>
        <p:grpSpPr bwMode="auto">
          <a:xfrm>
            <a:off x="1752600" y="2895600"/>
            <a:ext cx="2378075" cy="2811463"/>
            <a:chOff x="1104" y="1824"/>
            <a:chExt cx="1498" cy="1771"/>
          </a:xfrm>
        </p:grpSpPr>
        <p:sp>
          <p:nvSpPr>
            <p:cNvPr id="73743" name="Oval 20"/>
            <p:cNvSpPr>
              <a:spLocks noChangeArrowheads="1"/>
            </p:cNvSpPr>
            <p:nvPr/>
          </p:nvSpPr>
          <p:spPr bwMode="auto">
            <a:xfrm>
              <a:off x="1104" y="1824"/>
              <a:ext cx="192" cy="144"/>
            </a:xfrm>
            <a:prstGeom prst="ellipse">
              <a:avLst/>
            </a:prstGeom>
            <a:noFill/>
            <a:ln w="28575">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3744" name="Oval 21"/>
            <p:cNvSpPr>
              <a:spLocks noChangeArrowheads="1"/>
            </p:cNvSpPr>
            <p:nvPr/>
          </p:nvSpPr>
          <p:spPr bwMode="auto">
            <a:xfrm>
              <a:off x="1690" y="3322"/>
              <a:ext cx="912" cy="273"/>
            </a:xfrm>
            <a:prstGeom prst="ellipse">
              <a:avLst/>
            </a:prstGeom>
            <a:noFill/>
            <a:ln w="19050">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grpSp>
        <p:nvGrpSpPr>
          <p:cNvPr id="4" name="Group 22"/>
          <p:cNvGrpSpPr>
            <a:grpSpLocks/>
          </p:cNvGrpSpPr>
          <p:nvPr/>
        </p:nvGrpSpPr>
        <p:grpSpPr bwMode="auto">
          <a:xfrm>
            <a:off x="1706563" y="2527300"/>
            <a:ext cx="2789237" cy="3697288"/>
            <a:chOff x="1075" y="1592"/>
            <a:chExt cx="1757" cy="2329"/>
          </a:xfrm>
        </p:grpSpPr>
        <p:sp>
          <p:nvSpPr>
            <p:cNvPr id="73741" name="AutoShape 23"/>
            <p:cNvSpPr>
              <a:spLocks noChangeArrowheads="1"/>
            </p:cNvSpPr>
            <p:nvPr/>
          </p:nvSpPr>
          <p:spPr bwMode="auto">
            <a:xfrm>
              <a:off x="1075" y="1592"/>
              <a:ext cx="797" cy="523"/>
            </a:xfrm>
            <a:prstGeom prst="rtTriangle">
              <a:avLst/>
            </a:prstGeom>
            <a:noFill/>
            <a:ln w="28575">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3742" name="Oval 24"/>
            <p:cNvSpPr>
              <a:spLocks noChangeArrowheads="1"/>
            </p:cNvSpPr>
            <p:nvPr/>
          </p:nvSpPr>
          <p:spPr bwMode="auto">
            <a:xfrm>
              <a:off x="1296" y="3302"/>
              <a:ext cx="1536" cy="619"/>
            </a:xfrm>
            <a:prstGeom prst="ellipse">
              <a:avLst/>
            </a:prstGeom>
            <a:noFill/>
            <a:ln w="1905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sp>
        <p:nvSpPr>
          <p:cNvPr id="72729" name="Rectangle 25"/>
          <p:cNvSpPr>
            <a:spLocks noChangeArrowheads="1"/>
          </p:cNvSpPr>
          <p:nvPr/>
        </p:nvSpPr>
        <p:spPr bwMode="auto">
          <a:xfrm>
            <a:off x="4648200" y="2778125"/>
            <a:ext cx="3276600" cy="1031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Optima"/>
            </a:endParaRPr>
          </a:p>
        </p:txBody>
      </p:sp>
      <p:sp>
        <p:nvSpPr>
          <p:cNvPr id="72730" name="Rectangle 26"/>
          <p:cNvSpPr>
            <a:spLocks noChangeArrowheads="1"/>
          </p:cNvSpPr>
          <p:nvPr/>
        </p:nvSpPr>
        <p:spPr bwMode="auto">
          <a:xfrm>
            <a:off x="4648200" y="3819525"/>
            <a:ext cx="3276600" cy="1031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Optima"/>
            </a:endParaRPr>
          </a:p>
        </p:txBody>
      </p:sp>
      <p:sp>
        <p:nvSpPr>
          <p:cNvPr id="72731" name="Rectangle 27"/>
          <p:cNvSpPr>
            <a:spLocks noChangeArrowheads="1"/>
          </p:cNvSpPr>
          <p:nvPr/>
        </p:nvSpPr>
        <p:spPr bwMode="auto">
          <a:xfrm>
            <a:off x="4648200" y="4848225"/>
            <a:ext cx="3276600" cy="1704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Optima"/>
            </a:endParaRPr>
          </a:p>
        </p:txBody>
      </p:sp>
    </p:spTree>
    <p:extLst>
      <p:ext uri="{BB962C8B-B14F-4D97-AF65-F5344CB8AC3E}">
        <p14:creationId xmlns:p14="http://schemas.microsoft.com/office/powerpoint/2010/main" val="2094633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72722"/>
                                        </p:tgtEl>
                                      </p:cBhvr>
                                    </p:animEffect>
                                    <p:set>
                                      <p:cBhvr>
                                        <p:cTn id="12" dur="1" fill="hold">
                                          <p:stCondLst>
                                            <p:cond delay="499"/>
                                          </p:stCondLst>
                                        </p:cTn>
                                        <p:tgtEl>
                                          <p:spTgt spid="7272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0" nodeType="clickEffect">
                                  <p:stCondLst>
                                    <p:cond delay="0"/>
                                  </p:stCondLst>
                                  <p:childTnLst>
                                    <p:animEffect transition="out" filter="dissolve">
                                      <p:cBhvr>
                                        <p:cTn id="21" dur="500"/>
                                        <p:tgtEl>
                                          <p:spTgt spid="72729"/>
                                        </p:tgtEl>
                                      </p:cBhvr>
                                    </p:animEffect>
                                    <p:set>
                                      <p:cBhvr>
                                        <p:cTn id="22" dur="1" fill="hold">
                                          <p:stCondLst>
                                            <p:cond delay="499"/>
                                          </p:stCondLst>
                                        </p:cTn>
                                        <p:tgtEl>
                                          <p:spTgt spid="7272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0" nodeType="clickEffect">
                                  <p:stCondLst>
                                    <p:cond delay="0"/>
                                  </p:stCondLst>
                                  <p:childTnLst>
                                    <p:animEffect transition="out" filter="dissolve">
                                      <p:cBhvr>
                                        <p:cTn id="31" dur="500"/>
                                        <p:tgtEl>
                                          <p:spTgt spid="72730"/>
                                        </p:tgtEl>
                                      </p:cBhvr>
                                    </p:animEffect>
                                    <p:set>
                                      <p:cBhvr>
                                        <p:cTn id="32" dur="1" fill="hold">
                                          <p:stCondLst>
                                            <p:cond delay="499"/>
                                          </p:stCondLst>
                                        </p:cTn>
                                        <p:tgtEl>
                                          <p:spTgt spid="7273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grpId="0" nodeType="clickEffect">
                                  <p:stCondLst>
                                    <p:cond delay="0"/>
                                  </p:stCondLst>
                                  <p:childTnLst>
                                    <p:animEffect transition="out" filter="dissolve">
                                      <p:cBhvr>
                                        <p:cTn id="36" dur="500"/>
                                        <p:tgtEl>
                                          <p:spTgt spid="72731"/>
                                        </p:tgtEl>
                                      </p:cBhvr>
                                    </p:animEffect>
                                    <p:set>
                                      <p:cBhvr>
                                        <p:cTn id="37" dur="1" fill="hold">
                                          <p:stCondLst>
                                            <p:cond delay="499"/>
                                          </p:stCondLst>
                                        </p:cTn>
                                        <p:tgtEl>
                                          <p:spTgt spid="727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2" grpId="0" animBg="1"/>
      <p:bldP spid="72729" grpId="0" animBg="1"/>
      <p:bldP spid="72730" grpId="0" animBg="1"/>
      <p:bldP spid="727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D10978-B078-5C40-B9C1-AD891A49F2CF}" type="slidenum">
              <a:rPr lang="en-US" sz="1400">
                <a:latin typeface="Optima"/>
              </a:rPr>
              <a:pPr eaLnBrk="1" hangingPunct="1"/>
              <a:t>35</a:t>
            </a:fld>
            <a:endParaRPr lang="en-US" sz="1400" dirty="0">
              <a:latin typeface="Optima"/>
            </a:endParaRPr>
          </a:p>
        </p:txBody>
      </p:sp>
      <p:sp>
        <p:nvSpPr>
          <p:cNvPr id="75779" name="Text Box 2"/>
          <p:cNvSpPr txBox="1">
            <a:spLocks noChangeArrowheads="1"/>
          </p:cNvSpPr>
          <p:nvPr/>
        </p:nvSpPr>
        <p:spPr bwMode="auto">
          <a:xfrm>
            <a:off x="685800" y="381000"/>
            <a:ext cx="5858030" cy="59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2000" b="1" dirty="0">
                <a:solidFill>
                  <a:schemeClr val="accent2"/>
                </a:solidFill>
                <a:latin typeface="Optima"/>
              </a:rPr>
              <a:t>MSA: Progressive/hierarchical (</a:t>
            </a:r>
            <a:r>
              <a:rPr lang="en-US" sz="2000" b="1" dirty="0" err="1">
                <a:solidFill>
                  <a:schemeClr val="accent2"/>
                </a:solidFill>
                <a:latin typeface="Optima"/>
              </a:rPr>
              <a:t>ClustalW</a:t>
            </a:r>
            <a:r>
              <a:rPr lang="en-US" sz="2000" b="1" dirty="0">
                <a:solidFill>
                  <a:schemeClr val="accent2"/>
                </a:solidFill>
                <a:latin typeface="Optima"/>
              </a:rPr>
              <a:t>, </a:t>
            </a:r>
            <a:r>
              <a:rPr lang="en-US" sz="2000" b="1" dirty="0" err="1">
                <a:solidFill>
                  <a:schemeClr val="accent2"/>
                </a:solidFill>
                <a:latin typeface="Optima"/>
              </a:rPr>
              <a:t>ClustalX</a:t>
            </a:r>
            <a:r>
              <a:rPr lang="en-US" sz="2000" b="1" dirty="0">
                <a:solidFill>
                  <a:schemeClr val="accent2"/>
                </a:solidFill>
                <a:latin typeface="Optima"/>
              </a:rPr>
              <a:t>)</a:t>
            </a:r>
            <a:endParaRPr lang="en-US" sz="2000" b="1" dirty="0">
              <a:latin typeface="Optima"/>
            </a:endParaRPr>
          </a:p>
          <a:p>
            <a:pPr>
              <a:lnSpc>
                <a:spcPct val="90000"/>
              </a:lnSpc>
            </a:pPr>
            <a:endParaRPr lang="en-US" sz="1600" dirty="0">
              <a:latin typeface="Optima"/>
            </a:endParaRPr>
          </a:p>
        </p:txBody>
      </p:sp>
      <p:pic>
        <p:nvPicPr>
          <p:cNvPr id="757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452">
            <a:off x="1063625" y="1811338"/>
            <a:ext cx="666750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1" name="Text Box 4"/>
          <p:cNvSpPr txBox="1">
            <a:spLocks noChangeArrowheads="1"/>
          </p:cNvSpPr>
          <p:nvPr/>
        </p:nvSpPr>
        <p:spPr bwMode="auto">
          <a:xfrm>
            <a:off x="990600" y="762000"/>
            <a:ext cx="7145338"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rabicPeriod"/>
            </a:pPr>
            <a:r>
              <a:rPr lang="en-US" sz="1800" dirty="0">
                <a:latin typeface="Optima"/>
              </a:rPr>
              <a:t>Perform all pairwise alignments; create distance matrix (z-scores)</a:t>
            </a:r>
          </a:p>
          <a:p>
            <a:pPr eaLnBrk="1" hangingPunct="1">
              <a:buFont typeface="Arial" charset="0"/>
              <a:buAutoNum type="arabicPeriod"/>
            </a:pPr>
            <a:r>
              <a:rPr lang="en-US" sz="1800" dirty="0">
                <a:latin typeface="Optima"/>
              </a:rPr>
              <a:t>Create guide tree based on z-scores</a:t>
            </a:r>
          </a:p>
          <a:p>
            <a:pPr eaLnBrk="1" hangingPunct="1">
              <a:buFont typeface="Arial" charset="0"/>
              <a:buAutoNum type="arabicPeriod"/>
            </a:pPr>
            <a:r>
              <a:rPr lang="en-US" sz="1800" dirty="0">
                <a:latin typeface="Optima"/>
              </a:rPr>
              <a:t>Progressive alignment</a:t>
            </a:r>
          </a:p>
        </p:txBody>
      </p:sp>
      <p:grpSp>
        <p:nvGrpSpPr>
          <p:cNvPr id="2" name="Group 5"/>
          <p:cNvGrpSpPr>
            <a:grpSpLocks/>
          </p:cNvGrpSpPr>
          <p:nvPr/>
        </p:nvGrpSpPr>
        <p:grpSpPr bwMode="auto">
          <a:xfrm>
            <a:off x="2057400" y="3124200"/>
            <a:ext cx="1981200" cy="3044825"/>
            <a:chOff x="1296" y="1968"/>
            <a:chExt cx="1248" cy="1918"/>
          </a:xfrm>
        </p:grpSpPr>
        <p:sp>
          <p:nvSpPr>
            <p:cNvPr id="75789" name="Oval 6"/>
            <p:cNvSpPr>
              <a:spLocks noChangeArrowheads="1"/>
            </p:cNvSpPr>
            <p:nvPr/>
          </p:nvSpPr>
          <p:spPr bwMode="auto">
            <a:xfrm>
              <a:off x="1296" y="1968"/>
              <a:ext cx="192" cy="144"/>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5790" name="Oval 7"/>
            <p:cNvSpPr>
              <a:spLocks noChangeArrowheads="1"/>
            </p:cNvSpPr>
            <p:nvPr/>
          </p:nvSpPr>
          <p:spPr bwMode="auto">
            <a:xfrm>
              <a:off x="2064" y="3613"/>
              <a:ext cx="480" cy="273"/>
            </a:xfrm>
            <a:prstGeom prst="ellipse">
              <a:avLst/>
            </a:prstGeom>
            <a:noFill/>
            <a:ln w="190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grpSp>
        <p:nvGrpSpPr>
          <p:cNvPr id="3" name="Group 8"/>
          <p:cNvGrpSpPr>
            <a:grpSpLocks/>
          </p:cNvGrpSpPr>
          <p:nvPr/>
        </p:nvGrpSpPr>
        <p:grpSpPr bwMode="auto">
          <a:xfrm>
            <a:off x="1752600" y="2895600"/>
            <a:ext cx="2378075" cy="2811463"/>
            <a:chOff x="1104" y="1824"/>
            <a:chExt cx="1498" cy="1771"/>
          </a:xfrm>
        </p:grpSpPr>
        <p:sp>
          <p:nvSpPr>
            <p:cNvPr id="75787" name="Oval 9"/>
            <p:cNvSpPr>
              <a:spLocks noChangeArrowheads="1"/>
            </p:cNvSpPr>
            <p:nvPr/>
          </p:nvSpPr>
          <p:spPr bwMode="auto">
            <a:xfrm>
              <a:off x="1104" y="1824"/>
              <a:ext cx="192" cy="144"/>
            </a:xfrm>
            <a:prstGeom prst="ellipse">
              <a:avLst/>
            </a:prstGeom>
            <a:noFill/>
            <a:ln w="28575">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5788" name="Oval 10"/>
            <p:cNvSpPr>
              <a:spLocks noChangeArrowheads="1"/>
            </p:cNvSpPr>
            <p:nvPr/>
          </p:nvSpPr>
          <p:spPr bwMode="auto">
            <a:xfrm>
              <a:off x="1690" y="3322"/>
              <a:ext cx="912" cy="273"/>
            </a:xfrm>
            <a:prstGeom prst="ellipse">
              <a:avLst/>
            </a:prstGeom>
            <a:noFill/>
            <a:ln w="19050">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grpSp>
        <p:nvGrpSpPr>
          <p:cNvPr id="4" name="Group 11"/>
          <p:cNvGrpSpPr>
            <a:grpSpLocks/>
          </p:cNvGrpSpPr>
          <p:nvPr/>
        </p:nvGrpSpPr>
        <p:grpSpPr bwMode="auto">
          <a:xfrm>
            <a:off x="1706563" y="2527300"/>
            <a:ext cx="2789237" cy="3697288"/>
            <a:chOff x="1075" y="1592"/>
            <a:chExt cx="1757" cy="2329"/>
          </a:xfrm>
        </p:grpSpPr>
        <p:sp>
          <p:nvSpPr>
            <p:cNvPr id="75785" name="AutoShape 12"/>
            <p:cNvSpPr>
              <a:spLocks noChangeArrowheads="1"/>
            </p:cNvSpPr>
            <p:nvPr/>
          </p:nvSpPr>
          <p:spPr bwMode="auto">
            <a:xfrm>
              <a:off x="1075" y="1592"/>
              <a:ext cx="797" cy="523"/>
            </a:xfrm>
            <a:prstGeom prst="rtTriangle">
              <a:avLst/>
            </a:prstGeom>
            <a:noFill/>
            <a:ln w="28575">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sp>
          <p:nvSpPr>
            <p:cNvPr id="75786" name="Oval 13"/>
            <p:cNvSpPr>
              <a:spLocks noChangeArrowheads="1"/>
            </p:cNvSpPr>
            <p:nvPr/>
          </p:nvSpPr>
          <p:spPr bwMode="auto">
            <a:xfrm>
              <a:off x="1296" y="3302"/>
              <a:ext cx="1536" cy="619"/>
            </a:xfrm>
            <a:prstGeom prst="ellipse">
              <a:avLst/>
            </a:prstGeom>
            <a:noFill/>
            <a:ln w="1905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Optima"/>
              </a:endParaRPr>
            </a:p>
          </p:txBody>
        </p:sp>
      </p:grpSp>
    </p:spTree>
    <p:extLst>
      <p:ext uri="{BB962C8B-B14F-4D97-AF65-F5344CB8AC3E}">
        <p14:creationId xmlns:p14="http://schemas.microsoft.com/office/powerpoint/2010/main" val="149304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6F1D7A-B4C0-5140-8532-71CD5D129595}" type="slidenum">
              <a:rPr lang="en-US" sz="1400">
                <a:latin typeface="Optima"/>
              </a:rPr>
              <a:pPr eaLnBrk="1" hangingPunct="1"/>
              <a:t>36</a:t>
            </a:fld>
            <a:endParaRPr lang="en-US" sz="1400" dirty="0">
              <a:latin typeface="Optima"/>
            </a:endParaRPr>
          </a:p>
        </p:txBody>
      </p:sp>
      <p:sp>
        <p:nvSpPr>
          <p:cNvPr id="77827" name="Text Box 1026"/>
          <p:cNvSpPr txBox="1">
            <a:spLocks noChangeArrowheads="1"/>
          </p:cNvSpPr>
          <p:nvPr/>
        </p:nvSpPr>
        <p:spPr bwMode="auto">
          <a:xfrm>
            <a:off x="1393838" y="323850"/>
            <a:ext cx="612137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accent2"/>
                </a:solidFill>
                <a:latin typeface="Optima"/>
              </a:rPr>
              <a:t>Progressive MSA stage 3: ORDER MATTERS!</a:t>
            </a:r>
          </a:p>
          <a:p>
            <a:pPr algn="ctr"/>
            <a:endParaRPr lang="en-US" sz="2000" b="1" dirty="0">
              <a:latin typeface="Optima"/>
            </a:endParaRPr>
          </a:p>
          <a:p>
            <a:pPr algn="ctr"/>
            <a:r>
              <a:rPr lang="en-US" sz="2000" b="1" dirty="0">
                <a:latin typeface="Optima"/>
              </a:rPr>
              <a:t>Progressively align the sequences</a:t>
            </a:r>
          </a:p>
          <a:p>
            <a:pPr algn="ctr"/>
            <a:r>
              <a:rPr lang="en-US" sz="2000" b="1" dirty="0">
                <a:latin typeface="Optima"/>
              </a:rPr>
              <a:t>following the branch order of the tree</a:t>
            </a:r>
            <a:endParaRPr lang="en-US" b="1" dirty="0">
              <a:solidFill>
                <a:schemeClr val="accent2"/>
              </a:solidFill>
              <a:latin typeface="Optima"/>
            </a:endParaRPr>
          </a:p>
        </p:txBody>
      </p:sp>
      <p:sp>
        <p:nvSpPr>
          <p:cNvPr id="77828" name="Text Box 1027"/>
          <p:cNvSpPr txBox="1">
            <a:spLocks noChangeArrowheads="1"/>
          </p:cNvSpPr>
          <p:nvPr/>
        </p:nvSpPr>
        <p:spPr bwMode="auto">
          <a:xfrm>
            <a:off x="441325" y="2995613"/>
            <a:ext cx="72263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Courier" charset="0"/>
              </a:rPr>
              <a:t>THE LAST FAT CAT   THE FAST CAT    THE VERY FAST CAT   THE FAT CAT</a:t>
            </a:r>
          </a:p>
        </p:txBody>
      </p:sp>
      <p:sp>
        <p:nvSpPr>
          <p:cNvPr id="77829" name="Line 1028"/>
          <p:cNvSpPr>
            <a:spLocks noChangeShapeType="1"/>
          </p:cNvSpPr>
          <p:nvPr/>
        </p:nvSpPr>
        <p:spPr bwMode="auto">
          <a:xfrm>
            <a:off x="1371600" y="3287713"/>
            <a:ext cx="685800" cy="990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30" name="Line 1029"/>
          <p:cNvSpPr>
            <a:spLocks noChangeShapeType="1"/>
          </p:cNvSpPr>
          <p:nvPr/>
        </p:nvSpPr>
        <p:spPr bwMode="auto">
          <a:xfrm flipV="1">
            <a:off x="2057400" y="3363913"/>
            <a:ext cx="914400" cy="9144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31" name="Text Box 1030"/>
          <p:cNvSpPr txBox="1">
            <a:spLocks noChangeArrowheads="1"/>
          </p:cNvSpPr>
          <p:nvPr/>
        </p:nvSpPr>
        <p:spPr bwMode="auto">
          <a:xfrm>
            <a:off x="914400" y="4341813"/>
            <a:ext cx="2135188"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latin typeface="Courier" charset="0"/>
              </a:rPr>
              <a:t>THE LAST FAT CAT</a:t>
            </a:r>
            <a:br>
              <a:rPr lang="en-US" sz="1600">
                <a:latin typeface="Courier" charset="0"/>
              </a:rPr>
            </a:br>
            <a:r>
              <a:rPr lang="en-US" sz="1600">
                <a:latin typeface="Courier" charset="0"/>
              </a:rPr>
              <a:t>THE FAST CAT ---</a:t>
            </a:r>
            <a:endParaRPr lang="en-US">
              <a:latin typeface="Times" charset="0"/>
            </a:endParaRPr>
          </a:p>
        </p:txBody>
      </p:sp>
      <p:sp>
        <p:nvSpPr>
          <p:cNvPr id="77832" name="Text Box 1031"/>
          <p:cNvSpPr txBox="1">
            <a:spLocks noChangeArrowheads="1"/>
          </p:cNvSpPr>
          <p:nvPr/>
        </p:nvSpPr>
        <p:spPr bwMode="auto">
          <a:xfrm>
            <a:off x="3276600" y="5027613"/>
            <a:ext cx="2257425"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latin typeface="Courier" charset="0"/>
              </a:rPr>
              <a:t>THE LAST FA-T CAT</a:t>
            </a:r>
          </a:p>
          <a:p>
            <a:r>
              <a:rPr lang="en-US" sz="1600">
                <a:latin typeface="Courier" charset="0"/>
              </a:rPr>
              <a:t>THE FAST CA-T ---</a:t>
            </a:r>
          </a:p>
          <a:p>
            <a:r>
              <a:rPr lang="en-US" sz="1600">
                <a:latin typeface="Courier" charset="0"/>
              </a:rPr>
              <a:t>THE VERY FAST CAT</a:t>
            </a:r>
            <a:endParaRPr lang="en-US">
              <a:latin typeface="Courier" charset="0"/>
            </a:endParaRPr>
          </a:p>
        </p:txBody>
      </p:sp>
      <p:sp>
        <p:nvSpPr>
          <p:cNvPr id="77833" name="Line 1032"/>
          <p:cNvSpPr>
            <a:spLocks noChangeShapeType="1"/>
          </p:cNvSpPr>
          <p:nvPr/>
        </p:nvSpPr>
        <p:spPr bwMode="auto">
          <a:xfrm>
            <a:off x="3124200" y="4659313"/>
            <a:ext cx="457200" cy="2936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34" name="Line 1033"/>
          <p:cNvSpPr>
            <a:spLocks noChangeShapeType="1"/>
          </p:cNvSpPr>
          <p:nvPr/>
        </p:nvSpPr>
        <p:spPr bwMode="auto">
          <a:xfrm flipV="1">
            <a:off x="4572000" y="3352800"/>
            <a:ext cx="381000" cy="16002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35" name="Text Box 1034"/>
          <p:cNvSpPr txBox="1">
            <a:spLocks noChangeArrowheads="1"/>
          </p:cNvSpPr>
          <p:nvPr/>
        </p:nvSpPr>
        <p:spPr bwMode="auto">
          <a:xfrm>
            <a:off x="6003925" y="5559425"/>
            <a:ext cx="2257425"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latin typeface="Courier" charset="0"/>
              </a:rPr>
              <a:t>THE LAST FA-T CAT</a:t>
            </a:r>
            <a:br>
              <a:rPr lang="en-US" sz="1600">
                <a:latin typeface="Courier" charset="0"/>
              </a:rPr>
            </a:br>
            <a:r>
              <a:rPr lang="en-US" sz="1600">
                <a:latin typeface="Courier" charset="0"/>
              </a:rPr>
              <a:t>THE FAST CA-T ---</a:t>
            </a:r>
          </a:p>
          <a:p>
            <a:r>
              <a:rPr lang="en-US" sz="1600">
                <a:latin typeface="Courier" charset="0"/>
              </a:rPr>
              <a:t>THE VERY FAST CAT</a:t>
            </a:r>
          </a:p>
          <a:p>
            <a:r>
              <a:rPr lang="en-US" sz="1600">
                <a:latin typeface="Courier" charset="0"/>
              </a:rPr>
              <a:t>THE ---- FA-T CAT</a:t>
            </a:r>
            <a:endParaRPr lang="en-US">
              <a:latin typeface="Times" charset="0"/>
            </a:endParaRPr>
          </a:p>
        </p:txBody>
      </p:sp>
      <p:sp>
        <p:nvSpPr>
          <p:cNvPr id="77836" name="Line 1035"/>
          <p:cNvSpPr>
            <a:spLocks noChangeShapeType="1"/>
          </p:cNvSpPr>
          <p:nvPr/>
        </p:nvSpPr>
        <p:spPr bwMode="auto">
          <a:xfrm flipH="1">
            <a:off x="7086600" y="3440113"/>
            <a:ext cx="76200" cy="19700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37" name="Line 1036"/>
          <p:cNvSpPr>
            <a:spLocks noChangeShapeType="1"/>
          </p:cNvSpPr>
          <p:nvPr/>
        </p:nvSpPr>
        <p:spPr bwMode="auto">
          <a:xfrm>
            <a:off x="5562600" y="5486400"/>
            <a:ext cx="457200" cy="2174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38" name="Text Box 1037"/>
          <p:cNvSpPr txBox="1">
            <a:spLocks noChangeArrowheads="1"/>
          </p:cNvSpPr>
          <p:nvPr/>
        </p:nvSpPr>
        <p:spPr bwMode="auto">
          <a:xfrm>
            <a:off x="0" y="6546850"/>
            <a:ext cx="45227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dirty="0">
                <a:latin typeface="Optima"/>
              </a:rPr>
              <a:t>Adapted from C. </a:t>
            </a:r>
            <a:r>
              <a:rPr lang="en-US" sz="1400" i="1" dirty="0" err="1">
                <a:latin typeface="Optima"/>
              </a:rPr>
              <a:t>Notredame</a:t>
            </a:r>
            <a:r>
              <a:rPr lang="en-US" sz="1400" i="1" dirty="0">
                <a:latin typeface="Optima"/>
              </a:rPr>
              <a:t>, Pharmacogenomics 2002</a:t>
            </a:r>
          </a:p>
        </p:txBody>
      </p:sp>
      <p:sp>
        <p:nvSpPr>
          <p:cNvPr id="77839" name="Line 1038"/>
          <p:cNvSpPr>
            <a:spLocks noChangeShapeType="1"/>
          </p:cNvSpPr>
          <p:nvPr/>
        </p:nvSpPr>
        <p:spPr bwMode="auto">
          <a:xfrm flipV="1">
            <a:off x="1524000" y="2819400"/>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40" name="Line 1039"/>
          <p:cNvSpPr>
            <a:spLocks noChangeShapeType="1"/>
          </p:cNvSpPr>
          <p:nvPr/>
        </p:nvSpPr>
        <p:spPr bwMode="auto">
          <a:xfrm>
            <a:off x="1524000" y="2819400"/>
            <a:ext cx="1676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41" name="Line 1040"/>
          <p:cNvSpPr>
            <a:spLocks noChangeShapeType="1"/>
          </p:cNvSpPr>
          <p:nvPr/>
        </p:nvSpPr>
        <p:spPr bwMode="auto">
          <a:xfrm>
            <a:off x="3200400" y="2819400"/>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42" name="Line 1041"/>
          <p:cNvSpPr>
            <a:spLocks noChangeShapeType="1"/>
          </p:cNvSpPr>
          <p:nvPr/>
        </p:nvSpPr>
        <p:spPr bwMode="auto">
          <a:xfrm flipV="1">
            <a:off x="2362200" y="25908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43" name="Line 1042"/>
          <p:cNvSpPr>
            <a:spLocks noChangeShapeType="1"/>
          </p:cNvSpPr>
          <p:nvPr/>
        </p:nvSpPr>
        <p:spPr bwMode="auto">
          <a:xfrm>
            <a:off x="2362200" y="2590800"/>
            <a:ext cx="2743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44" name="Line 1043"/>
          <p:cNvSpPr>
            <a:spLocks noChangeShapeType="1"/>
          </p:cNvSpPr>
          <p:nvPr/>
        </p:nvSpPr>
        <p:spPr bwMode="auto">
          <a:xfrm>
            <a:off x="5105400" y="2590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45" name="Line 1044"/>
          <p:cNvSpPr>
            <a:spLocks noChangeShapeType="1"/>
          </p:cNvSpPr>
          <p:nvPr/>
        </p:nvSpPr>
        <p:spPr bwMode="auto">
          <a:xfrm flipV="1">
            <a:off x="3962400" y="2362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46" name="Line 1045"/>
          <p:cNvSpPr>
            <a:spLocks noChangeShapeType="1"/>
          </p:cNvSpPr>
          <p:nvPr/>
        </p:nvSpPr>
        <p:spPr bwMode="auto">
          <a:xfrm>
            <a:off x="3962400" y="2362200"/>
            <a:ext cx="2971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7847" name="Line 1046"/>
          <p:cNvSpPr>
            <a:spLocks noChangeShapeType="1"/>
          </p:cNvSpPr>
          <p:nvPr/>
        </p:nvSpPr>
        <p:spPr bwMode="auto">
          <a:xfrm>
            <a:off x="6934200" y="2362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Tree>
    <p:extLst>
      <p:ext uri="{BB962C8B-B14F-4D97-AF65-F5344CB8AC3E}">
        <p14:creationId xmlns:p14="http://schemas.microsoft.com/office/powerpoint/2010/main" val="1410106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0EE78-19C7-A345-8AC0-088EE9074FC1}" type="slidenum">
              <a:rPr lang="en-US" sz="1400">
                <a:latin typeface="Optima"/>
              </a:rPr>
              <a:pPr eaLnBrk="1" hangingPunct="1"/>
              <a:t>37</a:t>
            </a:fld>
            <a:endParaRPr lang="en-US" sz="1400" dirty="0">
              <a:latin typeface="Optima"/>
            </a:endParaRPr>
          </a:p>
        </p:txBody>
      </p:sp>
      <p:sp>
        <p:nvSpPr>
          <p:cNvPr id="79875" name="Text Box 1027"/>
          <p:cNvSpPr txBox="1">
            <a:spLocks noChangeArrowheads="1"/>
          </p:cNvSpPr>
          <p:nvPr/>
        </p:nvSpPr>
        <p:spPr bwMode="auto">
          <a:xfrm>
            <a:off x="441325" y="2995613"/>
            <a:ext cx="75469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Courier" charset="0"/>
              </a:rPr>
              <a:t>THE FAT CAT   THE FAST CAT       THE VERY FAST CAT   THE LAST FAT CAT</a:t>
            </a:r>
          </a:p>
        </p:txBody>
      </p:sp>
      <p:sp>
        <p:nvSpPr>
          <p:cNvPr id="79876" name="Line 1028"/>
          <p:cNvSpPr>
            <a:spLocks noChangeShapeType="1"/>
          </p:cNvSpPr>
          <p:nvPr/>
        </p:nvSpPr>
        <p:spPr bwMode="auto">
          <a:xfrm>
            <a:off x="1371600" y="3287713"/>
            <a:ext cx="685800" cy="990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77" name="Line 1029"/>
          <p:cNvSpPr>
            <a:spLocks noChangeShapeType="1"/>
          </p:cNvSpPr>
          <p:nvPr/>
        </p:nvSpPr>
        <p:spPr bwMode="auto">
          <a:xfrm flipV="1">
            <a:off x="2057400" y="3363913"/>
            <a:ext cx="914400" cy="9144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78" name="Text Box 1030"/>
          <p:cNvSpPr txBox="1">
            <a:spLocks noChangeArrowheads="1"/>
          </p:cNvSpPr>
          <p:nvPr/>
        </p:nvSpPr>
        <p:spPr bwMode="auto">
          <a:xfrm>
            <a:off x="914400" y="4341813"/>
            <a:ext cx="164782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latin typeface="Courier" charset="0"/>
              </a:rPr>
              <a:t>THE FA-T CAT</a:t>
            </a:r>
            <a:br>
              <a:rPr lang="en-US" sz="1600">
                <a:latin typeface="Courier" charset="0"/>
              </a:rPr>
            </a:br>
            <a:r>
              <a:rPr lang="en-US" sz="1600">
                <a:latin typeface="Courier" charset="0"/>
              </a:rPr>
              <a:t>THE FAST CAT</a:t>
            </a:r>
            <a:endParaRPr lang="en-US">
              <a:latin typeface="Times" charset="0"/>
            </a:endParaRPr>
          </a:p>
        </p:txBody>
      </p:sp>
      <p:sp>
        <p:nvSpPr>
          <p:cNvPr id="79879" name="Text Box 1031"/>
          <p:cNvSpPr txBox="1">
            <a:spLocks noChangeArrowheads="1"/>
          </p:cNvSpPr>
          <p:nvPr/>
        </p:nvSpPr>
        <p:spPr bwMode="auto">
          <a:xfrm>
            <a:off x="3276600" y="5027613"/>
            <a:ext cx="2257425"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latin typeface="Courier" charset="0"/>
              </a:rPr>
              <a:t>THE ---- FA-T CAT</a:t>
            </a:r>
          </a:p>
          <a:p>
            <a:r>
              <a:rPr lang="en-US" sz="1600">
                <a:latin typeface="Courier" charset="0"/>
              </a:rPr>
              <a:t>THE ---- FAST CAT</a:t>
            </a:r>
          </a:p>
          <a:p>
            <a:r>
              <a:rPr lang="en-US" sz="1600">
                <a:latin typeface="Courier" charset="0"/>
              </a:rPr>
              <a:t>THE VERY FAST CAT</a:t>
            </a:r>
            <a:endParaRPr lang="en-US">
              <a:latin typeface="Courier" charset="0"/>
            </a:endParaRPr>
          </a:p>
        </p:txBody>
      </p:sp>
      <p:sp>
        <p:nvSpPr>
          <p:cNvPr id="79880" name="Line 1032"/>
          <p:cNvSpPr>
            <a:spLocks noChangeShapeType="1"/>
          </p:cNvSpPr>
          <p:nvPr/>
        </p:nvSpPr>
        <p:spPr bwMode="auto">
          <a:xfrm>
            <a:off x="3124200" y="4659313"/>
            <a:ext cx="457200" cy="2936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81" name="Line 1033"/>
          <p:cNvSpPr>
            <a:spLocks noChangeShapeType="1"/>
          </p:cNvSpPr>
          <p:nvPr/>
        </p:nvSpPr>
        <p:spPr bwMode="auto">
          <a:xfrm flipV="1">
            <a:off x="4572000" y="3352800"/>
            <a:ext cx="381000" cy="16002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82" name="Text Box 1034"/>
          <p:cNvSpPr txBox="1">
            <a:spLocks noChangeArrowheads="1"/>
          </p:cNvSpPr>
          <p:nvPr/>
        </p:nvSpPr>
        <p:spPr bwMode="auto">
          <a:xfrm>
            <a:off x="6003925" y="5559425"/>
            <a:ext cx="2257425"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latin typeface="Courier" charset="0"/>
              </a:rPr>
              <a:t>THE ---- FA-T CAT</a:t>
            </a:r>
            <a:br>
              <a:rPr lang="en-US" sz="1600">
                <a:latin typeface="Courier" charset="0"/>
              </a:rPr>
            </a:br>
            <a:r>
              <a:rPr lang="en-US" sz="1600">
                <a:latin typeface="Courier" charset="0"/>
              </a:rPr>
              <a:t>THE ---- FAST CAT</a:t>
            </a:r>
          </a:p>
          <a:p>
            <a:r>
              <a:rPr lang="en-US" sz="1600">
                <a:latin typeface="Courier" charset="0"/>
              </a:rPr>
              <a:t>THE VERY FAST CAT</a:t>
            </a:r>
          </a:p>
          <a:p>
            <a:r>
              <a:rPr lang="en-US" sz="1600">
                <a:latin typeface="Courier" charset="0"/>
              </a:rPr>
              <a:t>THE LAST FA-T CAT</a:t>
            </a:r>
            <a:endParaRPr lang="en-US">
              <a:latin typeface="Times" charset="0"/>
            </a:endParaRPr>
          </a:p>
        </p:txBody>
      </p:sp>
      <p:sp>
        <p:nvSpPr>
          <p:cNvPr id="79883" name="Line 1035"/>
          <p:cNvSpPr>
            <a:spLocks noChangeShapeType="1"/>
          </p:cNvSpPr>
          <p:nvPr/>
        </p:nvSpPr>
        <p:spPr bwMode="auto">
          <a:xfrm flipH="1">
            <a:off x="7086600" y="3440113"/>
            <a:ext cx="76200" cy="19700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84" name="Line 1036"/>
          <p:cNvSpPr>
            <a:spLocks noChangeShapeType="1"/>
          </p:cNvSpPr>
          <p:nvPr/>
        </p:nvSpPr>
        <p:spPr bwMode="auto">
          <a:xfrm>
            <a:off x="5562600" y="5486400"/>
            <a:ext cx="457200" cy="2174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85" name="Line 1038"/>
          <p:cNvSpPr>
            <a:spLocks noChangeShapeType="1"/>
          </p:cNvSpPr>
          <p:nvPr/>
        </p:nvSpPr>
        <p:spPr bwMode="auto">
          <a:xfrm flipV="1">
            <a:off x="1524000" y="2819400"/>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86" name="Line 1039"/>
          <p:cNvSpPr>
            <a:spLocks noChangeShapeType="1"/>
          </p:cNvSpPr>
          <p:nvPr/>
        </p:nvSpPr>
        <p:spPr bwMode="auto">
          <a:xfrm>
            <a:off x="1524000" y="2819400"/>
            <a:ext cx="1676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87" name="Line 1040"/>
          <p:cNvSpPr>
            <a:spLocks noChangeShapeType="1"/>
          </p:cNvSpPr>
          <p:nvPr/>
        </p:nvSpPr>
        <p:spPr bwMode="auto">
          <a:xfrm>
            <a:off x="3200400" y="2819400"/>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88" name="Line 1041"/>
          <p:cNvSpPr>
            <a:spLocks noChangeShapeType="1"/>
          </p:cNvSpPr>
          <p:nvPr/>
        </p:nvSpPr>
        <p:spPr bwMode="auto">
          <a:xfrm flipV="1">
            <a:off x="2362200" y="25908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89" name="Line 1042"/>
          <p:cNvSpPr>
            <a:spLocks noChangeShapeType="1"/>
          </p:cNvSpPr>
          <p:nvPr/>
        </p:nvSpPr>
        <p:spPr bwMode="auto">
          <a:xfrm>
            <a:off x="2362200" y="2590800"/>
            <a:ext cx="2743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90" name="Line 1043"/>
          <p:cNvSpPr>
            <a:spLocks noChangeShapeType="1"/>
          </p:cNvSpPr>
          <p:nvPr/>
        </p:nvSpPr>
        <p:spPr bwMode="auto">
          <a:xfrm>
            <a:off x="5105400" y="2590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91" name="Line 1044"/>
          <p:cNvSpPr>
            <a:spLocks noChangeShapeType="1"/>
          </p:cNvSpPr>
          <p:nvPr/>
        </p:nvSpPr>
        <p:spPr bwMode="auto">
          <a:xfrm flipV="1">
            <a:off x="3962400" y="2362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92" name="Line 1045"/>
          <p:cNvSpPr>
            <a:spLocks noChangeShapeType="1"/>
          </p:cNvSpPr>
          <p:nvPr/>
        </p:nvSpPr>
        <p:spPr bwMode="auto">
          <a:xfrm>
            <a:off x="3962400" y="2362200"/>
            <a:ext cx="2971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93" name="Line 1046"/>
          <p:cNvSpPr>
            <a:spLocks noChangeShapeType="1"/>
          </p:cNvSpPr>
          <p:nvPr/>
        </p:nvSpPr>
        <p:spPr bwMode="auto">
          <a:xfrm>
            <a:off x="6934200" y="2362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Optima"/>
            </a:endParaRPr>
          </a:p>
        </p:txBody>
      </p:sp>
      <p:sp>
        <p:nvSpPr>
          <p:cNvPr id="79894" name="Text Box 1047"/>
          <p:cNvSpPr txBox="1">
            <a:spLocks noChangeArrowheads="1"/>
          </p:cNvSpPr>
          <p:nvPr/>
        </p:nvSpPr>
        <p:spPr bwMode="auto">
          <a:xfrm>
            <a:off x="1393838" y="323850"/>
            <a:ext cx="612137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accent2"/>
                </a:solidFill>
                <a:latin typeface="Optima"/>
              </a:rPr>
              <a:t>Progressive MSA stage 3: ORDER MATTERS!</a:t>
            </a:r>
          </a:p>
          <a:p>
            <a:pPr algn="ctr"/>
            <a:endParaRPr lang="en-US" sz="2000" b="1" dirty="0">
              <a:latin typeface="Optima"/>
            </a:endParaRPr>
          </a:p>
          <a:p>
            <a:pPr algn="ctr"/>
            <a:r>
              <a:rPr lang="en-US" sz="2000" b="1" dirty="0">
                <a:latin typeface="Optima"/>
              </a:rPr>
              <a:t>Progressively align the sequences</a:t>
            </a:r>
          </a:p>
          <a:p>
            <a:pPr algn="ctr"/>
            <a:r>
              <a:rPr lang="en-US" sz="2000" b="1" dirty="0">
                <a:latin typeface="Optima"/>
              </a:rPr>
              <a:t>following the branch order of the tree</a:t>
            </a:r>
            <a:endParaRPr lang="en-US" b="1" dirty="0">
              <a:solidFill>
                <a:schemeClr val="accent2"/>
              </a:solidFill>
              <a:latin typeface="Optima"/>
            </a:endParaRPr>
          </a:p>
        </p:txBody>
      </p:sp>
      <p:sp>
        <p:nvSpPr>
          <p:cNvPr id="79895" name="Text Box 1048"/>
          <p:cNvSpPr txBox="1">
            <a:spLocks noChangeArrowheads="1"/>
          </p:cNvSpPr>
          <p:nvPr/>
        </p:nvSpPr>
        <p:spPr bwMode="auto">
          <a:xfrm>
            <a:off x="0" y="6546850"/>
            <a:ext cx="45227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dirty="0">
                <a:latin typeface="Optima"/>
              </a:rPr>
              <a:t>Adapted from C. </a:t>
            </a:r>
            <a:r>
              <a:rPr lang="en-US" sz="1400" i="1" dirty="0" err="1">
                <a:latin typeface="Optima"/>
              </a:rPr>
              <a:t>Notredame</a:t>
            </a:r>
            <a:r>
              <a:rPr lang="en-US" sz="1400" i="1" dirty="0">
                <a:latin typeface="Optima"/>
              </a:rPr>
              <a:t>, Pharmacogenomics 2002</a:t>
            </a:r>
          </a:p>
        </p:txBody>
      </p:sp>
    </p:spTree>
    <p:extLst>
      <p:ext uri="{BB962C8B-B14F-4D97-AF65-F5344CB8AC3E}">
        <p14:creationId xmlns:p14="http://schemas.microsoft.com/office/powerpoint/2010/main" val="464579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7 at 12.14.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064" y="2096824"/>
            <a:ext cx="1206500" cy="330200"/>
          </a:xfrm>
          <a:prstGeom prst="rect">
            <a:avLst/>
          </a:prstGeom>
        </p:spPr>
      </p:pic>
      <p:pic>
        <p:nvPicPr>
          <p:cNvPr id="3" name="Picture 2" descr="Screen Shot 2015-02-17 at 12.14.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76" y="2602785"/>
            <a:ext cx="1143000" cy="266700"/>
          </a:xfrm>
          <a:prstGeom prst="rect">
            <a:avLst/>
          </a:prstGeom>
        </p:spPr>
      </p:pic>
      <p:pic>
        <p:nvPicPr>
          <p:cNvPr id="4" name="Picture 3" descr="Screen Shot 2015-02-17 at 12.14.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51" y="3048000"/>
            <a:ext cx="1104900" cy="254000"/>
          </a:xfrm>
          <a:prstGeom prst="rect">
            <a:avLst/>
          </a:prstGeom>
        </p:spPr>
      </p:pic>
      <p:pic>
        <p:nvPicPr>
          <p:cNvPr id="5" name="Picture 4" descr="Screen Shot 2015-02-17 at 12.14.3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6926" y="1796335"/>
            <a:ext cx="1295400" cy="2146300"/>
          </a:xfrm>
          <a:prstGeom prst="rect">
            <a:avLst/>
          </a:prstGeom>
        </p:spPr>
      </p:pic>
      <p:pic>
        <p:nvPicPr>
          <p:cNvPr id="6" name="Picture 5" descr="Screen Shot 2015-02-17 at 12.14.4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7193" y="2139950"/>
            <a:ext cx="1282700" cy="1282700"/>
          </a:xfrm>
          <a:prstGeom prst="rect">
            <a:avLst/>
          </a:prstGeom>
        </p:spPr>
      </p:pic>
      <p:sp>
        <p:nvSpPr>
          <p:cNvPr id="7" name="Title 6"/>
          <p:cNvSpPr>
            <a:spLocks noGrp="1"/>
          </p:cNvSpPr>
          <p:nvPr>
            <p:ph type="title"/>
          </p:nvPr>
        </p:nvSpPr>
        <p:spPr/>
        <p:txBody>
          <a:bodyPr/>
          <a:lstStyle/>
          <a:p>
            <a:r>
              <a:rPr lang="en-US" dirty="0" smtClean="0"/>
              <a:t>Multiple Alignment Exercise</a:t>
            </a:r>
            <a:endParaRPr lang="en-US" dirty="0"/>
          </a:p>
        </p:txBody>
      </p:sp>
    </p:spTree>
    <p:extLst>
      <p:ext uri="{BB962C8B-B14F-4D97-AF65-F5344CB8AC3E}">
        <p14:creationId xmlns:p14="http://schemas.microsoft.com/office/powerpoint/2010/main" val="8617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1A73E0-155A-A24B-BC1C-8A832305948F}" type="slidenum">
              <a:rPr lang="en-US" sz="1400">
                <a:latin typeface="Optima"/>
              </a:rPr>
              <a:pPr eaLnBrk="1" hangingPunct="1"/>
              <a:t>39</a:t>
            </a:fld>
            <a:endParaRPr lang="en-US" sz="1400" dirty="0">
              <a:latin typeface="Optima"/>
            </a:endParaRPr>
          </a:p>
        </p:txBody>
      </p:sp>
      <p:sp>
        <p:nvSpPr>
          <p:cNvPr id="114691" name="Text Box 2"/>
          <p:cNvSpPr txBox="1">
            <a:spLocks noChangeArrowheads="1"/>
          </p:cNvSpPr>
          <p:nvPr/>
        </p:nvSpPr>
        <p:spPr bwMode="auto">
          <a:xfrm>
            <a:off x="1066800" y="2514600"/>
            <a:ext cx="70866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dirty="0">
                <a:solidFill>
                  <a:schemeClr val="accent2"/>
                </a:solidFill>
                <a:latin typeface="Optima"/>
              </a:rPr>
              <a:t>Different alignment programs give different results!</a:t>
            </a:r>
          </a:p>
        </p:txBody>
      </p:sp>
    </p:spTree>
    <p:extLst>
      <p:ext uri="{BB962C8B-B14F-4D97-AF65-F5344CB8AC3E}">
        <p14:creationId xmlns:p14="http://schemas.microsoft.com/office/powerpoint/2010/main" val="162789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Alignments</a:t>
            </a:r>
            <a:endParaRPr lang="en-US" dirty="0"/>
          </a:p>
        </p:txBody>
      </p:sp>
      <p:sp>
        <p:nvSpPr>
          <p:cNvPr id="3" name="Content Placeholder 2"/>
          <p:cNvSpPr>
            <a:spLocks noGrp="1"/>
          </p:cNvSpPr>
          <p:nvPr>
            <p:ph sz="quarter" idx="1"/>
          </p:nvPr>
        </p:nvSpPr>
        <p:spPr>
          <a:xfrm>
            <a:off x="457200" y="1219199"/>
            <a:ext cx="8229600" cy="5360157"/>
          </a:xfrm>
        </p:spPr>
        <p:txBody>
          <a:bodyPr>
            <a:normAutofit/>
          </a:bodyPr>
          <a:lstStyle/>
          <a:p>
            <a:r>
              <a:rPr lang="en-US" dirty="0" smtClean="0"/>
              <a:t>The quality of an alignment is measured by giving it a quantitative score.</a:t>
            </a:r>
          </a:p>
          <a:p>
            <a:pPr lvl="1"/>
            <a:r>
              <a:rPr lang="en-US" dirty="0" smtClean="0"/>
              <a:t>Optimal alignment is an alignment that has the best score.</a:t>
            </a:r>
          </a:p>
          <a:p>
            <a:r>
              <a:rPr lang="en-US" dirty="0" smtClean="0"/>
              <a:t>The simplest way of quantifying similarity between two sequences is percentage identity</a:t>
            </a:r>
          </a:p>
          <a:p>
            <a:endParaRPr lang="en-US" dirty="0" smtClean="0"/>
          </a:p>
          <a:p>
            <a:pPr>
              <a:buNone/>
            </a:pPr>
            <a:endParaRPr lang="en-US" dirty="0" smtClean="0"/>
          </a:p>
          <a:p>
            <a:pPr>
              <a:buNone/>
            </a:pPr>
            <a:endParaRPr lang="en-US" dirty="0" smtClean="0"/>
          </a:p>
          <a:p>
            <a:pPr lvl="1"/>
            <a:r>
              <a:rPr lang="en-US" dirty="0" smtClean="0"/>
              <a:t>68.75% identity (11 matches over a total of 16, including gaps)</a:t>
            </a:r>
          </a:p>
          <a:p>
            <a:r>
              <a:rPr lang="en-US" dirty="0" smtClean="0"/>
              <a:t>Length of the sequence matters</a:t>
            </a:r>
          </a:p>
          <a:p>
            <a:pPr lvl="1"/>
            <a:r>
              <a:rPr lang="en-US" dirty="0" smtClean="0"/>
              <a:t>30% identity over long sequence is more significant then 30% identity over short sequence</a:t>
            </a:r>
          </a:p>
          <a:p>
            <a:endParaRPr lang="en-US" dirty="0"/>
          </a:p>
        </p:txBody>
      </p:sp>
      <p:pic>
        <p:nvPicPr>
          <p:cNvPr id="4" name="Picture 3" descr="Screen shot 2013-02-11 at 3.31.26 PM.png"/>
          <p:cNvPicPr>
            <a:picLocks noChangeAspect="1"/>
          </p:cNvPicPr>
          <p:nvPr/>
        </p:nvPicPr>
        <p:blipFill>
          <a:blip r:embed="rId2"/>
          <a:stretch>
            <a:fillRect/>
          </a:stretch>
        </p:blipFill>
        <p:spPr>
          <a:xfrm>
            <a:off x="67560" y="3467872"/>
            <a:ext cx="9144000" cy="128824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522B32-BF92-084D-A608-12646A39A02B}" type="slidenum">
              <a:rPr lang="en-US" sz="1400">
                <a:latin typeface="Optima"/>
              </a:rPr>
              <a:pPr eaLnBrk="1" hangingPunct="1"/>
              <a:t>40</a:t>
            </a:fld>
            <a:endParaRPr lang="en-US" sz="1400" dirty="0">
              <a:latin typeface="Optima"/>
            </a:endParaRPr>
          </a:p>
        </p:txBody>
      </p:sp>
      <p:pic>
        <p:nvPicPr>
          <p:cNvPr id="1167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179513"/>
            <a:ext cx="7805737" cy="450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40" name="Text Box 3"/>
          <p:cNvSpPr txBox="1">
            <a:spLocks noChangeArrowheads="1"/>
          </p:cNvSpPr>
          <p:nvPr/>
        </p:nvSpPr>
        <p:spPr bwMode="auto">
          <a:xfrm>
            <a:off x="3810000" y="304800"/>
            <a:ext cx="14160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chemeClr val="accent2"/>
                </a:solidFill>
                <a:latin typeface="Optima"/>
              </a:rPr>
              <a:t>ClustalW</a:t>
            </a:r>
            <a:endParaRPr lang="en-US" b="1" dirty="0">
              <a:solidFill>
                <a:schemeClr val="accent2"/>
              </a:solidFill>
              <a:latin typeface="Optima"/>
            </a:endParaRPr>
          </a:p>
        </p:txBody>
      </p:sp>
    </p:spTree>
    <p:extLst>
      <p:ext uri="{BB962C8B-B14F-4D97-AF65-F5344CB8AC3E}">
        <p14:creationId xmlns:p14="http://schemas.microsoft.com/office/powerpoint/2010/main" val="1433944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BE4040-3D85-0548-9344-DBB1F856F952}" type="slidenum">
              <a:rPr lang="en-US" sz="1400">
                <a:latin typeface="Optima"/>
              </a:rPr>
              <a:pPr eaLnBrk="1" hangingPunct="1"/>
              <a:t>41</a:t>
            </a:fld>
            <a:endParaRPr lang="en-US" sz="1400" dirty="0">
              <a:latin typeface="Optima"/>
            </a:endParaRPr>
          </a:p>
        </p:txBody>
      </p:sp>
      <p:pic>
        <p:nvPicPr>
          <p:cNvPr id="1187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009650"/>
            <a:ext cx="7985125" cy="484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8" name="Text Box 4"/>
          <p:cNvSpPr txBox="1">
            <a:spLocks noChangeArrowheads="1"/>
          </p:cNvSpPr>
          <p:nvPr/>
        </p:nvSpPr>
        <p:spPr bwMode="auto">
          <a:xfrm>
            <a:off x="3810000" y="304800"/>
            <a:ext cx="13646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chemeClr val="accent2"/>
                </a:solidFill>
                <a:latin typeface="Optima"/>
              </a:rPr>
              <a:t>MUSCLE</a:t>
            </a:r>
          </a:p>
        </p:txBody>
      </p:sp>
    </p:spTree>
    <p:extLst>
      <p:ext uri="{BB962C8B-B14F-4D97-AF65-F5344CB8AC3E}">
        <p14:creationId xmlns:p14="http://schemas.microsoft.com/office/powerpoint/2010/main" val="2090428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29FE2A-12AD-ED4D-8E11-CD83C3037C74}" type="slidenum">
              <a:rPr lang="en-US" sz="1400">
                <a:latin typeface="Optima"/>
              </a:rPr>
              <a:pPr eaLnBrk="1" hangingPunct="1"/>
              <a:t>42</a:t>
            </a:fld>
            <a:endParaRPr lang="en-US" sz="1400" dirty="0">
              <a:latin typeface="Optima"/>
            </a:endParaRPr>
          </a:p>
        </p:txBody>
      </p:sp>
      <p:pic>
        <p:nvPicPr>
          <p:cNvPr id="1208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904875"/>
            <a:ext cx="7658100" cy="505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6" name="Text Box 4"/>
          <p:cNvSpPr txBox="1">
            <a:spLocks noChangeArrowheads="1"/>
          </p:cNvSpPr>
          <p:nvPr/>
        </p:nvSpPr>
        <p:spPr bwMode="auto">
          <a:xfrm>
            <a:off x="3810000" y="304800"/>
            <a:ext cx="14336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chemeClr val="accent2"/>
                </a:solidFill>
                <a:latin typeface="Optima"/>
              </a:rPr>
              <a:t>Probcons</a:t>
            </a:r>
            <a:endParaRPr lang="en-US" b="1" dirty="0">
              <a:solidFill>
                <a:schemeClr val="accent2"/>
              </a:solidFill>
              <a:latin typeface="Optima"/>
            </a:endParaRPr>
          </a:p>
        </p:txBody>
      </p:sp>
    </p:spTree>
    <p:extLst>
      <p:ext uri="{BB962C8B-B14F-4D97-AF65-F5344CB8AC3E}">
        <p14:creationId xmlns:p14="http://schemas.microsoft.com/office/powerpoint/2010/main" val="622440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7AF7BC-8DA3-274C-BC35-8DD0F2540B7C}" type="slidenum">
              <a:rPr lang="en-US" sz="1400">
                <a:latin typeface="Optima"/>
              </a:rPr>
              <a:pPr eaLnBrk="1" hangingPunct="1"/>
              <a:t>43</a:t>
            </a:fld>
            <a:endParaRPr lang="en-US" sz="1400" dirty="0">
              <a:latin typeface="Optima"/>
            </a:endParaRPr>
          </a:p>
        </p:txBody>
      </p:sp>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989013"/>
            <a:ext cx="7646987" cy="488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4" name="Text Box 4"/>
          <p:cNvSpPr txBox="1">
            <a:spLocks noChangeArrowheads="1"/>
          </p:cNvSpPr>
          <p:nvPr/>
        </p:nvSpPr>
        <p:spPr bwMode="auto">
          <a:xfrm>
            <a:off x="3938588" y="304800"/>
            <a:ext cx="123623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chemeClr val="accent2"/>
                </a:solidFill>
                <a:latin typeface="Optima"/>
              </a:rPr>
              <a:t>TCoffee</a:t>
            </a:r>
            <a:endParaRPr lang="en-US" b="1" dirty="0">
              <a:solidFill>
                <a:schemeClr val="accent2"/>
              </a:solidFill>
              <a:latin typeface="Optima"/>
            </a:endParaRPr>
          </a:p>
        </p:txBody>
      </p:sp>
    </p:spTree>
    <p:extLst>
      <p:ext uri="{BB962C8B-B14F-4D97-AF65-F5344CB8AC3E}">
        <p14:creationId xmlns:p14="http://schemas.microsoft.com/office/powerpoint/2010/main" val="1326282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Phylogenetic</a:t>
            </a:r>
            <a:r>
              <a:rPr lang="en-US" dirty="0" smtClean="0"/>
              <a:t> trees reconstruct evolutionary relationships</a:t>
            </a:r>
            <a:endParaRPr lang="en-US" dirty="0"/>
          </a:p>
        </p:txBody>
      </p:sp>
      <p:sp>
        <p:nvSpPr>
          <p:cNvPr id="3" name="Content Placeholder 2"/>
          <p:cNvSpPr>
            <a:spLocks noGrp="1"/>
          </p:cNvSpPr>
          <p:nvPr>
            <p:ph sz="quarter" idx="1"/>
          </p:nvPr>
        </p:nvSpPr>
        <p:spPr/>
        <p:txBody>
          <a:bodyPr/>
          <a:lstStyle/>
          <a:p>
            <a:r>
              <a:rPr lang="en-US" dirty="0" err="1" smtClean="0"/>
              <a:t>Taxa</a:t>
            </a:r>
            <a:r>
              <a:rPr lang="en-US" dirty="0" smtClean="0"/>
              <a:t> – objects based on which evolutionary relationships are determined</a:t>
            </a:r>
          </a:p>
          <a:p>
            <a:pPr lvl="1"/>
            <a:r>
              <a:rPr lang="en-US" dirty="0" smtClean="0"/>
              <a:t>Genes and proteins can be </a:t>
            </a:r>
            <a:r>
              <a:rPr lang="en-US" dirty="0" err="1" smtClean="0"/>
              <a:t>Taxa</a:t>
            </a:r>
            <a:endParaRPr lang="en-US" dirty="0" smtClean="0"/>
          </a:p>
          <a:p>
            <a:r>
              <a:rPr lang="en-US" dirty="0" smtClean="0"/>
              <a:t>Species tree – </a:t>
            </a:r>
            <a:r>
              <a:rPr lang="en-US" dirty="0" err="1" smtClean="0"/>
              <a:t>orthologous</a:t>
            </a:r>
            <a:r>
              <a:rPr lang="en-US" dirty="0" smtClean="0"/>
              <a:t> sequences are being used to determine relationship between species.</a:t>
            </a:r>
          </a:p>
          <a:p>
            <a:pPr lvl="1"/>
            <a:r>
              <a:rPr lang="en-US" dirty="0" smtClean="0"/>
              <a:t>Different from when </a:t>
            </a:r>
            <a:r>
              <a:rPr lang="en-US" dirty="0" err="1" smtClean="0"/>
              <a:t>orthologous</a:t>
            </a:r>
            <a:r>
              <a:rPr lang="en-US" dirty="0" smtClean="0"/>
              <a:t> sequences are used to compare gene or proteins from gene families</a:t>
            </a:r>
            <a:endParaRPr lang="en-US" dirty="0"/>
          </a:p>
        </p:txBody>
      </p:sp>
    </p:spTree>
    <p:extLst>
      <p:ext uri="{BB962C8B-B14F-4D97-AF65-F5344CB8AC3E}">
        <p14:creationId xmlns:p14="http://schemas.microsoft.com/office/powerpoint/2010/main" val="2015248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topology (the way tree looks)</a:t>
            </a:r>
            <a:endParaRPr lang="en-US" dirty="0"/>
          </a:p>
        </p:txBody>
      </p:sp>
      <p:pic>
        <p:nvPicPr>
          <p:cNvPr id="4" name="Content Placeholder 3" descr="07-01.jpg"/>
          <p:cNvPicPr>
            <a:picLocks noGrp="1" noChangeAspect="1"/>
          </p:cNvPicPr>
          <p:nvPr>
            <p:ph sz="quarter" idx="1"/>
          </p:nvPr>
        </p:nvPicPr>
        <p:blipFill>
          <a:blip r:embed="rId2"/>
          <a:srcRect t="-28290" b="-28290"/>
          <a:stretch>
            <a:fillRect/>
          </a:stretch>
        </p:blipFill>
        <p:spPr>
          <a:xfrm>
            <a:off x="457200" y="1219200"/>
            <a:ext cx="8229600" cy="4937760"/>
          </a:xfrm>
        </p:spPr>
      </p:pic>
      <p:sp>
        <p:nvSpPr>
          <p:cNvPr id="5" name="TextBox 4"/>
          <p:cNvSpPr txBox="1"/>
          <p:nvPr/>
        </p:nvSpPr>
        <p:spPr>
          <a:xfrm>
            <a:off x="711194" y="5471539"/>
            <a:ext cx="8229601" cy="1200329"/>
          </a:xfrm>
          <a:prstGeom prst="rect">
            <a:avLst/>
          </a:prstGeom>
          <a:noFill/>
        </p:spPr>
        <p:txBody>
          <a:bodyPr wrap="square" rtlCol="0">
            <a:spAutoFit/>
          </a:bodyPr>
          <a:lstStyle/>
          <a:p>
            <a:r>
              <a:rPr lang="en-US" dirty="0" smtClean="0"/>
              <a:t>Alive birds are shown on the leaves of the trees.</a:t>
            </a:r>
          </a:p>
          <a:p>
            <a:r>
              <a:rPr lang="en-US" dirty="0" smtClean="0"/>
              <a:t>The tree is fully resolved because each internal bird has three edges 	</a:t>
            </a:r>
          </a:p>
          <a:p>
            <a:r>
              <a:rPr lang="en-US" dirty="0" smtClean="0"/>
              <a:t>(one ancestor, two descendants) also referred to as </a:t>
            </a:r>
            <a:r>
              <a:rPr lang="en-US" dirty="0" err="1" smtClean="0"/>
              <a:t>bifurtification</a:t>
            </a:r>
            <a:r>
              <a:rPr lang="en-US" dirty="0" smtClean="0"/>
              <a:t> or dichotomous.</a:t>
            </a:r>
          </a:p>
          <a:p>
            <a:r>
              <a:rPr lang="en-US" dirty="0" smtClean="0"/>
              <a:t>Internal branch points represent speciation events.</a:t>
            </a:r>
            <a:endParaRPr lang="en-US" dirty="0"/>
          </a:p>
        </p:txBody>
      </p:sp>
      <p:sp>
        <p:nvSpPr>
          <p:cNvPr id="6" name="TextBox 5"/>
          <p:cNvSpPr txBox="1"/>
          <p:nvPr/>
        </p:nvSpPr>
        <p:spPr>
          <a:xfrm>
            <a:off x="457200" y="1429731"/>
            <a:ext cx="4579612" cy="369332"/>
          </a:xfrm>
          <a:prstGeom prst="rect">
            <a:avLst/>
          </a:prstGeom>
          <a:noFill/>
        </p:spPr>
        <p:txBody>
          <a:bodyPr wrap="none" rtlCol="0">
            <a:spAutoFit/>
          </a:bodyPr>
          <a:lstStyle/>
          <a:p>
            <a:r>
              <a:rPr lang="en-US" dirty="0" err="1" smtClean="0"/>
              <a:t>Unrooted</a:t>
            </a:r>
            <a:r>
              <a:rPr lang="en-US" dirty="0" smtClean="0"/>
              <a:t> - No direction of evolution is shown</a:t>
            </a:r>
          </a:p>
        </p:txBody>
      </p:sp>
      <p:sp>
        <p:nvSpPr>
          <p:cNvPr id="7" name="TextBox 6"/>
          <p:cNvSpPr txBox="1"/>
          <p:nvPr/>
        </p:nvSpPr>
        <p:spPr>
          <a:xfrm>
            <a:off x="5510313" y="1429731"/>
            <a:ext cx="3176487" cy="646331"/>
          </a:xfrm>
          <a:prstGeom prst="rect">
            <a:avLst/>
          </a:prstGeom>
          <a:noFill/>
        </p:spPr>
        <p:txBody>
          <a:bodyPr wrap="square" rtlCol="0">
            <a:spAutoFit/>
          </a:bodyPr>
          <a:lstStyle/>
          <a:p>
            <a:r>
              <a:rPr lang="en-US" dirty="0" smtClean="0"/>
              <a:t>Common ancestor to all live birds is the “root” brown bird</a:t>
            </a:r>
            <a:endParaRPr lang="en-US" dirty="0"/>
          </a:p>
        </p:txBody>
      </p:sp>
    </p:spTree>
    <p:extLst>
      <p:ext uri="{BB962C8B-B14F-4D97-AF65-F5344CB8AC3E}">
        <p14:creationId xmlns:p14="http://schemas.microsoft.com/office/powerpoint/2010/main" val="171559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trees.</a:t>
            </a:r>
            <a:endParaRPr lang="en-US" dirty="0"/>
          </a:p>
        </p:txBody>
      </p:sp>
      <p:pic>
        <p:nvPicPr>
          <p:cNvPr id="4" name="Content Placeholder 3" descr="07-02.jpg"/>
          <p:cNvPicPr>
            <a:picLocks noGrp="1" noChangeAspect="1"/>
          </p:cNvPicPr>
          <p:nvPr>
            <p:ph sz="quarter" idx="1"/>
          </p:nvPr>
        </p:nvPicPr>
        <p:blipFill>
          <a:blip r:embed="rId3"/>
          <a:srcRect l="-24214" r="-24214"/>
          <a:stretch>
            <a:fillRect/>
          </a:stretch>
        </p:blipFill>
        <p:spPr>
          <a:xfrm>
            <a:off x="590869" y="1143000"/>
            <a:ext cx="7900561" cy="4740337"/>
          </a:xfrm>
        </p:spPr>
      </p:pic>
      <p:sp>
        <p:nvSpPr>
          <p:cNvPr id="5" name="TextBox 4"/>
          <p:cNvSpPr txBox="1"/>
          <p:nvPr/>
        </p:nvSpPr>
        <p:spPr>
          <a:xfrm>
            <a:off x="0" y="2675376"/>
            <a:ext cx="3171095" cy="646331"/>
          </a:xfrm>
          <a:prstGeom prst="rect">
            <a:avLst/>
          </a:prstGeom>
          <a:noFill/>
        </p:spPr>
        <p:txBody>
          <a:bodyPr wrap="square" rtlCol="0">
            <a:spAutoFit/>
          </a:bodyPr>
          <a:lstStyle/>
          <a:p>
            <a:r>
              <a:rPr lang="en-US" dirty="0" smtClean="0"/>
              <a:t>A </a:t>
            </a:r>
            <a:r>
              <a:rPr lang="en-US" dirty="0" err="1" smtClean="0"/>
              <a:t>cladogram</a:t>
            </a:r>
            <a:r>
              <a:rPr lang="en-US" dirty="0" smtClean="0"/>
              <a:t> – branch lengths have no meaning.</a:t>
            </a:r>
            <a:endParaRPr lang="en-US" dirty="0"/>
          </a:p>
        </p:txBody>
      </p:sp>
      <p:sp>
        <p:nvSpPr>
          <p:cNvPr id="6" name="TextBox 5"/>
          <p:cNvSpPr txBox="1"/>
          <p:nvPr/>
        </p:nvSpPr>
        <p:spPr>
          <a:xfrm>
            <a:off x="5497706" y="496669"/>
            <a:ext cx="3646294" cy="646331"/>
          </a:xfrm>
          <a:prstGeom prst="rect">
            <a:avLst/>
          </a:prstGeom>
          <a:noFill/>
        </p:spPr>
        <p:txBody>
          <a:bodyPr wrap="square" rtlCol="0">
            <a:spAutoFit/>
          </a:bodyPr>
          <a:lstStyle/>
          <a:p>
            <a:r>
              <a:rPr lang="en-US" dirty="0" smtClean="0"/>
              <a:t>An additive tree – branch lengths related to evolutionary distance. </a:t>
            </a:r>
            <a:endParaRPr lang="en-US" dirty="0"/>
          </a:p>
        </p:txBody>
      </p:sp>
      <p:sp>
        <p:nvSpPr>
          <p:cNvPr id="7" name="TextBox 6"/>
          <p:cNvSpPr txBox="1"/>
          <p:nvPr/>
        </p:nvSpPr>
        <p:spPr>
          <a:xfrm>
            <a:off x="207664" y="5883337"/>
            <a:ext cx="3646294" cy="923330"/>
          </a:xfrm>
          <a:prstGeom prst="rect">
            <a:avLst/>
          </a:prstGeom>
          <a:noFill/>
        </p:spPr>
        <p:txBody>
          <a:bodyPr wrap="square" rtlCol="0">
            <a:spAutoFit/>
          </a:bodyPr>
          <a:lstStyle/>
          <a:p>
            <a:r>
              <a:rPr lang="en-US" dirty="0" smtClean="0"/>
              <a:t>An </a:t>
            </a:r>
            <a:r>
              <a:rPr lang="en-US" dirty="0" err="1" smtClean="0"/>
              <a:t>ultrametric</a:t>
            </a:r>
            <a:r>
              <a:rPr lang="en-US" dirty="0" smtClean="0"/>
              <a:t> tree – additive tree where mutation rate is assumed to be constant.</a:t>
            </a:r>
            <a:endParaRPr lang="en-US" dirty="0"/>
          </a:p>
        </p:txBody>
      </p:sp>
      <p:sp>
        <p:nvSpPr>
          <p:cNvPr id="8" name="TextBox 7"/>
          <p:cNvSpPr txBox="1"/>
          <p:nvPr/>
        </p:nvSpPr>
        <p:spPr>
          <a:xfrm>
            <a:off x="4845136" y="5883337"/>
            <a:ext cx="3646294" cy="646331"/>
          </a:xfrm>
          <a:prstGeom prst="rect">
            <a:avLst/>
          </a:prstGeom>
          <a:noFill/>
        </p:spPr>
        <p:txBody>
          <a:bodyPr wrap="square" rtlCol="0">
            <a:spAutoFit/>
          </a:bodyPr>
          <a:lstStyle/>
          <a:p>
            <a:r>
              <a:rPr lang="en-US" dirty="0" smtClean="0"/>
              <a:t>An additive tree rooted with an </a:t>
            </a:r>
            <a:r>
              <a:rPr lang="en-US" dirty="0" err="1" smtClean="0"/>
              <a:t>outgroup</a:t>
            </a:r>
            <a:r>
              <a:rPr lang="en-US" dirty="0" smtClean="0"/>
              <a:t>.</a:t>
            </a:r>
            <a:endParaRPr lang="en-US" dirty="0"/>
          </a:p>
        </p:txBody>
      </p:sp>
    </p:spTree>
    <p:extLst>
      <p:ext uri="{BB962C8B-B14F-4D97-AF65-F5344CB8AC3E}">
        <p14:creationId xmlns:p14="http://schemas.microsoft.com/office/powerpoint/2010/main" val="14840337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tree </a:t>
            </a:r>
            <a:r>
              <a:rPr lang="en-US" dirty="0" err="1" smtClean="0"/>
              <a:t>vs</a:t>
            </a:r>
            <a:r>
              <a:rPr lang="en-US" dirty="0" smtClean="0"/>
              <a:t> Gene Tree</a:t>
            </a:r>
            <a:endParaRPr lang="en-US" dirty="0"/>
          </a:p>
        </p:txBody>
      </p:sp>
      <p:pic>
        <p:nvPicPr>
          <p:cNvPr id="4" name="Content Placeholder 3" descr="07-03.jpg"/>
          <p:cNvPicPr>
            <a:picLocks noGrp="1" noChangeAspect="1"/>
          </p:cNvPicPr>
          <p:nvPr>
            <p:ph sz="quarter" idx="1"/>
          </p:nvPr>
        </p:nvPicPr>
        <p:blipFill>
          <a:blip r:embed="rId2"/>
          <a:srcRect t="-44369" b="-44369"/>
          <a:stretch>
            <a:fillRect/>
          </a:stretch>
        </p:blipFill>
        <p:spPr>
          <a:xfrm>
            <a:off x="457200" y="813900"/>
            <a:ext cx="8229600" cy="4937760"/>
          </a:xfrm>
        </p:spPr>
      </p:pic>
      <p:sp>
        <p:nvSpPr>
          <p:cNvPr id="5" name="TextBox 4"/>
          <p:cNvSpPr txBox="1"/>
          <p:nvPr/>
        </p:nvSpPr>
        <p:spPr>
          <a:xfrm>
            <a:off x="457200" y="4310300"/>
            <a:ext cx="3380105" cy="923330"/>
          </a:xfrm>
          <a:prstGeom prst="rect">
            <a:avLst/>
          </a:prstGeom>
          <a:noFill/>
        </p:spPr>
        <p:txBody>
          <a:bodyPr wrap="square" rtlCol="0">
            <a:spAutoFit/>
          </a:bodyPr>
          <a:lstStyle/>
          <a:p>
            <a:r>
              <a:rPr lang="en-US" dirty="0" smtClean="0"/>
              <a:t>Species tree showing evolutionary relationship which is rooted using Hydra as an </a:t>
            </a:r>
            <a:r>
              <a:rPr lang="en-US" dirty="0" err="1" smtClean="0"/>
              <a:t>outgroup</a:t>
            </a:r>
            <a:r>
              <a:rPr lang="en-US" dirty="0" smtClean="0"/>
              <a:t>.</a:t>
            </a:r>
            <a:endParaRPr lang="en-US" dirty="0"/>
          </a:p>
        </p:txBody>
      </p:sp>
      <p:sp>
        <p:nvSpPr>
          <p:cNvPr id="6" name="TextBox 5"/>
          <p:cNvSpPr txBox="1"/>
          <p:nvPr/>
        </p:nvSpPr>
        <p:spPr>
          <a:xfrm>
            <a:off x="4713365" y="4868860"/>
            <a:ext cx="3380105" cy="1477328"/>
          </a:xfrm>
          <a:prstGeom prst="rect">
            <a:avLst/>
          </a:prstGeom>
          <a:noFill/>
        </p:spPr>
        <p:txBody>
          <a:bodyPr wrap="square" rtlCol="0">
            <a:spAutoFit/>
          </a:bodyPr>
          <a:lstStyle/>
          <a:p>
            <a:r>
              <a:rPr lang="en-US" dirty="0" smtClean="0"/>
              <a:t>Gene tree showing evolutionary relationship of a Na+ K+ ion pump membrane protein. Squares represent gene duplications events.</a:t>
            </a:r>
            <a:endParaRPr lang="en-US" dirty="0"/>
          </a:p>
        </p:txBody>
      </p:sp>
    </p:spTree>
    <p:extLst>
      <p:ext uri="{BB962C8B-B14F-4D97-AF65-F5344CB8AC3E}">
        <p14:creationId xmlns:p14="http://schemas.microsoft.com/office/powerpoint/2010/main" val="1535020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tree represented as a set of splits</a:t>
            </a:r>
            <a:endParaRPr lang="en-US" dirty="0"/>
          </a:p>
        </p:txBody>
      </p:sp>
      <p:pic>
        <p:nvPicPr>
          <p:cNvPr id="4" name="Content Placeholder 3" descr="07-04.jpg"/>
          <p:cNvPicPr>
            <a:picLocks noGrp="1" noChangeAspect="1"/>
          </p:cNvPicPr>
          <p:nvPr>
            <p:ph sz="quarter" idx="1"/>
          </p:nvPr>
        </p:nvPicPr>
        <p:blipFill>
          <a:blip r:embed="rId2"/>
          <a:srcRect l="-28003" r="-28003"/>
          <a:stretch>
            <a:fillRect/>
          </a:stretch>
        </p:blipFill>
        <p:spPr>
          <a:xfrm>
            <a:off x="457200" y="1219199"/>
            <a:ext cx="9046178" cy="5427707"/>
          </a:xfrm>
        </p:spPr>
      </p:pic>
      <p:sp>
        <p:nvSpPr>
          <p:cNvPr id="5" name="TextBox 4"/>
          <p:cNvSpPr txBox="1"/>
          <p:nvPr/>
        </p:nvSpPr>
        <p:spPr>
          <a:xfrm>
            <a:off x="457200" y="1756296"/>
            <a:ext cx="3850258" cy="369332"/>
          </a:xfrm>
          <a:prstGeom prst="rect">
            <a:avLst/>
          </a:prstGeom>
          <a:noFill/>
        </p:spPr>
        <p:txBody>
          <a:bodyPr wrap="none" rtlCol="0">
            <a:spAutoFit/>
          </a:bodyPr>
          <a:lstStyle/>
          <a:p>
            <a:r>
              <a:rPr lang="en-US" dirty="0" smtClean="0"/>
              <a:t>At each split, the branch is a * or non-*</a:t>
            </a:r>
          </a:p>
        </p:txBody>
      </p:sp>
      <p:sp>
        <p:nvSpPr>
          <p:cNvPr id="6" name="TextBox 5"/>
          <p:cNvSpPr txBox="1"/>
          <p:nvPr/>
        </p:nvSpPr>
        <p:spPr>
          <a:xfrm>
            <a:off x="190739" y="4426708"/>
            <a:ext cx="1847493" cy="369332"/>
          </a:xfrm>
          <a:prstGeom prst="rect">
            <a:avLst/>
          </a:prstGeom>
          <a:noFill/>
        </p:spPr>
        <p:txBody>
          <a:bodyPr wrap="none" rtlCol="0">
            <a:spAutoFit/>
          </a:bodyPr>
          <a:lstStyle/>
          <a:p>
            <a:r>
              <a:rPr lang="en-US" dirty="0" smtClean="0"/>
              <a:t>0.2 mutations/site</a:t>
            </a:r>
          </a:p>
        </p:txBody>
      </p:sp>
    </p:spTree>
    <p:extLst>
      <p:ext uri="{BB962C8B-B14F-4D97-AF65-F5344CB8AC3E}">
        <p14:creationId xmlns:p14="http://schemas.microsoft.com/office/powerpoint/2010/main" val="1374223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definitions</a:t>
            </a:r>
            <a:endParaRPr lang="en-US" dirty="0"/>
          </a:p>
        </p:txBody>
      </p:sp>
      <p:sp>
        <p:nvSpPr>
          <p:cNvPr id="3" name="Content Placeholder 2"/>
          <p:cNvSpPr>
            <a:spLocks noGrp="1"/>
          </p:cNvSpPr>
          <p:nvPr>
            <p:ph sz="quarter" idx="1"/>
          </p:nvPr>
        </p:nvSpPr>
        <p:spPr>
          <a:xfrm>
            <a:off x="457200" y="1219200"/>
            <a:ext cx="8229600" cy="5384800"/>
          </a:xfrm>
        </p:spPr>
        <p:txBody>
          <a:bodyPr>
            <a:normAutofit fontScale="92500" lnSpcReduction="10000"/>
          </a:bodyPr>
          <a:lstStyle/>
          <a:p>
            <a:r>
              <a:rPr lang="en-US" dirty="0" err="1" smtClean="0"/>
              <a:t>Newick</a:t>
            </a:r>
            <a:r>
              <a:rPr lang="en-US" dirty="0" smtClean="0"/>
              <a:t> (New Hampshire format) – computer readable format that contains information about the tree.</a:t>
            </a:r>
          </a:p>
          <a:p>
            <a:endParaRPr lang="en-US" dirty="0" smtClean="0"/>
          </a:p>
          <a:p>
            <a:endParaRPr lang="en-US" dirty="0" smtClean="0"/>
          </a:p>
          <a:p>
            <a:r>
              <a:rPr lang="en-US" dirty="0" smtClean="0"/>
              <a:t>Bootstrap analysis – estimates the support of the tree by repeating the construction of the tree based on different sampling</a:t>
            </a:r>
          </a:p>
          <a:p>
            <a:r>
              <a:rPr lang="en-US" dirty="0" smtClean="0"/>
              <a:t>Condensed tree – branches that are not highly supported are removed</a:t>
            </a:r>
          </a:p>
          <a:p>
            <a:r>
              <a:rPr lang="en-US" dirty="0" smtClean="0"/>
              <a:t>Consensus feature – feature that is always (most of the time) observed when comparing trees. The features can be summarized in a consensus tree</a:t>
            </a:r>
          </a:p>
          <a:p>
            <a:pPr lvl="1"/>
            <a:r>
              <a:rPr lang="en-US" dirty="0" smtClean="0"/>
              <a:t>Strict show only those that are in all</a:t>
            </a:r>
          </a:p>
          <a:p>
            <a:pPr lvl="1"/>
            <a:r>
              <a:rPr lang="en-US" dirty="0" smtClean="0"/>
              <a:t>Majority rule shows all that are present more than a threshold.</a:t>
            </a:r>
          </a:p>
          <a:p>
            <a:endParaRPr lang="en-US" dirty="0"/>
          </a:p>
        </p:txBody>
      </p:sp>
      <p:pic>
        <p:nvPicPr>
          <p:cNvPr id="4" name="Picture 3" descr="Screen shot 2013-02-26 at 11.16.33 AM.png"/>
          <p:cNvPicPr>
            <a:picLocks noChangeAspect="1"/>
          </p:cNvPicPr>
          <p:nvPr/>
        </p:nvPicPr>
        <p:blipFill>
          <a:blip r:embed="rId2"/>
          <a:stretch>
            <a:fillRect/>
          </a:stretch>
        </p:blipFill>
        <p:spPr>
          <a:xfrm>
            <a:off x="1202267" y="1898652"/>
            <a:ext cx="6096000" cy="952500"/>
          </a:xfrm>
          <a:prstGeom prst="rect">
            <a:avLst/>
          </a:prstGeom>
        </p:spPr>
      </p:pic>
    </p:spTree>
    <p:extLst>
      <p:ext uri="{BB962C8B-B14F-4D97-AF65-F5344CB8AC3E}">
        <p14:creationId xmlns:p14="http://schemas.microsoft.com/office/powerpoint/2010/main" val="38397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Dot-plot</a:t>
            </a:r>
            <a:endParaRPr lang="en-US" dirty="0"/>
          </a:p>
        </p:txBody>
      </p:sp>
      <p:pic>
        <p:nvPicPr>
          <p:cNvPr id="4" name="Content Placeholder 3" descr="04-01.jpg"/>
          <p:cNvPicPr>
            <a:picLocks noGrp="1" noChangeAspect="1"/>
          </p:cNvPicPr>
          <p:nvPr>
            <p:ph sz="quarter" idx="1"/>
          </p:nvPr>
        </p:nvPicPr>
        <p:blipFill>
          <a:blip r:embed="rId3"/>
          <a:srcRect l="-428" r="-428"/>
          <a:stretch>
            <a:fillRect/>
          </a:stretch>
        </p:blipFill>
        <p:spPr/>
      </p:pic>
      <p:sp>
        <p:nvSpPr>
          <p:cNvPr id="5" name="Content Placeholder 4"/>
          <p:cNvSpPr>
            <a:spLocks noGrp="1"/>
          </p:cNvSpPr>
          <p:nvPr>
            <p:ph sz="quarter" idx="2"/>
          </p:nvPr>
        </p:nvSpPr>
        <p:spPr/>
        <p:txBody>
          <a:bodyPr/>
          <a:lstStyle/>
          <a:p>
            <a:r>
              <a:rPr lang="en-US" dirty="0" smtClean="0"/>
              <a:t>Red dots represent identities of identical residue pairs. Pink dots are “noise”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Tree supported by bootstrap values</a:t>
            </a:r>
            <a:endParaRPr lang="en-US" dirty="0"/>
          </a:p>
        </p:txBody>
      </p:sp>
      <p:pic>
        <p:nvPicPr>
          <p:cNvPr id="4" name="Content Placeholder 3" descr="07-05.jpg"/>
          <p:cNvPicPr>
            <a:picLocks noGrp="1" noChangeAspect="1"/>
          </p:cNvPicPr>
          <p:nvPr>
            <p:ph sz="quarter" idx="1"/>
          </p:nvPr>
        </p:nvPicPr>
        <p:blipFill>
          <a:blip r:embed="rId3"/>
          <a:srcRect l="-238" r="-238"/>
          <a:stretch>
            <a:fillRect/>
          </a:stretch>
        </p:blipFill>
        <p:spPr/>
      </p:pic>
      <p:sp>
        <p:nvSpPr>
          <p:cNvPr id="10" name="Content Placeholder 9"/>
          <p:cNvSpPr>
            <a:spLocks noGrp="1"/>
          </p:cNvSpPr>
          <p:nvPr>
            <p:ph sz="quarter" idx="2"/>
          </p:nvPr>
        </p:nvSpPr>
        <p:spPr/>
        <p:txBody>
          <a:bodyPr/>
          <a:lstStyle/>
          <a:p>
            <a:r>
              <a:rPr lang="en-US" dirty="0" smtClean="0"/>
              <a:t>Number indicates the percentage occurrence of the branch in a bootstrap test.</a:t>
            </a:r>
          </a:p>
          <a:p>
            <a:r>
              <a:rPr lang="en-US" dirty="0" smtClean="0"/>
              <a:t>If 60% is the threshold a lot of the internal branches are lost resulting in </a:t>
            </a:r>
            <a:r>
              <a:rPr lang="en-US" dirty="0" err="1" smtClean="0"/>
              <a:t>multifurcating</a:t>
            </a:r>
            <a:r>
              <a:rPr lang="en-US" dirty="0" smtClean="0"/>
              <a:t> (more than three branches from a node).</a:t>
            </a:r>
            <a:endParaRPr lang="en-US" dirty="0"/>
          </a:p>
        </p:txBody>
      </p:sp>
    </p:spTree>
    <p:extLst>
      <p:ext uri="{BB962C8B-B14F-4D97-AF65-F5344CB8AC3E}">
        <p14:creationId xmlns:p14="http://schemas.microsoft.com/office/powerpoint/2010/main" val="300424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Consensus trees show features that are consistent between trees</a:t>
            </a:r>
            <a:endParaRPr lang="en-US" dirty="0"/>
          </a:p>
        </p:txBody>
      </p:sp>
      <p:pic>
        <p:nvPicPr>
          <p:cNvPr id="4" name="Content Placeholder 3" descr="07-06.jpg"/>
          <p:cNvPicPr>
            <a:picLocks noGrp="1" noChangeAspect="1"/>
          </p:cNvPicPr>
          <p:nvPr>
            <p:ph sz="quarter" idx="1"/>
          </p:nvPr>
        </p:nvPicPr>
        <p:blipFill>
          <a:blip r:embed="rId2"/>
          <a:srcRect t="-1342" b="-1342"/>
          <a:stretch>
            <a:fillRect/>
          </a:stretch>
        </p:blipFill>
        <p:spPr/>
      </p:pic>
      <p:sp>
        <p:nvSpPr>
          <p:cNvPr id="5" name="Content Placeholder 4"/>
          <p:cNvSpPr>
            <a:spLocks noGrp="1"/>
          </p:cNvSpPr>
          <p:nvPr>
            <p:ph sz="quarter" idx="2"/>
          </p:nvPr>
        </p:nvSpPr>
        <p:spPr/>
        <p:txBody>
          <a:bodyPr/>
          <a:lstStyle/>
          <a:p>
            <a:r>
              <a:rPr lang="en-US" dirty="0" smtClean="0"/>
              <a:t>(B) shows the only way to represent what is happening in (A).</a:t>
            </a:r>
          </a:p>
          <a:p>
            <a:r>
              <a:rPr lang="en-US" dirty="0" smtClean="0"/>
              <a:t>In (C) the 60% consensus tree only shows splits that occur &gt; 60%.  AB split happens 50% of the time where as EF happens 75% of the time. </a:t>
            </a:r>
            <a:endParaRPr lang="en-US" dirty="0"/>
          </a:p>
        </p:txBody>
      </p:sp>
    </p:spTree>
    <p:extLst>
      <p:ext uri="{BB962C8B-B14F-4D97-AF65-F5344CB8AC3E}">
        <p14:creationId xmlns:p14="http://schemas.microsoft.com/office/powerpoint/2010/main" val="1781712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i="1" dirty="0" err="1" smtClean="0"/>
              <a:t>p</a:t>
            </a:r>
            <a:r>
              <a:rPr lang="en-US" i="1" dirty="0" smtClean="0"/>
              <a:t>-</a:t>
            </a:r>
            <a:r>
              <a:rPr lang="en-US" dirty="0" smtClean="0"/>
              <a:t>distance = fractional alignment distance</a:t>
            </a:r>
            <a:endParaRPr lang="en-US" i="1" dirty="0"/>
          </a:p>
        </p:txBody>
      </p:sp>
      <p:sp>
        <p:nvSpPr>
          <p:cNvPr id="3" name="Content Placeholder 2"/>
          <p:cNvSpPr>
            <a:spLocks noGrp="1"/>
          </p:cNvSpPr>
          <p:nvPr>
            <p:ph sz="quarter" idx="1"/>
          </p:nvPr>
        </p:nvSpPr>
        <p:spPr/>
        <p:txBody>
          <a:bodyPr/>
          <a:lstStyle/>
          <a:p>
            <a:r>
              <a:rPr lang="en-US" dirty="0" smtClean="0"/>
              <a:t> </a:t>
            </a:r>
            <a:r>
              <a:rPr lang="en-US" i="1" dirty="0" err="1" smtClean="0"/>
              <a:t>p</a:t>
            </a:r>
            <a:r>
              <a:rPr lang="en-US" i="1" dirty="0" smtClean="0"/>
              <a:t> = </a:t>
            </a:r>
            <a:r>
              <a:rPr lang="en-US" dirty="0" smtClean="0"/>
              <a:t>D / L</a:t>
            </a:r>
          </a:p>
          <a:p>
            <a:pPr lvl="1"/>
            <a:r>
              <a:rPr lang="en-US" dirty="0" smtClean="0"/>
              <a:t>D = difference in alignment</a:t>
            </a:r>
          </a:p>
          <a:p>
            <a:pPr lvl="1"/>
            <a:r>
              <a:rPr lang="en-US" dirty="0" smtClean="0"/>
              <a:t>L = length of alignment</a:t>
            </a:r>
          </a:p>
          <a:p>
            <a:pPr lvl="1"/>
            <a:endParaRPr lang="en-US" dirty="0" smtClean="0"/>
          </a:p>
          <a:p>
            <a:r>
              <a:rPr lang="en-US" dirty="0" smtClean="0"/>
              <a:t>Evolutionary distance (not very accurate)</a:t>
            </a:r>
          </a:p>
          <a:p>
            <a:r>
              <a:rPr lang="en-US" dirty="0" smtClean="0"/>
              <a:t>Probability of site being mutated</a:t>
            </a:r>
            <a:endParaRPr lang="en-US" dirty="0"/>
          </a:p>
        </p:txBody>
      </p:sp>
    </p:spTree>
    <p:extLst>
      <p:ext uri="{BB962C8B-B14F-4D97-AF65-F5344CB8AC3E}">
        <p14:creationId xmlns:p14="http://schemas.microsoft.com/office/powerpoint/2010/main" val="734484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805"/>
            <a:ext cx="8229600" cy="990600"/>
          </a:xfrm>
        </p:spPr>
        <p:txBody>
          <a:bodyPr>
            <a:normAutofit fontScale="90000"/>
          </a:bodyPr>
          <a:lstStyle/>
          <a:p>
            <a:r>
              <a:rPr lang="en-US" dirty="0" smtClean="0"/>
              <a:t>Number of observed mutations (PAM) is often less than number of mutations because of overlapping mutations.</a:t>
            </a:r>
            <a:endParaRPr lang="en-US" dirty="0"/>
          </a:p>
        </p:txBody>
      </p:sp>
      <p:pic>
        <p:nvPicPr>
          <p:cNvPr id="4" name="Content Placeholder 3" descr="07-07.jpg"/>
          <p:cNvPicPr>
            <a:picLocks noGrp="1" noChangeAspect="1"/>
          </p:cNvPicPr>
          <p:nvPr>
            <p:ph sz="quarter" idx="1"/>
          </p:nvPr>
        </p:nvPicPr>
        <p:blipFill>
          <a:blip r:embed="rId2"/>
          <a:srcRect l="-19404" r="-19404"/>
          <a:stretch>
            <a:fillRect/>
          </a:stretch>
        </p:blipFill>
        <p:spPr>
          <a:xfrm>
            <a:off x="457200" y="1615080"/>
            <a:ext cx="8229600" cy="4937760"/>
          </a:xfrm>
        </p:spPr>
      </p:pic>
    </p:spTree>
    <p:extLst>
      <p:ext uri="{BB962C8B-B14F-4D97-AF65-F5344CB8AC3E}">
        <p14:creationId xmlns:p14="http://schemas.microsoft.com/office/powerpoint/2010/main" val="743207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 and </a:t>
            </a:r>
            <a:r>
              <a:rPr lang="en-US" dirty="0" err="1" smtClean="0"/>
              <a:t>Transversions</a:t>
            </a:r>
            <a:endParaRPr lang="en-US" dirty="0"/>
          </a:p>
        </p:txBody>
      </p:sp>
      <p:pic>
        <p:nvPicPr>
          <p:cNvPr id="4" name="Content Placeholder 3" descr="07-08.jpg"/>
          <p:cNvPicPr>
            <a:picLocks noGrp="1" noChangeAspect="1"/>
          </p:cNvPicPr>
          <p:nvPr>
            <p:ph sz="quarter" idx="1"/>
          </p:nvPr>
        </p:nvPicPr>
        <p:blipFill>
          <a:blip r:embed="rId2"/>
          <a:srcRect t="-15985" b="-15985"/>
          <a:stretch>
            <a:fillRect/>
          </a:stretch>
        </p:blipFill>
        <p:spPr/>
      </p:pic>
      <p:sp>
        <p:nvSpPr>
          <p:cNvPr id="5" name="TextBox 4"/>
          <p:cNvSpPr txBox="1"/>
          <p:nvPr/>
        </p:nvSpPr>
        <p:spPr>
          <a:xfrm>
            <a:off x="457200" y="4074386"/>
            <a:ext cx="2790097" cy="923330"/>
          </a:xfrm>
          <a:prstGeom prst="rect">
            <a:avLst/>
          </a:prstGeom>
          <a:noFill/>
        </p:spPr>
        <p:txBody>
          <a:bodyPr wrap="none" rtlCol="0">
            <a:spAutoFit/>
          </a:bodyPr>
          <a:lstStyle/>
          <a:p>
            <a:r>
              <a:rPr lang="en-US" dirty="0" smtClean="0"/>
              <a:t>There are twice as many </a:t>
            </a:r>
          </a:p>
          <a:p>
            <a:r>
              <a:rPr lang="en-US" dirty="0" smtClean="0"/>
              <a:t>Transitions vs. </a:t>
            </a:r>
            <a:r>
              <a:rPr lang="en-US" dirty="0" err="1" smtClean="0"/>
              <a:t>Transversions</a:t>
            </a:r>
            <a:r>
              <a:rPr lang="en-US" dirty="0" smtClean="0"/>
              <a:t> </a:t>
            </a:r>
          </a:p>
          <a:p>
            <a:r>
              <a:rPr lang="en-US" dirty="0" smtClean="0"/>
              <a:t>possible.</a:t>
            </a:r>
            <a:endParaRPr lang="en-US" dirty="0"/>
          </a:p>
        </p:txBody>
      </p:sp>
    </p:spTree>
    <p:extLst>
      <p:ext uri="{BB962C8B-B14F-4D97-AF65-F5344CB8AC3E}">
        <p14:creationId xmlns:p14="http://schemas.microsoft.com/office/powerpoint/2010/main" val="1315191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percentage of GC content in </a:t>
            </a:r>
            <a:r>
              <a:rPr lang="en-US" dirty="0" err="1" smtClean="0"/>
              <a:t>codons</a:t>
            </a:r>
            <a:r>
              <a:rPr lang="en-US" dirty="0" smtClean="0"/>
              <a:t> in bacteria.</a:t>
            </a:r>
            <a:endParaRPr lang="en-US" dirty="0"/>
          </a:p>
        </p:txBody>
      </p:sp>
      <p:pic>
        <p:nvPicPr>
          <p:cNvPr id="4" name="Content Placeholder 3" descr="07-09.jpg"/>
          <p:cNvPicPr>
            <a:picLocks noGrp="1" noChangeAspect="1"/>
          </p:cNvPicPr>
          <p:nvPr>
            <p:ph sz="quarter" idx="1"/>
          </p:nvPr>
        </p:nvPicPr>
        <p:blipFill>
          <a:blip r:embed="rId2"/>
          <a:srcRect t="-4381" b="-4381"/>
          <a:stretch>
            <a:fillRect/>
          </a:stretch>
        </p:blipFill>
        <p:spPr/>
      </p:pic>
      <p:sp>
        <p:nvSpPr>
          <p:cNvPr id="5" name="Content Placeholder 4"/>
          <p:cNvSpPr>
            <a:spLocks noGrp="1"/>
          </p:cNvSpPr>
          <p:nvPr>
            <p:ph sz="quarter" idx="2"/>
          </p:nvPr>
        </p:nvSpPr>
        <p:spPr/>
        <p:txBody>
          <a:bodyPr/>
          <a:lstStyle/>
          <a:p>
            <a:r>
              <a:rPr lang="en-US" dirty="0" smtClean="0"/>
              <a:t>The third position of the </a:t>
            </a:r>
            <a:r>
              <a:rPr lang="en-US" dirty="0" err="1" smtClean="0"/>
              <a:t>codon</a:t>
            </a:r>
            <a:r>
              <a:rPr lang="en-US" dirty="0" smtClean="0"/>
              <a:t> adapts the most to GC content of the genome leading to extremely high GC content in some cases.</a:t>
            </a:r>
            <a:endParaRPr lang="en-US" dirty="0"/>
          </a:p>
        </p:txBody>
      </p:sp>
    </p:spTree>
    <p:extLst>
      <p:ext uri="{BB962C8B-B14F-4D97-AF65-F5344CB8AC3E}">
        <p14:creationId xmlns:p14="http://schemas.microsoft.com/office/powerpoint/2010/main" val="377084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possible mutations</a:t>
            </a:r>
            <a:endParaRPr lang="en-US" dirty="0"/>
          </a:p>
        </p:txBody>
      </p:sp>
      <p:pic>
        <p:nvPicPr>
          <p:cNvPr id="4" name="Content Placeholder 3" descr="box 07-02.jpg"/>
          <p:cNvPicPr>
            <a:picLocks noGrp="1" noChangeAspect="1"/>
          </p:cNvPicPr>
          <p:nvPr>
            <p:ph sz="quarter" idx="1"/>
          </p:nvPr>
        </p:nvPicPr>
        <p:blipFill>
          <a:blip r:embed="rId2"/>
          <a:srcRect l="-17755" r="-17755"/>
          <a:stretch>
            <a:fillRect/>
          </a:stretch>
        </p:blipFill>
        <p:spPr>
          <a:xfrm>
            <a:off x="-548934" y="1219200"/>
            <a:ext cx="8229600" cy="4937760"/>
          </a:xfrm>
        </p:spPr>
      </p:pic>
      <p:sp>
        <p:nvSpPr>
          <p:cNvPr id="5" name="TextBox 4"/>
          <p:cNvSpPr txBox="1"/>
          <p:nvPr/>
        </p:nvSpPr>
        <p:spPr>
          <a:xfrm>
            <a:off x="5325145" y="1550576"/>
            <a:ext cx="3361655" cy="1477328"/>
          </a:xfrm>
          <a:prstGeom prst="rect">
            <a:avLst/>
          </a:prstGeom>
          <a:noFill/>
        </p:spPr>
        <p:txBody>
          <a:bodyPr wrap="none" rtlCol="0">
            <a:spAutoFit/>
          </a:bodyPr>
          <a:lstStyle/>
          <a:p>
            <a:r>
              <a:rPr lang="en-US" dirty="0" smtClean="0"/>
              <a:t>Blue Arrow =&gt; Transition</a:t>
            </a:r>
          </a:p>
          <a:p>
            <a:r>
              <a:rPr lang="en-US" dirty="0" smtClean="0"/>
              <a:t>Red Arrow =&gt; </a:t>
            </a:r>
            <a:r>
              <a:rPr lang="en-US" dirty="0" err="1" smtClean="0"/>
              <a:t>Transversion</a:t>
            </a:r>
            <a:endParaRPr lang="en-US" dirty="0" smtClean="0"/>
          </a:p>
          <a:p>
            <a:r>
              <a:rPr lang="en-US" dirty="0" smtClean="0"/>
              <a:t>Synonymous=&gt; Solid Circle</a:t>
            </a:r>
          </a:p>
          <a:p>
            <a:r>
              <a:rPr lang="en-US" dirty="0" err="1" smtClean="0"/>
              <a:t>Nonsynonymous</a:t>
            </a:r>
            <a:r>
              <a:rPr lang="en-US" dirty="0" smtClean="0"/>
              <a:t>=&gt;Dashed Circle</a:t>
            </a:r>
          </a:p>
          <a:p>
            <a:r>
              <a:rPr lang="en-US" dirty="0" smtClean="0"/>
              <a:t>Stop </a:t>
            </a:r>
            <a:r>
              <a:rPr lang="en-US" dirty="0" err="1" smtClean="0"/>
              <a:t>codon</a:t>
            </a:r>
            <a:r>
              <a:rPr lang="en-US" dirty="0" smtClean="0"/>
              <a:t> =&gt; Dashed Arrow</a:t>
            </a:r>
            <a:endParaRPr lang="en-US" dirty="0"/>
          </a:p>
        </p:txBody>
      </p:sp>
    </p:spTree>
    <p:extLst>
      <p:ext uri="{BB962C8B-B14F-4D97-AF65-F5344CB8AC3E}">
        <p14:creationId xmlns:p14="http://schemas.microsoft.com/office/powerpoint/2010/main" val="11032294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 scale genome duplications identified by looking at synonymous mutations</a:t>
            </a:r>
            <a:endParaRPr lang="en-US" dirty="0"/>
          </a:p>
        </p:txBody>
      </p:sp>
      <p:pic>
        <p:nvPicPr>
          <p:cNvPr id="4" name="Content Placeholder 3" descr="box 07-03.jpg"/>
          <p:cNvPicPr>
            <a:picLocks noGrp="1" noChangeAspect="1"/>
          </p:cNvPicPr>
          <p:nvPr>
            <p:ph sz="quarter" idx="1"/>
          </p:nvPr>
        </p:nvPicPr>
        <p:blipFill>
          <a:blip r:embed="rId2"/>
          <a:srcRect l="-6732" r="-6732"/>
          <a:stretch>
            <a:fillRect/>
          </a:stretch>
        </p:blipFill>
        <p:spPr/>
      </p:pic>
    </p:spTree>
    <p:extLst>
      <p:ext uri="{BB962C8B-B14F-4D97-AF65-F5344CB8AC3E}">
        <p14:creationId xmlns:p14="http://schemas.microsoft.com/office/powerpoint/2010/main" val="603272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230"/>
            <a:ext cx="8229600" cy="990600"/>
          </a:xfrm>
        </p:spPr>
        <p:txBody>
          <a:bodyPr>
            <a:normAutofit fontScale="90000"/>
          </a:bodyPr>
          <a:lstStyle/>
          <a:p>
            <a:r>
              <a:rPr lang="en-US" dirty="0" smtClean="0"/>
              <a:t>Only </a:t>
            </a:r>
            <a:r>
              <a:rPr lang="en-US" dirty="0" err="1" smtClean="0"/>
              <a:t>orthologous</a:t>
            </a:r>
            <a:r>
              <a:rPr lang="en-US" dirty="0" smtClean="0"/>
              <a:t> genes ( not </a:t>
            </a:r>
            <a:r>
              <a:rPr lang="en-US" dirty="0" err="1" smtClean="0"/>
              <a:t>paralogous</a:t>
            </a:r>
            <a:r>
              <a:rPr lang="en-US" dirty="0" smtClean="0"/>
              <a:t> genes ) should be used to construct species trees.</a:t>
            </a:r>
            <a:endParaRPr lang="en-US" dirty="0"/>
          </a:p>
        </p:txBody>
      </p:sp>
      <p:pic>
        <p:nvPicPr>
          <p:cNvPr id="4" name="Content Placeholder 3" descr="07-10.jpg"/>
          <p:cNvPicPr>
            <a:picLocks noGrp="1" noChangeAspect="1"/>
          </p:cNvPicPr>
          <p:nvPr>
            <p:ph sz="quarter" idx="1"/>
          </p:nvPr>
        </p:nvPicPr>
        <p:blipFill>
          <a:blip r:embed="rId2"/>
          <a:srcRect t="-22970" b="-22970"/>
          <a:stretch>
            <a:fillRect/>
          </a:stretch>
        </p:blipFill>
        <p:spPr>
          <a:xfrm>
            <a:off x="457200" y="1697555"/>
            <a:ext cx="8229600" cy="4937760"/>
          </a:xfrm>
        </p:spPr>
      </p:pic>
    </p:spTree>
    <p:extLst>
      <p:ext uri="{BB962C8B-B14F-4D97-AF65-F5344CB8AC3E}">
        <p14:creationId xmlns:p14="http://schemas.microsoft.com/office/powerpoint/2010/main" val="926122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Errors due to gene loss and missing data.</a:t>
            </a:r>
            <a:endParaRPr lang="en-US" dirty="0"/>
          </a:p>
        </p:txBody>
      </p:sp>
      <p:pic>
        <p:nvPicPr>
          <p:cNvPr id="4" name="Content Placeholder 3" descr="07-11.jpg"/>
          <p:cNvPicPr>
            <a:picLocks noGrp="1" noChangeAspect="1"/>
          </p:cNvPicPr>
          <p:nvPr>
            <p:ph sz="quarter" idx="1"/>
          </p:nvPr>
        </p:nvPicPr>
        <p:blipFill>
          <a:blip r:embed="rId2"/>
          <a:srcRect l="-17428" r="-17428"/>
          <a:stretch>
            <a:fillRect/>
          </a:stretch>
        </p:blipFill>
        <p:spPr/>
      </p:pic>
      <p:sp>
        <p:nvSpPr>
          <p:cNvPr id="5" name="TextBox 4"/>
          <p:cNvSpPr txBox="1"/>
          <p:nvPr/>
        </p:nvSpPr>
        <p:spPr>
          <a:xfrm>
            <a:off x="5063735" y="1567072"/>
            <a:ext cx="4080265" cy="1477328"/>
          </a:xfrm>
          <a:prstGeom prst="rect">
            <a:avLst/>
          </a:prstGeom>
          <a:noFill/>
        </p:spPr>
        <p:txBody>
          <a:bodyPr wrap="square" rtlCol="0">
            <a:spAutoFit/>
          </a:bodyPr>
          <a:lstStyle/>
          <a:p>
            <a:r>
              <a:rPr lang="en-US" dirty="0" smtClean="0"/>
              <a:t>Species A has lost beta gene and species</a:t>
            </a:r>
          </a:p>
          <a:p>
            <a:r>
              <a:rPr lang="en-US" dirty="0" smtClean="0"/>
              <a:t>B has lost alpha gene. C an D have both.</a:t>
            </a:r>
          </a:p>
          <a:p>
            <a:endParaRPr lang="en-US" dirty="0" smtClean="0"/>
          </a:p>
          <a:p>
            <a:r>
              <a:rPr lang="en-US" dirty="0" smtClean="0"/>
              <a:t>If C alpha and D beta are not known, results would lead to wrong conclusions.</a:t>
            </a:r>
            <a:endParaRPr lang="en-US" dirty="0"/>
          </a:p>
        </p:txBody>
      </p:sp>
    </p:spTree>
    <p:extLst>
      <p:ext uri="{BB962C8B-B14F-4D97-AF65-F5344CB8AC3E}">
        <p14:creationId xmlns:p14="http://schemas.microsoft.com/office/powerpoint/2010/main" val="380123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Adjusting window size and minimum score to reduce noise. </a:t>
            </a:r>
            <a:endParaRPr lang="en-US" dirty="0"/>
          </a:p>
        </p:txBody>
      </p:sp>
      <p:pic>
        <p:nvPicPr>
          <p:cNvPr id="6" name="Content Placeholder 5" descr="04-03.jpg"/>
          <p:cNvPicPr>
            <a:picLocks noGrp="1" noChangeAspect="1"/>
          </p:cNvPicPr>
          <p:nvPr>
            <p:ph sz="quarter" idx="1"/>
          </p:nvPr>
        </p:nvPicPr>
        <p:blipFill>
          <a:blip r:embed="rId2"/>
          <a:srcRect t="-8337" b="-8337"/>
          <a:stretch>
            <a:fillRect/>
          </a:stretch>
        </p:blipFill>
        <p:spPr>
          <a:xfrm>
            <a:off x="457200" y="3689394"/>
            <a:ext cx="8229600" cy="3350051"/>
          </a:xfrm>
        </p:spPr>
      </p:pic>
      <p:pic>
        <p:nvPicPr>
          <p:cNvPr id="7" name="Picture 6" descr="04-02.jpg"/>
          <p:cNvPicPr>
            <a:picLocks noChangeAspect="1"/>
          </p:cNvPicPr>
          <p:nvPr/>
        </p:nvPicPr>
        <p:blipFill>
          <a:blip r:embed="rId3"/>
          <a:stretch>
            <a:fillRect/>
          </a:stretch>
        </p:blipFill>
        <p:spPr>
          <a:xfrm>
            <a:off x="457200" y="1273775"/>
            <a:ext cx="5778500" cy="2415619"/>
          </a:xfrm>
          <a:prstGeom prst="rect">
            <a:avLst/>
          </a:prstGeom>
        </p:spPr>
      </p:pic>
      <p:sp>
        <p:nvSpPr>
          <p:cNvPr id="8" name="TextBox 7"/>
          <p:cNvSpPr txBox="1"/>
          <p:nvPr/>
        </p:nvSpPr>
        <p:spPr>
          <a:xfrm>
            <a:off x="6235700" y="1517585"/>
            <a:ext cx="1522998" cy="369332"/>
          </a:xfrm>
          <a:prstGeom prst="rect">
            <a:avLst/>
          </a:prstGeom>
          <a:noFill/>
        </p:spPr>
        <p:txBody>
          <a:bodyPr wrap="none" rtlCol="0">
            <a:spAutoFit/>
          </a:bodyPr>
          <a:lstStyle/>
          <a:p>
            <a:r>
              <a:rPr lang="en-US" dirty="0" smtClean="0"/>
              <a:t>SH2 Sequence</a:t>
            </a:r>
            <a:endParaRPr lang="en-US" dirty="0"/>
          </a:p>
        </p:txBody>
      </p:sp>
      <p:sp>
        <p:nvSpPr>
          <p:cNvPr id="9" name="TextBox 8"/>
          <p:cNvSpPr txBox="1"/>
          <p:nvPr/>
        </p:nvSpPr>
        <p:spPr>
          <a:xfrm>
            <a:off x="7163802" y="3504728"/>
            <a:ext cx="892605" cy="369332"/>
          </a:xfrm>
          <a:prstGeom prst="rect">
            <a:avLst/>
          </a:prstGeom>
          <a:noFill/>
        </p:spPr>
        <p:txBody>
          <a:bodyPr wrap="none" rtlCol="0">
            <a:spAutoFit/>
          </a:bodyPr>
          <a:lstStyle/>
          <a:p>
            <a:r>
              <a:rPr lang="en-US" dirty="0" smtClean="0"/>
              <a:t>BRCA2</a:t>
            </a:r>
            <a:endParaRPr lang="en-US" dirty="0"/>
          </a:p>
        </p:txBody>
      </p:sp>
      <p:sp>
        <p:nvSpPr>
          <p:cNvPr id="10" name="TextBox 9"/>
          <p:cNvSpPr txBox="1"/>
          <p:nvPr/>
        </p:nvSpPr>
        <p:spPr>
          <a:xfrm>
            <a:off x="7316202" y="5140162"/>
            <a:ext cx="1705477" cy="369332"/>
          </a:xfrm>
          <a:prstGeom prst="rect">
            <a:avLst/>
          </a:prstGeom>
          <a:noFill/>
        </p:spPr>
        <p:txBody>
          <a:bodyPr wrap="none" rtlCol="0">
            <a:spAutoFit/>
          </a:bodyPr>
          <a:lstStyle/>
          <a:p>
            <a:r>
              <a:rPr lang="en-US" dirty="0" smtClean="0"/>
              <a:t>Internal Repeats</a:t>
            </a:r>
            <a:endParaRPr lang="en-US" dirty="0"/>
          </a:p>
        </p:txBody>
      </p:sp>
      <p:cxnSp>
        <p:nvCxnSpPr>
          <p:cNvPr id="12" name="Straight Arrow Connector 11"/>
          <p:cNvCxnSpPr/>
          <p:nvPr/>
        </p:nvCxnSpPr>
        <p:spPr>
          <a:xfrm rot="5400000" flipH="1" flipV="1">
            <a:off x="7442105" y="4912442"/>
            <a:ext cx="45544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5855463" y="5509493"/>
            <a:ext cx="1813571" cy="412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Reconciled tree and equivalent species tree</a:t>
            </a:r>
            <a:endParaRPr lang="en-US" dirty="0"/>
          </a:p>
        </p:txBody>
      </p:sp>
      <p:pic>
        <p:nvPicPr>
          <p:cNvPr id="4" name="Content Placeholder 3" descr="07-12.jpg"/>
          <p:cNvPicPr>
            <a:picLocks noGrp="1" noChangeAspect="1"/>
          </p:cNvPicPr>
          <p:nvPr>
            <p:ph sz="quarter" idx="1"/>
          </p:nvPr>
        </p:nvPicPr>
        <p:blipFill>
          <a:blip r:embed="rId2"/>
          <a:srcRect l="-13078" r="-13078"/>
          <a:stretch>
            <a:fillRect/>
          </a:stretch>
        </p:blipFill>
        <p:spPr/>
      </p:pic>
      <p:sp>
        <p:nvSpPr>
          <p:cNvPr id="5" name="TextBox 4"/>
          <p:cNvSpPr txBox="1"/>
          <p:nvPr/>
        </p:nvSpPr>
        <p:spPr>
          <a:xfrm>
            <a:off x="5571067" y="3454400"/>
            <a:ext cx="3115733" cy="923330"/>
          </a:xfrm>
          <a:prstGeom prst="rect">
            <a:avLst/>
          </a:prstGeom>
          <a:noFill/>
        </p:spPr>
        <p:txBody>
          <a:bodyPr wrap="square" rtlCol="0">
            <a:spAutoFit/>
          </a:bodyPr>
          <a:lstStyle/>
          <a:p>
            <a:r>
              <a:rPr lang="en-US" dirty="0" smtClean="0"/>
              <a:t>Reconciled trees attempt to show the gene duplication and gene loss events.</a:t>
            </a:r>
            <a:endParaRPr lang="en-US" dirty="0"/>
          </a:p>
        </p:txBody>
      </p:sp>
    </p:spTree>
    <p:extLst>
      <p:ext uri="{BB962C8B-B14F-4D97-AF65-F5344CB8AC3E}">
        <p14:creationId xmlns:p14="http://schemas.microsoft.com/office/powerpoint/2010/main" val="21201722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a:t>
            </a:r>
            <a:r>
              <a:rPr lang="en-US" dirty="0" err="1" smtClean="0"/>
              <a:t>Paralogs</a:t>
            </a:r>
            <a:r>
              <a:rPr lang="en-US" dirty="0" smtClean="0"/>
              <a:t> and </a:t>
            </a:r>
            <a:r>
              <a:rPr lang="en-US" dirty="0" err="1" smtClean="0"/>
              <a:t>Orthologs</a:t>
            </a:r>
            <a:r>
              <a:rPr lang="en-US" dirty="0" smtClean="0"/>
              <a:t> via </a:t>
            </a:r>
            <a:r>
              <a:rPr lang="en-US" dirty="0" err="1" smtClean="0"/>
              <a:t>COGs</a:t>
            </a:r>
            <a:r>
              <a:rPr lang="en-US" dirty="0" smtClean="0"/>
              <a:t> and </a:t>
            </a:r>
            <a:r>
              <a:rPr lang="en-US" dirty="0" err="1" smtClean="0"/>
              <a:t>KOGs</a:t>
            </a:r>
            <a:endParaRPr lang="en-US" dirty="0"/>
          </a:p>
        </p:txBody>
      </p:sp>
      <p:pic>
        <p:nvPicPr>
          <p:cNvPr id="4" name="Content Placeholder 3" descr="box 07-04.jpg"/>
          <p:cNvPicPr>
            <a:picLocks noGrp="1" noChangeAspect="1"/>
          </p:cNvPicPr>
          <p:nvPr>
            <p:ph sz="quarter" idx="1"/>
          </p:nvPr>
        </p:nvPicPr>
        <p:blipFill>
          <a:blip r:embed="rId2"/>
          <a:srcRect l="-63" r="-63"/>
          <a:stretch>
            <a:fillRect/>
          </a:stretch>
        </p:blipFill>
        <p:spPr>
          <a:xfrm>
            <a:off x="1618865" y="1219200"/>
            <a:ext cx="6078284" cy="3646970"/>
          </a:xfrm>
        </p:spPr>
      </p:pic>
      <p:sp>
        <p:nvSpPr>
          <p:cNvPr id="5" name="TextBox 4"/>
          <p:cNvSpPr txBox="1"/>
          <p:nvPr/>
        </p:nvSpPr>
        <p:spPr>
          <a:xfrm>
            <a:off x="2045287" y="5245566"/>
            <a:ext cx="5327149" cy="461665"/>
          </a:xfrm>
          <a:prstGeom prst="rect">
            <a:avLst/>
          </a:prstGeom>
          <a:noFill/>
        </p:spPr>
        <p:txBody>
          <a:bodyPr wrap="none" rtlCol="0">
            <a:spAutoFit/>
          </a:bodyPr>
          <a:lstStyle/>
          <a:p>
            <a:r>
              <a:rPr lang="en-US" sz="2400" dirty="0" smtClean="0"/>
              <a:t>Arrows represent Best Scoring Blast Hits</a:t>
            </a:r>
            <a:endParaRPr lang="en-US" sz="2400" dirty="0"/>
          </a:p>
        </p:txBody>
      </p:sp>
    </p:spTree>
    <p:extLst>
      <p:ext uri="{BB962C8B-B14F-4D97-AF65-F5344CB8AC3E}">
        <p14:creationId xmlns:p14="http://schemas.microsoft.com/office/powerpoint/2010/main" val="5394561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Homoplasy</a:t>
            </a:r>
            <a:r>
              <a:rPr lang="en-US" dirty="0" smtClean="0"/>
              <a:t>: sequence similarity not due to homology.</a:t>
            </a:r>
            <a:endParaRPr lang="en-US" dirty="0"/>
          </a:p>
        </p:txBody>
      </p:sp>
      <p:pic>
        <p:nvPicPr>
          <p:cNvPr id="4" name="Content Placeholder 3" descr="07-13.jpg"/>
          <p:cNvPicPr>
            <a:picLocks noGrp="1" noChangeAspect="1"/>
          </p:cNvPicPr>
          <p:nvPr>
            <p:ph sz="quarter" idx="1"/>
          </p:nvPr>
        </p:nvPicPr>
        <p:blipFill>
          <a:blip r:embed="rId2"/>
          <a:srcRect t="-19334" b="-19334"/>
          <a:stretch>
            <a:fillRect/>
          </a:stretch>
        </p:blipFill>
        <p:spPr/>
      </p:pic>
    </p:spTree>
    <p:extLst>
      <p:ext uri="{BB962C8B-B14F-4D97-AF65-F5344CB8AC3E}">
        <p14:creationId xmlns:p14="http://schemas.microsoft.com/office/powerpoint/2010/main" val="21107197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a:t>
            </a:r>
            <a:r>
              <a:rPr lang="en-US" dirty="0" err="1" smtClean="0"/>
              <a:t>orthologs</a:t>
            </a:r>
            <a:r>
              <a:rPr lang="en-US" dirty="0" smtClean="0"/>
              <a:t>, </a:t>
            </a:r>
            <a:r>
              <a:rPr lang="en-US" dirty="0" err="1" smtClean="0"/>
              <a:t>homologs</a:t>
            </a:r>
            <a:r>
              <a:rPr lang="en-US" dirty="0" smtClean="0"/>
              <a:t> and unique genes.</a:t>
            </a:r>
            <a:endParaRPr lang="en-US" dirty="0"/>
          </a:p>
        </p:txBody>
      </p:sp>
      <p:pic>
        <p:nvPicPr>
          <p:cNvPr id="4" name="Content Placeholder 3" descr="07-14.jpg"/>
          <p:cNvPicPr>
            <a:picLocks noGrp="1" noChangeAspect="1"/>
          </p:cNvPicPr>
          <p:nvPr>
            <p:ph sz="quarter" idx="1"/>
          </p:nvPr>
        </p:nvPicPr>
        <p:blipFill>
          <a:blip r:embed="rId2"/>
          <a:srcRect l="-26903" r="-26903"/>
          <a:stretch>
            <a:fillRect/>
          </a:stretch>
        </p:blipFill>
        <p:spPr/>
      </p:pic>
    </p:spTree>
    <p:extLst>
      <p:ext uri="{BB962C8B-B14F-4D97-AF65-F5344CB8AC3E}">
        <p14:creationId xmlns:p14="http://schemas.microsoft.com/office/powerpoint/2010/main" val="5841373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Tree of life taking into consideration large amounts of horizontal gene transfer</a:t>
            </a:r>
            <a:endParaRPr lang="en-US" dirty="0"/>
          </a:p>
        </p:txBody>
      </p:sp>
      <p:pic>
        <p:nvPicPr>
          <p:cNvPr id="4" name="Content Placeholder 3" descr="07-15.jpg"/>
          <p:cNvPicPr>
            <a:picLocks noGrp="1" noChangeAspect="1"/>
          </p:cNvPicPr>
          <p:nvPr>
            <p:ph sz="quarter" idx="1"/>
          </p:nvPr>
        </p:nvPicPr>
        <p:blipFill>
          <a:blip r:embed="rId2"/>
          <a:srcRect l="-12050" r="-12050"/>
          <a:stretch>
            <a:fillRect/>
          </a:stretch>
        </p:blipFill>
        <p:spPr/>
      </p:pic>
      <p:sp>
        <p:nvSpPr>
          <p:cNvPr id="5" name="TextBox 4"/>
          <p:cNvSpPr txBox="1"/>
          <p:nvPr/>
        </p:nvSpPr>
        <p:spPr>
          <a:xfrm>
            <a:off x="457201" y="5215467"/>
            <a:ext cx="8432800" cy="923330"/>
          </a:xfrm>
          <a:prstGeom prst="rect">
            <a:avLst/>
          </a:prstGeom>
          <a:noFill/>
        </p:spPr>
        <p:txBody>
          <a:bodyPr wrap="square" rtlCol="0">
            <a:spAutoFit/>
          </a:bodyPr>
          <a:lstStyle/>
          <a:p>
            <a:r>
              <a:rPr lang="en-US" dirty="0" smtClean="0"/>
              <a:t>Horizontal Gene Transfer is very common  in Bacteria and </a:t>
            </a:r>
            <a:r>
              <a:rPr lang="en-US" dirty="0" err="1" smtClean="0"/>
              <a:t>Archea</a:t>
            </a:r>
            <a:r>
              <a:rPr lang="en-US" dirty="0" smtClean="0"/>
              <a:t> and now that the Human Genome is sequenced we are finding Viral sequences in the human genome. The pair of genes (from the host and from the donor) are </a:t>
            </a:r>
            <a:r>
              <a:rPr lang="en-US" dirty="0" err="1" smtClean="0"/>
              <a:t>xenologous</a:t>
            </a:r>
            <a:r>
              <a:rPr lang="en-US" dirty="0" smtClean="0"/>
              <a:t>. </a:t>
            </a:r>
            <a:endParaRPr lang="en-US" dirty="0"/>
          </a:p>
        </p:txBody>
      </p:sp>
    </p:spTree>
    <p:extLst>
      <p:ext uri="{BB962C8B-B14F-4D97-AF65-F5344CB8AC3E}">
        <p14:creationId xmlns:p14="http://schemas.microsoft.com/office/powerpoint/2010/main" val="14481363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horizontal gene transfer</a:t>
            </a:r>
            <a:endParaRPr lang="en-US" dirty="0"/>
          </a:p>
        </p:txBody>
      </p:sp>
      <p:pic>
        <p:nvPicPr>
          <p:cNvPr id="4" name="Content Placeholder 3" descr="07-16.jpg"/>
          <p:cNvPicPr>
            <a:picLocks noGrp="1" noChangeAspect="1"/>
          </p:cNvPicPr>
          <p:nvPr>
            <p:ph sz="quarter" idx="1"/>
          </p:nvPr>
        </p:nvPicPr>
        <p:blipFill>
          <a:blip r:embed="rId2"/>
          <a:srcRect l="-55436" r="-55436"/>
          <a:stretch>
            <a:fillRect/>
          </a:stretch>
        </p:blipFill>
        <p:spPr/>
      </p:pic>
      <p:sp>
        <p:nvSpPr>
          <p:cNvPr id="5" name="TextBox 4"/>
          <p:cNvSpPr txBox="1"/>
          <p:nvPr/>
        </p:nvSpPr>
        <p:spPr>
          <a:xfrm>
            <a:off x="6878102" y="1219200"/>
            <a:ext cx="1134145" cy="923330"/>
          </a:xfrm>
          <a:prstGeom prst="rect">
            <a:avLst/>
          </a:prstGeom>
          <a:noFill/>
        </p:spPr>
        <p:txBody>
          <a:bodyPr wrap="square" rtlCol="0">
            <a:spAutoFit/>
          </a:bodyPr>
          <a:lstStyle/>
          <a:p>
            <a:endParaRPr lang="en-US" dirty="0" smtClean="0"/>
          </a:p>
          <a:p>
            <a:r>
              <a:rPr lang="en-US" dirty="0" smtClean="0"/>
              <a:t>Eukaryote</a:t>
            </a:r>
          </a:p>
          <a:p>
            <a:endParaRPr lang="en-US" dirty="0"/>
          </a:p>
        </p:txBody>
      </p:sp>
      <p:cxnSp>
        <p:nvCxnSpPr>
          <p:cNvPr id="7" name="Straight Arrow Connector 6"/>
          <p:cNvCxnSpPr/>
          <p:nvPr/>
        </p:nvCxnSpPr>
        <p:spPr>
          <a:xfrm rot="10800000" flipV="1">
            <a:off x="5476092" y="1633054"/>
            <a:ext cx="1402011" cy="369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0008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Syntenic</a:t>
            </a:r>
            <a:r>
              <a:rPr lang="en-US" dirty="0" smtClean="0"/>
              <a:t> regions</a:t>
            </a:r>
            <a:endParaRPr lang="en-US" dirty="0"/>
          </a:p>
        </p:txBody>
      </p:sp>
      <p:sp>
        <p:nvSpPr>
          <p:cNvPr id="3" name="Content Placeholder 2"/>
          <p:cNvSpPr>
            <a:spLocks noGrp="1"/>
          </p:cNvSpPr>
          <p:nvPr>
            <p:ph sz="quarter" idx="1"/>
          </p:nvPr>
        </p:nvSpPr>
        <p:spPr/>
        <p:txBody>
          <a:bodyPr/>
          <a:lstStyle/>
          <a:p>
            <a:r>
              <a:rPr lang="en-US" dirty="0" smtClean="0"/>
              <a:t>When we think about genes that are descending from the same ancestor we expect, for the most part, that the genes surrounding our gene will also be conserved.</a:t>
            </a:r>
          </a:p>
          <a:p>
            <a:r>
              <a:rPr lang="en-US" dirty="0" smtClean="0"/>
              <a:t>Unfortunately chromosomal rearrangements and duplications are too common, specially in plants, and in some cases almost impossible to resolve. </a:t>
            </a:r>
          </a:p>
          <a:p>
            <a:r>
              <a:rPr lang="en-US" dirty="0" smtClean="0"/>
              <a:t>But when possible we should try to pick genes that are </a:t>
            </a:r>
            <a:r>
              <a:rPr lang="en-US" dirty="0" err="1" smtClean="0"/>
              <a:t>syntenic</a:t>
            </a:r>
            <a:r>
              <a:rPr lang="en-US" dirty="0" smtClean="0"/>
              <a:t> (in the same order) as other genes so we are sure it is an </a:t>
            </a:r>
            <a:r>
              <a:rPr lang="en-US" dirty="0" err="1" smtClean="0"/>
              <a:t>ortholog</a:t>
            </a:r>
            <a:r>
              <a:rPr lang="en-US" dirty="0" smtClean="0"/>
              <a:t>. </a:t>
            </a:r>
            <a:endParaRPr lang="en-US" dirty="0"/>
          </a:p>
        </p:txBody>
      </p:sp>
    </p:spTree>
    <p:extLst>
      <p:ext uri="{BB962C8B-B14F-4D97-AF65-F5344CB8AC3E}">
        <p14:creationId xmlns:p14="http://schemas.microsoft.com/office/powerpoint/2010/main" val="13269886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construction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Distance based methods</a:t>
            </a:r>
          </a:p>
          <a:p>
            <a:pPr lvl="1"/>
            <a:r>
              <a:rPr lang="en-US" dirty="0" smtClean="0"/>
              <a:t>UPGMA – </a:t>
            </a:r>
            <a:r>
              <a:rPr lang="en-US" dirty="0" err="1" smtClean="0"/>
              <a:t>unweighted</a:t>
            </a:r>
            <a:r>
              <a:rPr lang="en-US" dirty="0" smtClean="0"/>
              <a:t> pair-group method using arithmetic – makes the assumption that sequences evolve at a constant and equal rate</a:t>
            </a:r>
          </a:p>
          <a:p>
            <a:pPr lvl="1"/>
            <a:r>
              <a:rPr lang="en-US" dirty="0" smtClean="0"/>
              <a:t>Fitch-</a:t>
            </a:r>
            <a:r>
              <a:rPr lang="en-US" dirty="0" err="1" smtClean="0"/>
              <a:t>Margoliash</a:t>
            </a:r>
            <a:r>
              <a:rPr lang="en-US" dirty="0" smtClean="0"/>
              <a:t> – creates a </a:t>
            </a:r>
            <a:r>
              <a:rPr lang="en-US" dirty="0" err="1" smtClean="0"/>
              <a:t>unrooted</a:t>
            </a:r>
            <a:r>
              <a:rPr lang="en-US" dirty="0" smtClean="0"/>
              <a:t> additive tree</a:t>
            </a:r>
          </a:p>
          <a:p>
            <a:pPr lvl="1"/>
            <a:r>
              <a:rPr lang="en-US" dirty="0" smtClean="0"/>
              <a:t>NJ - Neighbor Joining – belongs to minimum evolution methods – the most suitable tree will be the one that proposes the least amount of evolution</a:t>
            </a:r>
          </a:p>
          <a:p>
            <a:r>
              <a:rPr lang="en-US" dirty="0" smtClean="0"/>
              <a:t>Maximum parsimony is also based on minimum evolution but are based on the alignment and minimize the number of mutations.</a:t>
            </a:r>
          </a:p>
          <a:p>
            <a:pPr lvl="1"/>
            <a:r>
              <a:rPr lang="en-US" dirty="0" smtClean="0"/>
              <a:t>Other methods</a:t>
            </a:r>
          </a:p>
          <a:p>
            <a:pPr lvl="2"/>
            <a:r>
              <a:rPr lang="en-US" dirty="0" smtClean="0"/>
              <a:t>Maximum likelihood</a:t>
            </a:r>
          </a:p>
          <a:p>
            <a:pPr lvl="2"/>
            <a:r>
              <a:rPr lang="en-US" dirty="0" smtClean="0"/>
              <a:t>Bayesian methods</a:t>
            </a:r>
            <a:endParaRPr lang="en-US" dirty="0"/>
          </a:p>
        </p:txBody>
      </p:sp>
    </p:spTree>
    <p:extLst>
      <p:ext uri="{BB962C8B-B14F-4D97-AF65-F5344CB8AC3E}">
        <p14:creationId xmlns:p14="http://schemas.microsoft.com/office/powerpoint/2010/main" val="10348096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UPGMA method of constructing tree. </a:t>
            </a:r>
            <a:endParaRPr lang="en-US" dirty="0"/>
          </a:p>
        </p:txBody>
      </p:sp>
      <p:pic>
        <p:nvPicPr>
          <p:cNvPr id="4" name="Content Placeholder 3" descr="08-03.jpg"/>
          <p:cNvPicPr>
            <a:picLocks noGrp="1" noChangeAspect="1"/>
          </p:cNvPicPr>
          <p:nvPr>
            <p:ph sz="quarter" idx="1"/>
          </p:nvPr>
        </p:nvPicPr>
        <p:blipFill>
          <a:blip r:embed="rId2"/>
          <a:srcRect l="-38770" r="-38770"/>
          <a:stretch>
            <a:fillRect/>
          </a:stretch>
        </p:blipFill>
        <p:spPr/>
      </p:pic>
    </p:spTree>
    <p:extLst>
      <p:ext uri="{BB962C8B-B14F-4D97-AF65-F5344CB8AC3E}">
        <p14:creationId xmlns:p14="http://schemas.microsoft.com/office/powerpoint/2010/main" val="17231469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Fitch-</a:t>
            </a:r>
            <a:r>
              <a:rPr lang="en-US" dirty="0" err="1" smtClean="0"/>
              <a:t>Margoliash</a:t>
            </a:r>
            <a:r>
              <a:rPr lang="en-US" dirty="0" smtClean="0"/>
              <a:t> method produces </a:t>
            </a:r>
            <a:r>
              <a:rPr lang="en-US" dirty="0" err="1" smtClean="0"/>
              <a:t>unrooted</a:t>
            </a:r>
            <a:r>
              <a:rPr lang="en-US" dirty="0" smtClean="0"/>
              <a:t> additive tree</a:t>
            </a:r>
            <a:endParaRPr lang="en-US" dirty="0"/>
          </a:p>
        </p:txBody>
      </p:sp>
      <p:pic>
        <p:nvPicPr>
          <p:cNvPr id="4" name="Content Placeholder 3" descr="08-04.jpg"/>
          <p:cNvPicPr>
            <a:picLocks noGrp="1" noChangeAspect="1"/>
          </p:cNvPicPr>
          <p:nvPr>
            <p:ph sz="quarter" idx="1"/>
          </p:nvPr>
        </p:nvPicPr>
        <p:blipFill>
          <a:blip r:embed="rId2"/>
          <a:srcRect l="-8326" r="-8326"/>
          <a:stretch>
            <a:fillRect/>
          </a:stretch>
        </p:blipFill>
        <p:spPr>
          <a:xfrm>
            <a:off x="457200" y="1910315"/>
            <a:ext cx="7665715" cy="4215848"/>
          </a:xfrm>
        </p:spPr>
      </p:pic>
      <p:pic>
        <p:nvPicPr>
          <p:cNvPr id="5" name="Picture 4" descr="Screen shot 2013-02-26 at 5.19.19 AM.png"/>
          <p:cNvPicPr>
            <a:picLocks noChangeAspect="1"/>
          </p:cNvPicPr>
          <p:nvPr/>
        </p:nvPicPr>
        <p:blipFill>
          <a:blip r:embed="rId3"/>
          <a:stretch>
            <a:fillRect/>
          </a:stretch>
        </p:blipFill>
        <p:spPr>
          <a:xfrm>
            <a:off x="598095" y="1653993"/>
            <a:ext cx="3327400" cy="2019300"/>
          </a:xfrm>
          <a:prstGeom prst="rect">
            <a:avLst/>
          </a:prstGeom>
        </p:spPr>
      </p:pic>
    </p:spTree>
    <p:extLst>
      <p:ext uri="{BB962C8B-B14F-4D97-AF65-F5344CB8AC3E}">
        <p14:creationId xmlns:p14="http://schemas.microsoft.com/office/powerpoint/2010/main" val="2113237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Matrices</a:t>
            </a:r>
            <a:endParaRPr lang="en-US" dirty="0"/>
          </a:p>
        </p:txBody>
      </p:sp>
      <p:sp>
        <p:nvSpPr>
          <p:cNvPr id="3" name="Content Placeholder 2"/>
          <p:cNvSpPr>
            <a:spLocks noGrp="1"/>
          </p:cNvSpPr>
          <p:nvPr>
            <p:ph sz="quarter" idx="1"/>
          </p:nvPr>
        </p:nvSpPr>
        <p:spPr/>
        <p:txBody>
          <a:bodyPr/>
          <a:lstStyle/>
          <a:p>
            <a:r>
              <a:rPr lang="en-US" dirty="0" smtClean="0"/>
              <a:t>Substitution matrices are used to assign individual scores to aligned sequence positions</a:t>
            </a:r>
          </a:p>
          <a:p>
            <a:endParaRPr lang="en-US" dirty="0" smtClean="0"/>
          </a:p>
          <a:p>
            <a:endParaRPr lang="en-US" dirty="0" smtClean="0"/>
          </a:p>
          <a:p>
            <a:endParaRPr lang="en-US" dirty="0" smtClean="0"/>
          </a:p>
          <a:p>
            <a:endParaRPr lang="en-US" dirty="0" smtClean="0"/>
          </a:p>
          <a:p>
            <a:endParaRPr lang="en-US" dirty="0" smtClean="0"/>
          </a:p>
          <a:p>
            <a:r>
              <a:rPr lang="en-US" dirty="0" smtClean="0"/>
              <a:t>The score for this alignment is 52.</a:t>
            </a:r>
            <a:endParaRPr lang="en-US" dirty="0"/>
          </a:p>
        </p:txBody>
      </p:sp>
      <p:pic>
        <p:nvPicPr>
          <p:cNvPr id="4" name="Picture 3" descr="Screen shot 2013-02-11 at 5.46.50 PM.png"/>
          <p:cNvPicPr>
            <a:picLocks noChangeAspect="1"/>
          </p:cNvPicPr>
          <p:nvPr/>
        </p:nvPicPr>
        <p:blipFill>
          <a:blip r:embed="rId2"/>
          <a:stretch>
            <a:fillRect/>
          </a:stretch>
        </p:blipFill>
        <p:spPr>
          <a:xfrm>
            <a:off x="730250" y="2533725"/>
            <a:ext cx="7683500" cy="16256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8-05.jpg"/>
          <p:cNvPicPr>
            <a:picLocks noGrp="1" noChangeAspect="1"/>
          </p:cNvPicPr>
          <p:nvPr>
            <p:ph sz="quarter" idx="1"/>
          </p:nvPr>
        </p:nvPicPr>
        <p:blipFill>
          <a:blip r:embed="rId2"/>
          <a:srcRect l="-6758" r="22110" b="76583"/>
          <a:stretch>
            <a:fillRect/>
          </a:stretch>
        </p:blipFill>
        <p:spPr>
          <a:xfrm>
            <a:off x="-425249" y="1540933"/>
            <a:ext cx="9112049" cy="3336142"/>
          </a:xfrm>
        </p:spPr>
      </p:pic>
    </p:spTree>
    <p:extLst>
      <p:ext uri="{BB962C8B-B14F-4D97-AF65-F5344CB8AC3E}">
        <p14:creationId xmlns:p14="http://schemas.microsoft.com/office/powerpoint/2010/main" val="20967134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steps of Neighbor joining method</a:t>
            </a:r>
            <a:endParaRPr lang="en-US" dirty="0"/>
          </a:p>
        </p:txBody>
      </p:sp>
      <p:pic>
        <p:nvPicPr>
          <p:cNvPr id="4" name="Content Placeholder 3" descr="08-06.jpg"/>
          <p:cNvPicPr>
            <a:picLocks noGrp="1" noChangeAspect="1"/>
          </p:cNvPicPr>
          <p:nvPr>
            <p:ph sz="quarter" idx="1"/>
          </p:nvPr>
        </p:nvPicPr>
        <p:blipFill>
          <a:blip r:embed="rId2"/>
          <a:srcRect t="-28468" b="-28468"/>
          <a:stretch>
            <a:fillRect/>
          </a:stretch>
        </p:blipFill>
        <p:spPr/>
      </p:pic>
      <p:sp>
        <p:nvSpPr>
          <p:cNvPr id="5" name="TextBox 4"/>
          <p:cNvSpPr txBox="1"/>
          <p:nvPr/>
        </p:nvSpPr>
        <p:spPr>
          <a:xfrm>
            <a:off x="745067" y="5875867"/>
            <a:ext cx="7853432" cy="369332"/>
          </a:xfrm>
          <a:prstGeom prst="rect">
            <a:avLst/>
          </a:prstGeom>
          <a:noFill/>
        </p:spPr>
        <p:txBody>
          <a:bodyPr wrap="none" rtlCol="0">
            <a:spAutoFit/>
          </a:bodyPr>
          <a:lstStyle/>
          <a:p>
            <a:r>
              <a:rPr lang="en-US" dirty="0" smtClean="0"/>
              <a:t>Once 1 and 2 are identified as nearest neighbors, they are separated from the rest.</a:t>
            </a:r>
            <a:endParaRPr lang="en-US" dirty="0"/>
          </a:p>
        </p:txBody>
      </p:sp>
    </p:spTree>
    <p:extLst>
      <p:ext uri="{BB962C8B-B14F-4D97-AF65-F5344CB8AC3E}">
        <p14:creationId xmlns:p14="http://schemas.microsoft.com/office/powerpoint/2010/main" val="14035048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for NJ</a:t>
            </a:r>
            <a:endParaRPr lang="en-US" dirty="0"/>
          </a:p>
        </p:txBody>
      </p:sp>
      <p:pic>
        <p:nvPicPr>
          <p:cNvPr id="4" name="Content Placeholder 3" descr="08-07.jpg"/>
          <p:cNvPicPr>
            <a:picLocks noGrp="1" noChangeAspect="1"/>
          </p:cNvPicPr>
          <p:nvPr>
            <p:ph sz="quarter" idx="1"/>
          </p:nvPr>
        </p:nvPicPr>
        <p:blipFill>
          <a:blip r:embed="rId2"/>
          <a:srcRect l="-5503" r="63794" b="91811"/>
          <a:stretch>
            <a:fillRect/>
          </a:stretch>
        </p:blipFill>
        <p:spPr>
          <a:xfrm>
            <a:off x="531257" y="1219200"/>
            <a:ext cx="3194076" cy="1253067"/>
          </a:xfrm>
        </p:spPr>
      </p:pic>
      <p:pic>
        <p:nvPicPr>
          <p:cNvPr id="5" name="Picture 4" descr="Screen shot 2013-02-26 at 1.15.11 PM.png"/>
          <p:cNvPicPr>
            <a:picLocks noChangeAspect="1"/>
          </p:cNvPicPr>
          <p:nvPr/>
        </p:nvPicPr>
        <p:blipFill>
          <a:blip r:embed="rId3"/>
          <a:stretch>
            <a:fillRect/>
          </a:stretch>
        </p:blipFill>
        <p:spPr>
          <a:xfrm>
            <a:off x="5801783" y="1219200"/>
            <a:ext cx="2145403" cy="1253067"/>
          </a:xfrm>
          <a:prstGeom prst="rect">
            <a:avLst/>
          </a:prstGeom>
        </p:spPr>
      </p:pic>
    </p:spTree>
    <p:extLst>
      <p:ext uri="{BB962C8B-B14F-4D97-AF65-F5344CB8AC3E}">
        <p14:creationId xmlns:p14="http://schemas.microsoft.com/office/powerpoint/2010/main" val="7449294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for NJ</a:t>
            </a:r>
            <a:endParaRPr lang="en-US" dirty="0"/>
          </a:p>
        </p:txBody>
      </p:sp>
      <p:pic>
        <p:nvPicPr>
          <p:cNvPr id="4" name="Content Placeholder 3" descr="08-07.jpg"/>
          <p:cNvPicPr>
            <a:picLocks noGrp="1" noChangeAspect="1"/>
          </p:cNvPicPr>
          <p:nvPr>
            <p:ph sz="quarter" idx="1"/>
          </p:nvPr>
        </p:nvPicPr>
        <p:blipFill>
          <a:blip r:embed="rId2"/>
          <a:srcRect l="-5503" r="63794" b="90040"/>
          <a:stretch>
            <a:fillRect/>
          </a:stretch>
        </p:blipFill>
        <p:spPr>
          <a:xfrm>
            <a:off x="531257" y="1219200"/>
            <a:ext cx="3194076" cy="1524000"/>
          </a:xfrm>
        </p:spPr>
      </p:pic>
      <p:pic>
        <p:nvPicPr>
          <p:cNvPr id="6" name="Picture 5" descr="Screen shot 2013-02-26 at 1.15.11 PM.png"/>
          <p:cNvPicPr>
            <a:picLocks noChangeAspect="1"/>
          </p:cNvPicPr>
          <p:nvPr/>
        </p:nvPicPr>
        <p:blipFill>
          <a:blip r:embed="rId3"/>
          <a:stretch>
            <a:fillRect/>
          </a:stretch>
        </p:blipFill>
        <p:spPr>
          <a:xfrm>
            <a:off x="5801783" y="1219200"/>
            <a:ext cx="2145403" cy="1253067"/>
          </a:xfrm>
          <a:prstGeom prst="rect">
            <a:avLst/>
          </a:prstGeom>
        </p:spPr>
      </p:pic>
    </p:spTree>
    <p:extLst>
      <p:ext uri="{BB962C8B-B14F-4D97-AF65-F5344CB8AC3E}">
        <p14:creationId xmlns:p14="http://schemas.microsoft.com/office/powerpoint/2010/main" val="1988982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for NJ</a:t>
            </a:r>
            <a:endParaRPr lang="en-US" dirty="0"/>
          </a:p>
        </p:txBody>
      </p:sp>
      <p:pic>
        <p:nvPicPr>
          <p:cNvPr id="4" name="Content Placeholder 3" descr="08-07.jpg"/>
          <p:cNvPicPr>
            <a:picLocks noGrp="1" noChangeAspect="1"/>
          </p:cNvPicPr>
          <p:nvPr>
            <p:ph sz="quarter" idx="1"/>
          </p:nvPr>
        </p:nvPicPr>
        <p:blipFill>
          <a:blip r:embed="rId2"/>
          <a:srcRect l="-5503" r="63794" b="87937"/>
          <a:stretch>
            <a:fillRect/>
          </a:stretch>
        </p:blipFill>
        <p:spPr>
          <a:xfrm>
            <a:off x="531257" y="1219200"/>
            <a:ext cx="3194076" cy="1845733"/>
          </a:xfrm>
        </p:spPr>
      </p:pic>
      <p:pic>
        <p:nvPicPr>
          <p:cNvPr id="5" name="Picture 4" descr="Screen shot 2013-02-26 at 1.15.11 PM.png"/>
          <p:cNvPicPr>
            <a:picLocks noChangeAspect="1"/>
          </p:cNvPicPr>
          <p:nvPr/>
        </p:nvPicPr>
        <p:blipFill>
          <a:blip r:embed="rId3"/>
          <a:stretch>
            <a:fillRect/>
          </a:stretch>
        </p:blipFill>
        <p:spPr>
          <a:xfrm>
            <a:off x="5801783" y="1219200"/>
            <a:ext cx="2145403" cy="1253067"/>
          </a:xfrm>
          <a:prstGeom prst="rect">
            <a:avLst/>
          </a:prstGeom>
        </p:spPr>
      </p:pic>
    </p:spTree>
    <p:extLst>
      <p:ext uri="{BB962C8B-B14F-4D97-AF65-F5344CB8AC3E}">
        <p14:creationId xmlns:p14="http://schemas.microsoft.com/office/powerpoint/2010/main" val="13982657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for NJ</a:t>
            </a:r>
            <a:endParaRPr lang="en-US" dirty="0"/>
          </a:p>
        </p:txBody>
      </p:sp>
      <p:pic>
        <p:nvPicPr>
          <p:cNvPr id="4" name="Content Placeholder 3" descr="08-07.jpg"/>
          <p:cNvPicPr>
            <a:picLocks noGrp="1" noChangeAspect="1"/>
          </p:cNvPicPr>
          <p:nvPr>
            <p:ph sz="quarter" idx="1"/>
          </p:nvPr>
        </p:nvPicPr>
        <p:blipFill>
          <a:blip r:embed="rId2"/>
          <a:srcRect l="-5503" r="63794" b="86277"/>
          <a:stretch>
            <a:fillRect/>
          </a:stretch>
        </p:blipFill>
        <p:spPr>
          <a:xfrm>
            <a:off x="531257" y="1219200"/>
            <a:ext cx="3194076" cy="2099733"/>
          </a:xfrm>
        </p:spPr>
      </p:pic>
      <p:pic>
        <p:nvPicPr>
          <p:cNvPr id="5" name="Picture 4" descr="Screen shot 2013-02-26 at 1.15.11 PM.png"/>
          <p:cNvPicPr>
            <a:picLocks noChangeAspect="1"/>
          </p:cNvPicPr>
          <p:nvPr/>
        </p:nvPicPr>
        <p:blipFill>
          <a:blip r:embed="rId3"/>
          <a:stretch>
            <a:fillRect/>
          </a:stretch>
        </p:blipFill>
        <p:spPr>
          <a:xfrm>
            <a:off x="5801783" y="1219200"/>
            <a:ext cx="2145403" cy="1253067"/>
          </a:xfrm>
          <a:prstGeom prst="rect">
            <a:avLst/>
          </a:prstGeom>
        </p:spPr>
      </p:pic>
    </p:spTree>
    <p:extLst>
      <p:ext uri="{BB962C8B-B14F-4D97-AF65-F5344CB8AC3E}">
        <p14:creationId xmlns:p14="http://schemas.microsoft.com/office/powerpoint/2010/main" val="7395834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for NJ</a:t>
            </a:r>
            <a:endParaRPr lang="en-US" dirty="0"/>
          </a:p>
        </p:txBody>
      </p:sp>
      <p:pic>
        <p:nvPicPr>
          <p:cNvPr id="4" name="Content Placeholder 3" descr="08-07.jpg"/>
          <p:cNvPicPr>
            <a:picLocks noGrp="1" noChangeAspect="1"/>
          </p:cNvPicPr>
          <p:nvPr>
            <p:ph sz="quarter" idx="1"/>
          </p:nvPr>
        </p:nvPicPr>
        <p:blipFill>
          <a:blip r:embed="rId2"/>
          <a:srcRect l="-5503" r="63794" b="84617"/>
          <a:stretch>
            <a:fillRect/>
          </a:stretch>
        </p:blipFill>
        <p:spPr>
          <a:xfrm>
            <a:off x="531257" y="1219200"/>
            <a:ext cx="3194076" cy="2353733"/>
          </a:xfrm>
        </p:spPr>
      </p:pic>
      <p:pic>
        <p:nvPicPr>
          <p:cNvPr id="5" name="Picture 4" descr="Screen shot 2013-02-26 at 1.15.11 PM.png"/>
          <p:cNvPicPr>
            <a:picLocks noChangeAspect="1"/>
          </p:cNvPicPr>
          <p:nvPr/>
        </p:nvPicPr>
        <p:blipFill>
          <a:blip r:embed="rId3"/>
          <a:stretch>
            <a:fillRect/>
          </a:stretch>
        </p:blipFill>
        <p:spPr>
          <a:xfrm>
            <a:off x="5801783" y="1219200"/>
            <a:ext cx="2145403" cy="1253067"/>
          </a:xfrm>
          <a:prstGeom prst="rect">
            <a:avLst/>
          </a:prstGeom>
        </p:spPr>
      </p:pic>
    </p:spTree>
    <p:extLst>
      <p:ext uri="{BB962C8B-B14F-4D97-AF65-F5344CB8AC3E}">
        <p14:creationId xmlns:p14="http://schemas.microsoft.com/office/powerpoint/2010/main" val="5430062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for NJ</a:t>
            </a:r>
            <a:endParaRPr lang="en-US" dirty="0"/>
          </a:p>
        </p:txBody>
      </p:sp>
      <p:pic>
        <p:nvPicPr>
          <p:cNvPr id="4" name="Content Placeholder 3" descr="08-07.jpg"/>
          <p:cNvPicPr>
            <a:picLocks noGrp="1" noChangeAspect="1"/>
          </p:cNvPicPr>
          <p:nvPr>
            <p:ph sz="quarter" idx="1"/>
          </p:nvPr>
        </p:nvPicPr>
        <p:blipFill>
          <a:blip r:embed="rId2"/>
          <a:srcRect l="-5503" r="-2077" b="68793"/>
          <a:stretch>
            <a:fillRect/>
          </a:stretch>
        </p:blipFill>
        <p:spPr>
          <a:xfrm>
            <a:off x="531257" y="1219200"/>
            <a:ext cx="8238533" cy="4775200"/>
          </a:xfrm>
        </p:spPr>
      </p:pic>
      <p:pic>
        <p:nvPicPr>
          <p:cNvPr id="5" name="Picture 4" descr="Screen shot 2013-02-26 at 1.14.54 PM.png"/>
          <p:cNvPicPr>
            <a:picLocks noChangeAspect="1"/>
          </p:cNvPicPr>
          <p:nvPr/>
        </p:nvPicPr>
        <p:blipFill>
          <a:blip r:embed="rId3"/>
          <a:stretch>
            <a:fillRect/>
          </a:stretch>
        </p:blipFill>
        <p:spPr>
          <a:xfrm>
            <a:off x="5259299" y="325971"/>
            <a:ext cx="3510491" cy="1312333"/>
          </a:xfrm>
          <a:prstGeom prst="rect">
            <a:avLst/>
          </a:prstGeom>
        </p:spPr>
      </p:pic>
      <p:sp>
        <p:nvSpPr>
          <p:cNvPr id="6" name="TextBox 5"/>
          <p:cNvSpPr txBox="1"/>
          <p:nvPr/>
        </p:nvSpPr>
        <p:spPr>
          <a:xfrm>
            <a:off x="6942667" y="1878166"/>
            <a:ext cx="1417726" cy="646331"/>
          </a:xfrm>
          <a:prstGeom prst="rect">
            <a:avLst/>
          </a:prstGeom>
          <a:noFill/>
        </p:spPr>
        <p:txBody>
          <a:bodyPr wrap="square" rtlCol="0">
            <a:spAutoFit/>
          </a:bodyPr>
          <a:lstStyle/>
          <a:p>
            <a:r>
              <a:rPr lang="en-US" dirty="0" smtClean="0"/>
              <a:t>5 – </a:t>
            </a:r>
            <a:r>
              <a:rPr lang="en-US" u="sng" dirty="0" smtClean="0"/>
              <a:t>(29 + 26)</a:t>
            </a:r>
            <a:endParaRPr lang="en-US" dirty="0" smtClean="0"/>
          </a:p>
          <a:p>
            <a:r>
              <a:rPr lang="en-US" dirty="0" smtClean="0"/>
              <a:t>           5-2</a:t>
            </a:r>
            <a:endParaRPr lang="en-US" u="sng" dirty="0"/>
          </a:p>
        </p:txBody>
      </p:sp>
      <p:sp>
        <p:nvSpPr>
          <p:cNvPr id="7" name="TextBox 6"/>
          <p:cNvSpPr txBox="1"/>
          <p:nvPr/>
        </p:nvSpPr>
        <p:spPr>
          <a:xfrm>
            <a:off x="7010402" y="2655675"/>
            <a:ext cx="1676398" cy="369332"/>
          </a:xfrm>
          <a:prstGeom prst="rect">
            <a:avLst/>
          </a:prstGeom>
          <a:noFill/>
        </p:spPr>
        <p:txBody>
          <a:bodyPr wrap="square" rtlCol="0">
            <a:spAutoFit/>
          </a:bodyPr>
          <a:lstStyle/>
          <a:p>
            <a:r>
              <a:rPr lang="en-US" dirty="0" smtClean="0"/>
              <a:t>3 </a:t>
            </a:r>
            <a:r>
              <a:rPr lang="en-US" dirty="0" err="1" smtClean="0"/>
              <a:t>x</a:t>
            </a:r>
            <a:r>
              <a:rPr lang="en-US" dirty="0" smtClean="0"/>
              <a:t> -40/3 = -40</a:t>
            </a:r>
            <a:endParaRPr lang="en-US" u="sng" dirty="0"/>
          </a:p>
        </p:txBody>
      </p:sp>
    </p:spTree>
    <p:extLst>
      <p:ext uri="{BB962C8B-B14F-4D97-AF65-F5344CB8AC3E}">
        <p14:creationId xmlns:p14="http://schemas.microsoft.com/office/powerpoint/2010/main" val="16476410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for NJ</a:t>
            </a:r>
            <a:endParaRPr lang="en-US" dirty="0"/>
          </a:p>
        </p:txBody>
      </p:sp>
      <p:pic>
        <p:nvPicPr>
          <p:cNvPr id="4" name="Content Placeholder 3" descr="08-07.jpg"/>
          <p:cNvPicPr>
            <a:picLocks noGrp="1" noChangeAspect="1"/>
          </p:cNvPicPr>
          <p:nvPr>
            <p:ph sz="quarter" idx="1"/>
          </p:nvPr>
        </p:nvPicPr>
        <p:blipFill>
          <a:blip r:embed="rId2"/>
          <a:srcRect l="-13726" t="31893" r="6831" b="36557"/>
          <a:stretch>
            <a:fillRect/>
          </a:stretch>
        </p:blipFill>
        <p:spPr>
          <a:xfrm>
            <a:off x="600763" y="1286064"/>
            <a:ext cx="7696570" cy="4539004"/>
          </a:xfrm>
        </p:spPr>
      </p:pic>
    </p:spTree>
    <p:extLst>
      <p:ext uri="{BB962C8B-B14F-4D97-AF65-F5344CB8AC3E}">
        <p14:creationId xmlns:p14="http://schemas.microsoft.com/office/powerpoint/2010/main" val="102104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Amino acid substitution scoring matrices</a:t>
            </a:r>
            <a:endParaRPr lang="en-US" dirty="0"/>
          </a:p>
        </p:txBody>
      </p:sp>
      <p:pic>
        <p:nvPicPr>
          <p:cNvPr id="7" name="Content Placeholder 6" descr="04-04.jpg"/>
          <p:cNvPicPr>
            <a:picLocks noGrp="1" noChangeAspect="1"/>
          </p:cNvPicPr>
          <p:nvPr>
            <p:ph sz="quarter" idx="1"/>
          </p:nvPr>
        </p:nvPicPr>
        <p:blipFill>
          <a:blip r:embed="rId2"/>
          <a:srcRect l="-16632" r="-16632" b="49192"/>
          <a:stretch>
            <a:fillRect/>
          </a:stretch>
        </p:blipFill>
        <p:spPr>
          <a:xfrm>
            <a:off x="-416983" y="1301675"/>
            <a:ext cx="7949825" cy="4934712"/>
          </a:xfrm>
        </p:spPr>
      </p:pic>
      <p:sp>
        <p:nvSpPr>
          <p:cNvPr id="6" name="Content Placeholder 5"/>
          <p:cNvSpPr>
            <a:spLocks noGrp="1"/>
          </p:cNvSpPr>
          <p:nvPr>
            <p:ph sz="quarter" idx="2"/>
          </p:nvPr>
        </p:nvSpPr>
        <p:spPr>
          <a:xfrm>
            <a:off x="2391666" y="1216152"/>
            <a:ext cx="6282180" cy="4937760"/>
          </a:xfrm>
        </p:spPr>
        <p:txBody>
          <a:bodyPr/>
          <a:lstStyle/>
          <a:p>
            <a:r>
              <a:rPr lang="en-US" dirty="0" smtClean="0"/>
              <a:t>Each cell represents the scoring given to a residue paired with another residue.</a:t>
            </a:r>
          </a:p>
          <a:p>
            <a:pPr lvl="1"/>
            <a:r>
              <a:rPr lang="en-US" dirty="0" smtClean="0"/>
              <a:t>Colored shading indicates different physiochemical properties of the residues.</a:t>
            </a:r>
          </a:p>
          <a:p>
            <a:pPr lvl="4">
              <a:buNone/>
            </a:pPr>
            <a:r>
              <a:rPr lang="en-US" dirty="0" smtClean="0"/>
              <a:t>                            Yellow : small and polar</a:t>
            </a:r>
          </a:p>
          <a:p>
            <a:pPr lvl="4">
              <a:buNone/>
            </a:pPr>
            <a:r>
              <a:rPr lang="en-US" dirty="0" smtClean="0"/>
              <a:t>                            White : small and </a:t>
            </a:r>
            <a:r>
              <a:rPr lang="en-US" dirty="0" err="1" smtClean="0"/>
              <a:t>nonpolar</a:t>
            </a:r>
            <a:endParaRPr lang="en-US" dirty="0" smtClean="0"/>
          </a:p>
          <a:p>
            <a:pPr lvl="4">
              <a:buNone/>
            </a:pPr>
            <a:r>
              <a:rPr lang="en-US" dirty="0" smtClean="0"/>
              <a:t>                               Red : polar or acidic</a:t>
            </a:r>
          </a:p>
          <a:p>
            <a:pPr lvl="4">
              <a:buNone/>
            </a:pPr>
            <a:r>
              <a:rPr lang="en-US" dirty="0" smtClean="0"/>
              <a:t>                               Blue : basic</a:t>
            </a:r>
          </a:p>
          <a:p>
            <a:pPr lvl="4">
              <a:buNone/>
            </a:pPr>
            <a:r>
              <a:rPr lang="en-US" dirty="0" smtClean="0"/>
              <a:t>                            Green : large and hydrophobic</a:t>
            </a:r>
          </a:p>
          <a:p>
            <a:pPr lvl="4">
              <a:buNone/>
            </a:pPr>
            <a:r>
              <a:rPr lang="en-US" dirty="0" smtClean="0"/>
              <a:t>                          Orange : aromatic</a:t>
            </a:r>
          </a:p>
          <a:p>
            <a:pPr lvl="3"/>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PAM Substitution Matrices</a:t>
            </a:r>
            <a:endParaRPr lang="en-US" dirty="0"/>
          </a:p>
        </p:txBody>
      </p:sp>
      <p:sp>
        <p:nvSpPr>
          <p:cNvPr id="6" name="Content Placeholder 5"/>
          <p:cNvSpPr>
            <a:spLocks noGrp="1"/>
          </p:cNvSpPr>
          <p:nvPr>
            <p:ph sz="quarter" idx="1"/>
          </p:nvPr>
        </p:nvSpPr>
        <p:spPr/>
        <p:txBody>
          <a:bodyPr>
            <a:normAutofit lnSpcReduction="10000"/>
          </a:bodyPr>
          <a:lstStyle/>
          <a:p>
            <a:r>
              <a:rPr lang="en-US" dirty="0" smtClean="0"/>
              <a:t>First developed by Margaret </a:t>
            </a:r>
            <a:r>
              <a:rPr lang="en-US" dirty="0" err="1" smtClean="0"/>
              <a:t>Dayhoff</a:t>
            </a:r>
            <a:r>
              <a:rPr lang="en-US" dirty="0" smtClean="0"/>
              <a:t> and her </a:t>
            </a:r>
            <a:r>
              <a:rPr lang="en-US" dirty="0" err="1" smtClean="0"/>
              <a:t>cowerkers</a:t>
            </a:r>
            <a:r>
              <a:rPr lang="en-US" dirty="0" smtClean="0"/>
              <a:t> in the 1960s and 1970s</a:t>
            </a:r>
          </a:p>
          <a:p>
            <a:r>
              <a:rPr lang="en-US" dirty="0" smtClean="0"/>
              <a:t>Matrix is based on real data which models the evolutionary process and does not consider physiochemical similarities of proteins.</a:t>
            </a:r>
          </a:p>
          <a:p>
            <a:r>
              <a:rPr lang="en-US" dirty="0" smtClean="0"/>
              <a:t>Calculated the probability that any one amino acid would mutate to another over a given period of evolutionary time which is then converted to a score.</a:t>
            </a:r>
          </a:p>
          <a:p>
            <a:r>
              <a:rPr lang="en-US" dirty="0" smtClean="0"/>
              <a:t>PAM = Point Accepted Mutations – number of mutations in sequence per 100 residues. PAM250 is 250 mutations (some residues have been subjected to more than one mutation)</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2448</TotalTime>
  <Words>4594</Words>
  <Application>Microsoft Macintosh PowerPoint</Application>
  <PresentationFormat>On-screen Show (4:3)</PresentationFormat>
  <Paragraphs>577</Paragraphs>
  <Slides>78</Slides>
  <Notes>30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1" baseType="lpstr">
      <vt:lpstr>Bookman Old Style</vt:lpstr>
      <vt:lpstr>Calibri</vt:lpstr>
      <vt:lpstr>Courier</vt:lpstr>
      <vt:lpstr>Gill Sans MT</vt:lpstr>
      <vt:lpstr>ＭＳ Ｐゴシック</vt:lpstr>
      <vt:lpstr>Optima</vt:lpstr>
      <vt:lpstr>Symbol</vt:lpstr>
      <vt:lpstr>Times</vt:lpstr>
      <vt:lpstr>Wingdings</vt:lpstr>
      <vt:lpstr>Wingdings 3</vt:lpstr>
      <vt:lpstr>Arial</vt:lpstr>
      <vt:lpstr>Origin</vt:lpstr>
      <vt:lpstr>Equation</vt:lpstr>
      <vt:lpstr>Basic Phylogenetics and  Tree Building</vt:lpstr>
      <vt:lpstr>Outline</vt:lpstr>
      <vt:lpstr>Principles of Sequence Alignment</vt:lpstr>
      <vt:lpstr>Scoring Alignments</vt:lpstr>
      <vt:lpstr>Dot-plot</vt:lpstr>
      <vt:lpstr>Adjusting window size and minimum score to reduce noise. </vt:lpstr>
      <vt:lpstr>Substitution Matrices</vt:lpstr>
      <vt:lpstr>Amino acid substitution scoring matrices</vt:lpstr>
      <vt:lpstr>PAM Substitution Matrices</vt:lpstr>
      <vt:lpstr>The identification of accepted point mutations</vt:lpstr>
      <vt:lpstr>BLOSUM substitution matrix</vt:lpstr>
      <vt:lpstr> Derivation of the BLOSUM amino acid substitution scoring matrices.</vt:lpstr>
      <vt:lpstr>Choosing a Matrix</vt:lpstr>
      <vt:lpstr>PowerPoint Presentation</vt:lpstr>
      <vt:lpstr>Gap penalties</vt:lpstr>
      <vt:lpstr>PowerPoint Presentation</vt:lpstr>
      <vt:lpstr>Heuristic (vs. optimal) methods for pair-wise alignment: the BLAST family of algorithms</vt:lpstr>
      <vt:lpstr>Heuristic (vs. optimal) methods for pair-wise alignment: a few more comments</vt:lpstr>
      <vt:lpstr>FASTA</vt:lpstr>
      <vt:lpstr>BLAST: heuristic database search using local alignment Basic Local Alignment Search Tool</vt:lpstr>
      <vt:lpstr>Steps of FASTA and BLAST algorithm</vt:lpstr>
      <vt:lpstr>How likely is it to find a match by chance?</vt:lpstr>
      <vt:lpstr>E-values</vt:lpstr>
      <vt:lpstr>PowerPoint Presentation</vt:lpstr>
      <vt:lpstr>Distribution of BLAST hits on the query sequence</vt:lpstr>
      <vt:lpstr>BLAST “hit list” (with more details)</vt:lpstr>
      <vt:lpstr>A pairwise alignment with MASH-1</vt:lpstr>
      <vt:lpstr>Multiple sequence alignment</vt:lpstr>
      <vt:lpstr>Methods for MSA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Alignment Exercise</vt:lpstr>
      <vt:lpstr>PowerPoint Presentation</vt:lpstr>
      <vt:lpstr>PowerPoint Presentation</vt:lpstr>
      <vt:lpstr>PowerPoint Presentation</vt:lpstr>
      <vt:lpstr>PowerPoint Presentation</vt:lpstr>
      <vt:lpstr>PowerPoint Presentation</vt:lpstr>
      <vt:lpstr>Phylogenetic trees reconstruct evolutionary relationships</vt:lpstr>
      <vt:lpstr>Tree topology (the way tree looks)</vt:lpstr>
      <vt:lpstr>Different types of trees.</vt:lpstr>
      <vt:lpstr>Species tree vs Gene Tree</vt:lpstr>
      <vt:lpstr>A tree represented as a set of splits</vt:lpstr>
      <vt:lpstr>More definitions</vt:lpstr>
      <vt:lpstr>Tree supported by bootstrap values</vt:lpstr>
      <vt:lpstr>Consensus trees show features that are consistent between trees</vt:lpstr>
      <vt:lpstr> p-distance = fractional alignment distance</vt:lpstr>
      <vt:lpstr>Number of observed mutations (PAM) is often less than number of mutations because of overlapping mutations.</vt:lpstr>
      <vt:lpstr>Transitions and Transversions</vt:lpstr>
      <vt:lpstr>Average percentage of GC content in codons in bacteria.</vt:lpstr>
      <vt:lpstr>All possible mutations</vt:lpstr>
      <vt:lpstr>Large scale genome duplications identified by looking at synonymous mutations</vt:lpstr>
      <vt:lpstr>Only orthologous genes ( not paralogous genes ) should be used to construct species trees.</vt:lpstr>
      <vt:lpstr>Errors due to gene loss and missing data.</vt:lpstr>
      <vt:lpstr>Reconciled tree and equivalent species tree</vt:lpstr>
      <vt:lpstr>Identifying Paralogs and Orthologs via COGs and KOGs</vt:lpstr>
      <vt:lpstr>Homoplasy: sequence similarity not due to homology.</vt:lpstr>
      <vt:lpstr>Number of orthologs, homologs and unique genes.</vt:lpstr>
      <vt:lpstr>Tree of life taking into consideration large amounts of horizontal gene transfer</vt:lpstr>
      <vt:lpstr>Evidence of horizontal gene transfer</vt:lpstr>
      <vt:lpstr>Syntenic regions</vt:lpstr>
      <vt:lpstr>Tree construction</vt:lpstr>
      <vt:lpstr>UPGMA method of constructing tree. </vt:lpstr>
      <vt:lpstr>The Fitch-Margoliash method produces unrooted additive tree</vt:lpstr>
      <vt:lpstr>PowerPoint Presentation</vt:lpstr>
      <vt:lpstr>First steps of Neighbor joining method</vt:lpstr>
      <vt:lpstr>Calculation for NJ</vt:lpstr>
      <vt:lpstr>Calculation for NJ</vt:lpstr>
      <vt:lpstr>Calculation for NJ</vt:lpstr>
      <vt:lpstr>Calculation for NJ</vt:lpstr>
      <vt:lpstr>Calculation for NJ</vt:lpstr>
      <vt:lpstr>Calculation for NJ</vt:lpstr>
      <vt:lpstr>Calculation for NJ</vt:lpstr>
    </vt:vector>
  </TitlesOfParts>
  <Company>New York University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Bioinformatics</dc:title>
  <dc:creator>Manpreet Katari</dc:creator>
  <cp:lastModifiedBy>Manpreet S. Katari</cp:lastModifiedBy>
  <cp:revision>16</cp:revision>
  <dcterms:created xsi:type="dcterms:W3CDTF">2013-02-13T04:10:15Z</dcterms:created>
  <dcterms:modified xsi:type="dcterms:W3CDTF">2016-08-18T20:45:06Z</dcterms:modified>
</cp:coreProperties>
</file>