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7"/>
  </p:notesMasterIdLst>
  <p:handoutMasterIdLst>
    <p:handoutMasterId r:id="rId28"/>
  </p:handoutMasterIdLst>
  <p:sldIdLst>
    <p:sldId id="256" r:id="rId2"/>
    <p:sldId id="258" r:id="rId3"/>
    <p:sldId id="259" r:id="rId4"/>
    <p:sldId id="261" r:id="rId5"/>
    <p:sldId id="260" r:id="rId6"/>
    <p:sldId id="265" r:id="rId7"/>
    <p:sldId id="289" r:id="rId8"/>
    <p:sldId id="264" r:id="rId9"/>
    <p:sldId id="301" r:id="rId10"/>
    <p:sldId id="302" r:id="rId11"/>
    <p:sldId id="303" r:id="rId12"/>
    <p:sldId id="267" r:id="rId13"/>
    <p:sldId id="268" r:id="rId14"/>
    <p:sldId id="269" r:id="rId15"/>
    <p:sldId id="290" r:id="rId16"/>
    <p:sldId id="291" r:id="rId17"/>
    <p:sldId id="292" r:id="rId18"/>
    <p:sldId id="293" r:id="rId19"/>
    <p:sldId id="294" r:id="rId20"/>
    <p:sldId id="295" r:id="rId21"/>
    <p:sldId id="296" r:id="rId22"/>
    <p:sldId id="297" r:id="rId23"/>
    <p:sldId id="298" r:id="rId24"/>
    <p:sldId id="299" r:id="rId25"/>
    <p:sldId id="30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5"/>
    <p:restoredTop sz="94633"/>
  </p:normalViewPr>
  <p:slideViewPr>
    <p:cSldViewPr snapToGrid="0" snapToObjects="1">
      <p:cViewPr varScale="1">
        <p:scale>
          <a:sx n="85" d="100"/>
          <a:sy n="85" d="100"/>
        </p:scale>
        <p:origin x="7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576D4D-5B19-114C-8457-97D0991E3F1F}" type="datetimeFigureOut">
              <a:rPr lang="en-US" smtClean="0"/>
              <a:pPr/>
              <a:t>8/11/16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07D6C6-313B-8D42-8554-F490C3FFCAE9}" type="slidenum">
              <a:rPr lang="en-US" smtClean="0"/>
              <a:pPr/>
              <a:t>‹#›</a:t>
            </a:fld>
            <a:endParaRPr lang="en-US"/>
          </a:p>
        </p:txBody>
      </p:sp>
    </p:spTree>
    <p:extLst>
      <p:ext uri="{BB962C8B-B14F-4D97-AF65-F5344CB8AC3E}">
        <p14:creationId xmlns:p14="http://schemas.microsoft.com/office/powerpoint/2010/main" val="1895652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D62C4A-7030-B143-AD3C-CB0D54D8C740}" type="datetimeFigureOut">
              <a:rPr lang="en-US" smtClean="0"/>
              <a:pPr/>
              <a:t>8/11/16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7F3D62-A97F-D646-9F25-78040F32FFEC}" type="slidenum">
              <a:rPr lang="en-US" smtClean="0"/>
              <a:pPr/>
              <a:t>‹#›</a:t>
            </a:fld>
            <a:endParaRPr lang="en-US"/>
          </a:p>
        </p:txBody>
      </p:sp>
    </p:spTree>
    <p:extLst>
      <p:ext uri="{BB962C8B-B14F-4D97-AF65-F5344CB8AC3E}">
        <p14:creationId xmlns:p14="http://schemas.microsoft.com/office/powerpoint/2010/main" val="2665559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5EBB1E2-4B0A-344B-9F89-7B8E424F492E}" type="slidenum">
              <a:rPr lang="en-US"/>
              <a:pPr/>
              <a:t>4</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4644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E6E71C8-C364-D742-9E71-8E5D0E72999B}" type="slidenum">
              <a:rPr lang="en-US"/>
              <a:pPr/>
              <a:t>14</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48375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C99DC02-6356-314F-ADD3-CE67179E7DC6}" type="slidenum">
              <a:rPr lang="en-US"/>
              <a:pPr/>
              <a:t>6</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245932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3948DDA-ED7D-2F4C-91B0-41AC8C821998}" type="slidenum">
              <a:rPr lang="en-US"/>
              <a:pPr/>
              <a:t>7</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1124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288E45E-164A-6B40-B68C-332BAE7079BF}" type="slidenum">
              <a:rPr lang="en-US"/>
              <a:pPr/>
              <a:t>8</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971664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1098853-156A-A94E-8D6B-E609DDC6D22C}" type="slidenum">
              <a:rPr lang="en-US"/>
              <a:pPr/>
              <a:t>9</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79279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B1F9433-97E5-1140-BFD7-4BEF78F4B70F}" type="slidenum">
              <a:rPr lang="en-US"/>
              <a:pPr/>
              <a:t>10</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27694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9325441-8BE0-DF4C-A010-D5727617C007}" type="slidenum">
              <a:rPr lang="en-US"/>
              <a:pPr/>
              <a:t>11</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00461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6D25281-6740-7E45-AA7E-B25B8E99D070}" type="slidenum">
              <a:rPr lang="en-US"/>
              <a:pPr/>
              <a:t>12</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37856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29BC574-78EB-A54F-95C0-A65C52EB8548}" type="slidenum">
              <a:rPr lang="en-US"/>
              <a:pPr/>
              <a:t>13</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17026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86E6D472-18C9-1B47-A9B3-140744D26E88}" type="datetimeFigureOut">
              <a:rPr lang="en-US" smtClean="0"/>
              <a:pPr/>
              <a:t>8/11/16</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373F6889-913F-F24C-9CA0-AF5F6A8ABDE0}"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E6D472-18C9-1B47-A9B3-140744D26E88}" type="datetimeFigureOut">
              <a:rPr lang="en-US" smtClean="0"/>
              <a:pPr/>
              <a:t>8/11/16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F6889-913F-F24C-9CA0-AF5F6A8ABD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E6D472-18C9-1B47-A9B3-140744D26E88}" type="datetimeFigureOut">
              <a:rPr lang="en-US" smtClean="0"/>
              <a:pPr/>
              <a:t>8/11/16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F6889-913F-F24C-9CA0-AF5F6A8ABDE0}"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D22554B-0484-1E44-8D1A-F5E7166528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6E6D472-18C9-1B47-A9B3-140744D26E88}" type="datetimeFigureOut">
              <a:rPr lang="en-US" smtClean="0"/>
              <a:pPr/>
              <a:t>8/11/16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F6889-913F-F24C-9CA0-AF5F6A8ABDE0}"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86E6D472-18C9-1B47-A9B3-140744D26E88}" type="datetimeFigureOut">
              <a:rPr lang="en-US" smtClean="0"/>
              <a:pPr/>
              <a:t>8/11/16</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373F6889-913F-F24C-9CA0-AF5F6A8ABDE0}"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6E6D472-18C9-1B47-A9B3-140744D26E88}" type="datetimeFigureOut">
              <a:rPr lang="en-US" smtClean="0"/>
              <a:pPr/>
              <a:t>8/11/16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F6889-913F-F24C-9CA0-AF5F6A8ABDE0}"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6E6D472-18C9-1B47-A9B3-140744D26E88}" type="datetimeFigureOut">
              <a:rPr lang="en-US" smtClean="0"/>
              <a:pPr/>
              <a:t>8/11/16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3F6889-913F-F24C-9CA0-AF5F6A8ABDE0}"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6E6D472-18C9-1B47-A9B3-140744D26E88}" type="datetimeFigureOut">
              <a:rPr lang="en-US" smtClean="0"/>
              <a:pPr/>
              <a:t>8/11/16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3F6889-913F-F24C-9CA0-AF5F6A8ABDE0}"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E6D472-18C9-1B47-A9B3-140744D26E88}" type="datetimeFigureOut">
              <a:rPr lang="en-US" smtClean="0"/>
              <a:pPr/>
              <a:t>8/11/16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3F6889-913F-F24C-9CA0-AF5F6A8ABDE0}"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6E6D472-18C9-1B47-A9B3-140744D26E88}" type="datetimeFigureOut">
              <a:rPr lang="en-US" smtClean="0"/>
              <a:pPr/>
              <a:t>8/11/16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F6889-913F-F24C-9CA0-AF5F6A8ABDE0}"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6E6D472-18C9-1B47-A9B3-140744D26E88}" type="datetimeFigureOut">
              <a:rPr lang="en-US" smtClean="0"/>
              <a:pPr/>
              <a:t>8/11/16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F6889-913F-F24C-9CA0-AF5F6A8ABDE0}"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86E6D472-18C9-1B47-A9B3-140744D26E88}" type="datetimeFigureOut">
              <a:rPr lang="en-US" smtClean="0"/>
              <a:pPr/>
              <a:t>8/11/16</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373F6889-913F-F24C-9CA0-AF5F6A8ABDE0}"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7.bin"/><Relationship Id="rId5" Type="http://schemas.openxmlformats.org/officeDocument/2006/relationships/image" Target="../media/image8.png"/><Relationship Id="rId1" Type="http://schemas.openxmlformats.org/officeDocument/2006/relationships/vmlDrawing" Target="../drawings/vmlDrawing5.vml"/><Relationship Id="rId2"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8.bin"/><Relationship Id="rId5" Type="http://schemas.openxmlformats.org/officeDocument/2006/relationships/image" Target="../media/image9.png"/><Relationship Id="rId6" Type="http://schemas.openxmlformats.org/officeDocument/2006/relationships/oleObject" Target="../embeddings/oleObject9.bin"/><Relationship Id="rId1" Type="http://schemas.openxmlformats.org/officeDocument/2006/relationships/vmlDrawing" Target="../drawings/vmlDrawing6.vml"/><Relationship Id="rId2"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0.bin"/><Relationship Id="rId5" Type="http://schemas.openxmlformats.org/officeDocument/2006/relationships/image" Target="../media/image10.png"/><Relationship Id="rId1" Type="http://schemas.openxmlformats.org/officeDocument/2006/relationships/vmlDrawing" Target="../drawings/vmlDrawing7.vml"/><Relationship Id="rId2"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1.bin"/><Relationship Id="rId5" Type="http://schemas.openxmlformats.org/officeDocument/2006/relationships/image" Target="../media/image11.png"/><Relationship Id="rId1" Type="http://schemas.openxmlformats.org/officeDocument/2006/relationships/vmlDrawing" Target="../drawings/vmlDrawing8.vml"/><Relationship Id="rId2"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png"/><Relationship Id="rId5" Type="http://schemas.openxmlformats.org/officeDocument/2006/relationships/oleObject" Target="../embeddings/Microsoft_Excel_97_-_2004_Worksheet1.xls"/><Relationship Id="rId6"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Excel_97_-_2004_Worksheet2.xls"/><Relationship Id="rId5"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2.bin"/><Relationship Id="rId5" Type="http://schemas.openxmlformats.org/officeDocument/2006/relationships/image" Target="../media/image6.png"/><Relationship Id="rId6" Type="http://schemas.openxmlformats.org/officeDocument/2006/relationships/oleObject" Target="../embeddings/oleObject3.bin"/><Relationship Id="rId7" Type="http://schemas.openxmlformats.org/officeDocument/2006/relationships/oleObject" Target="../embeddings/oleObject4.bin"/><Relationship Id="rId8" Type="http://schemas.openxmlformats.org/officeDocument/2006/relationships/oleObject" Target="../embeddings/oleObject5.bin"/><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6.bin"/><Relationship Id="rId5" Type="http://schemas.openxmlformats.org/officeDocument/2006/relationships/image" Target="../media/image7.png"/><Relationship Id="rId1" Type="http://schemas.openxmlformats.org/officeDocument/2006/relationships/vmlDrawing" Target="../drawings/vmlDrawing4.vml"/><Relationship Id="rId2"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Clustering</a:t>
            </a:r>
            <a:endParaRPr lang="en-US" dirty="0"/>
          </a:p>
        </p:txBody>
      </p:sp>
      <p:sp>
        <p:nvSpPr>
          <p:cNvPr id="3" name="Subtitle 2"/>
          <p:cNvSpPr>
            <a:spLocks noGrp="1"/>
          </p:cNvSpPr>
          <p:nvPr>
            <p:ph type="subTitle" idx="1"/>
          </p:nvPr>
        </p:nvSpPr>
        <p:spPr/>
        <p:txBody>
          <a:bodyPr>
            <a:normAutofit/>
          </a:bodyPr>
          <a:lstStyle/>
          <a:p>
            <a:r>
              <a:rPr lang="en-US" dirty="0" smtClean="0"/>
              <a:t>Manpreet S. Katari</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2"/>
          <p:cNvGraphicFramePr>
            <a:graphicFrameLocks noGrp="1" noChangeAspect="1"/>
          </p:cNvGraphicFramePr>
          <p:nvPr>
            <p:ph/>
          </p:nvPr>
        </p:nvGraphicFramePr>
        <p:xfrm>
          <a:off x="2295525" y="1685925"/>
          <a:ext cx="4552950" cy="3028950"/>
        </p:xfrm>
        <a:graphic>
          <a:graphicData uri="http://schemas.openxmlformats.org/presentationml/2006/ole">
            <mc:AlternateContent xmlns:mc="http://schemas.openxmlformats.org/markup-compatibility/2006">
              <mc:Choice xmlns:v="urn:schemas-microsoft-com:vml" Requires="v">
                <p:oleObj spid="_x0000_s58370" name="Image" r:id="rId4" imgW="4552381" imgH="3028571" progId="">
                  <p:embed/>
                </p:oleObj>
              </mc:Choice>
              <mc:Fallback>
                <p:oleObj name="Image" r:id="rId4" imgW="4552381" imgH="302857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5525" y="1685925"/>
                        <a:ext cx="455295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4275" name="Text Box 6"/>
          <p:cNvSpPr txBox="1">
            <a:spLocks noChangeArrowheads="1"/>
          </p:cNvSpPr>
          <p:nvPr/>
        </p:nvSpPr>
        <p:spPr bwMode="auto">
          <a:xfrm>
            <a:off x="1066800" y="533400"/>
            <a:ext cx="7315200" cy="83099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dirty="0">
                <a:solidFill>
                  <a:srgbClr val="F0AD00"/>
                </a:solidFill>
              </a:rPr>
              <a:t>K-means weaknesses: can give you a different result each time with exactly the same data</a:t>
            </a:r>
          </a:p>
        </p:txBody>
      </p:sp>
    </p:spTree>
    <p:extLst>
      <p:ext uri="{BB962C8B-B14F-4D97-AF65-F5344CB8AC3E}">
        <p14:creationId xmlns:p14="http://schemas.microsoft.com/office/powerpoint/2010/main" val="45049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2"/>
          <p:cNvGraphicFramePr>
            <a:graphicFrameLocks noGrp="1" noChangeAspect="1"/>
          </p:cNvGraphicFramePr>
          <p:nvPr>
            <p:ph/>
          </p:nvPr>
        </p:nvGraphicFramePr>
        <p:xfrm>
          <a:off x="5486400" y="1447800"/>
          <a:ext cx="1571625" cy="3124200"/>
        </p:xfrm>
        <a:graphic>
          <a:graphicData uri="http://schemas.openxmlformats.org/presentationml/2006/ole">
            <mc:AlternateContent xmlns:mc="http://schemas.openxmlformats.org/markup-compatibility/2006">
              <mc:Choice xmlns:v="urn:schemas-microsoft-com:vml" Requires="v">
                <p:oleObj spid="_x0000_s59395" name="Image" r:id="rId4" imgW="3028571" imgH="6019048" progId="">
                  <p:embed/>
                </p:oleObj>
              </mc:Choice>
              <mc:Fallback>
                <p:oleObj name="Image" r:id="rId4" imgW="3028571" imgH="601904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b="46609"/>
                      <a:stretch>
                        <a:fillRect/>
                      </a:stretch>
                    </p:blipFill>
                    <p:spPr bwMode="auto">
                      <a:xfrm>
                        <a:off x="5486400" y="1447800"/>
                        <a:ext cx="15716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6323" name="Object 3"/>
          <p:cNvGraphicFramePr>
            <a:graphicFrameLocks noChangeAspect="1"/>
          </p:cNvGraphicFramePr>
          <p:nvPr/>
        </p:nvGraphicFramePr>
        <p:xfrm>
          <a:off x="990600" y="1447800"/>
          <a:ext cx="3325813" cy="3079750"/>
        </p:xfrm>
        <a:graphic>
          <a:graphicData uri="http://schemas.openxmlformats.org/presentationml/2006/ole">
            <mc:AlternateContent xmlns:mc="http://schemas.openxmlformats.org/markup-compatibility/2006">
              <mc:Choice xmlns:v="urn:schemas-microsoft-com:vml" Requires="v">
                <p:oleObj spid="_x0000_s59396" name="Image" r:id="rId6" imgW="3028571" imgH="6019048" progId="">
                  <p:embed/>
                </p:oleObj>
              </mc:Choice>
              <mc:Fallback>
                <p:oleObj name="Image" r:id="rId6" imgW="3028571" imgH="601904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53391"/>
                      <a:stretch>
                        <a:fillRect/>
                      </a:stretch>
                    </p:blipFill>
                    <p:spPr bwMode="auto">
                      <a:xfrm>
                        <a:off x="990600" y="1447800"/>
                        <a:ext cx="3325813"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6324" name="Text Box 8"/>
          <p:cNvSpPr txBox="1">
            <a:spLocks noChangeArrowheads="1"/>
          </p:cNvSpPr>
          <p:nvPr/>
        </p:nvSpPr>
        <p:spPr bwMode="auto">
          <a:xfrm>
            <a:off x="1143000" y="685800"/>
            <a:ext cx="6858000" cy="51911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800" b="1"/>
              <a:t>Interpreting Clusters</a:t>
            </a:r>
          </a:p>
        </p:txBody>
      </p:sp>
      <p:sp>
        <p:nvSpPr>
          <p:cNvPr id="56325" name="Text Box 9"/>
          <p:cNvSpPr txBox="1">
            <a:spLocks noChangeArrowheads="1"/>
          </p:cNvSpPr>
          <p:nvPr/>
        </p:nvSpPr>
        <p:spPr bwMode="auto">
          <a:xfrm>
            <a:off x="685800" y="5105400"/>
            <a:ext cx="80772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a:t>Take Home Message: You Can Cluster Anything You Want and Anything in the Right Format Will Cluster. It Doesn’t Make it Relevant.</a:t>
            </a:r>
          </a:p>
        </p:txBody>
      </p:sp>
    </p:spTree>
    <p:extLst>
      <p:ext uri="{BB962C8B-B14F-4D97-AF65-F5344CB8AC3E}">
        <p14:creationId xmlns:p14="http://schemas.microsoft.com/office/powerpoint/2010/main" val="834715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2"/>
          <p:cNvGraphicFramePr>
            <a:graphicFrameLocks noGrp="1" noChangeAspect="1"/>
          </p:cNvGraphicFramePr>
          <p:nvPr>
            <p:ph/>
          </p:nvPr>
        </p:nvGraphicFramePr>
        <p:xfrm>
          <a:off x="1600200" y="2362200"/>
          <a:ext cx="5713413" cy="2474913"/>
        </p:xfrm>
        <a:graphic>
          <a:graphicData uri="http://schemas.openxmlformats.org/presentationml/2006/ole">
            <mc:AlternateContent xmlns:mc="http://schemas.openxmlformats.org/markup-compatibility/2006">
              <mc:Choice xmlns:v="urn:schemas-microsoft-com:vml" Requires="v">
                <p:oleObj spid="_x0000_s31750" name="Image" r:id="rId4" imgW="4419048" imgH="1914286" progId="">
                  <p:embed/>
                </p:oleObj>
              </mc:Choice>
              <mc:Fallback>
                <p:oleObj name="Image" r:id="rId4" imgW="4419048" imgH="191428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362200"/>
                        <a:ext cx="5713413"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8371" name="Text Box 7"/>
          <p:cNvSpPr txBox="1">
            <a:spLocks noChangeArrowheads="1"/>
          </p:cNvSpPr>
          <p:nvPr/>
        </p:nvSpPr>
        <p:spPr bwMode="auto">
          <a:xfrm>
            <a:off x="990600" y="1676400"/>
            <a:ext cx="72390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a:t>The idea is to classify distinct groups: other methods seek to directly optimize this trait in classification</a:t>
            </a:r>
          </a:p>
        </p:txBody>
      </p:sp>
      <p:sp>
        <p:nvSpPr>
          <p:cNvPr id="58372" name="Text Box 8"/>
          <p:cNvSpPr txBox="1">
            <a:spLocks noChangeArrowheads="1"/>
          </p:cNvSpPr>
          <p:nvPr/>
        </p:nvSpPr>
        <p:spPr bwMode="auto">
          <a:xfrm>
            <a:off x="1295400" y="381000"/>
            <a:ext cx="68580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3600" dirty="0">
                <a:solidFill>
                  <a:srgbClr val="000000"/>
                </a:solidFill>
              </a:rPr>
              <a:t>Judging the Quality of a Cluster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2"/>
          <p:cNvGraphicFramePr>
            <a:graphicFrameLocks noGrp="1" noChangeAspect="1"/>
          </p:cNvGraphicFramePr>
          <p:nvPr>
            <p:ph/>
          </p:nvPr>
        </p:nvGraphicFramePr>
        <p:xfrm>
          <a:off x="228600" y="1219200"/>
          <a:ext cx="6172200" cy="3427413"/>
        </p:xfrm>
        <a:graphic>
          <a:graphicData uri="http://schemas.openxmlformats.org/presentationml/2006/ole">
            <mc:AlternateContent xmlns:mc="http://schemas.openxmlformats.org/markup-compatibility/2006">
              <mc:Choice xmlns:v="urn:schemas-microsoft-com:vml" Requires="v">
                <p:oleObj spid="_x0000_s33798" name="Image" r:id="rId4" imgW="4358280" imgH="2419502" progId="">
                  <p:embed/>
                </p:oleObj>
              </mc:Choice>
              <mc:Fallback>
                <p:oleObj name="Image" r:id="rId4" imgW="4358280" imgH="2419502"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19200"/>
                        <a:ext cx="6172200" cy="342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0419" name="Text Box 6"/>
          <p:cNvSpPr txBox="1">
            <a:spLocks noChangeArrowheads="1"/>
          </p:cNvSpPr>
          <p:nvPr/>
        </p:nvSpPr>
        <p:spPr bwMode="auto">
          <a:xfrm>
            <a:off x="228600" y="4922340"/>
            <a:ext cx="5867400" cy="1879600"/>
          </a:xfrm>
          <a:prstGeom prst="rect">
            <a:avLst/>
          </a:prstGeom>
          <a:noFill/>
          <a:ln w="9525">
            <a:noFill/>
            <a:miter lim="800000"/>
            <a:headEnd/>
            <a:tailEnd/>
          </a:ln>
        </p:spPr>
        <p:txBody>
          <a:bodyPr>
            <a:prstTxWarp prst="textNoShape">
              <a:avLst/>
            </a:prstTxWarp>
            <a:spAutoFit/>
          </a:bodyPr>
          <a:lstStyle/>
          <a:p>
            <a:pPr>
              <a:spcBef>
                <a:spcPct val="50000"/>
              </a:spcBef>
            </a:pPr>
            <a:r>
              <a:rPr lang="en-US" dirty="0"/>
              <a:t>Silhouette Width          </a:t>
            </a:r>
          </a:p>
          <a:p>
            <a:pPr>
              <a:spcBef>
                <a:spcPct val="50000"/>
              </a:spcBef>
            </a:pPr>
            <a:r>
              <a:rPr lang="en-US" dirty="0" err="1"/>
              <a:t>Sil</a:t>
            </a:r>
            <a:r>
              <a:rPr lang="en-US" baseline="-25000" dirty="0" err="1"/>
              <a:t>i</a:t>
            </a:r>
            <a:r>
              <a:rPr lang="en-US" dirty="0"/>
              <a:t> = (b</a:t>
            </a:r>
            <a:r>
              <a:rPr lang="en-US" baseline="-25000" dirty="0"/>
              <a:t>i</a:t>
            </a:r>
            <a:r>
              <a:rPr lang="en-US" dirty="0"/>
              <a:t>-</a:t>
            </a:r>
            <a:r>
              <a:rPr lang="en-US" dirty="0" err="1"/>
              <a:t>a</a:t>
            </a:r>
            <a:r>
              <a:rPr lang="en-US" baseline="-25000" dirty="0" err="1"/>
              <a:t>i</a:t>
            </a:r>
            <a:r>
              <a:rPr lang="en-US" dirty="0" err="1"/>
              <a:t>)/max(a</a:t>
            </a:r>
            <a:r>
              <a:rPr lang="en-US" baseline="-25000" dirty="0" err="1"/>
              <a:t>i</a:t>
            </a:r>
            <a:r>
              <a:rPr lang="en-US" dirty="0" err="1"/>
              <a:t>,b</a:t>
            </a:r>
            <a:r>
              <a:rPr lang="en-US" baseline="-25000" dirty="0" err="1"/>
              <a:t>i</a:t>
            </a:r>
            <a:r>
              <a:rPr lang="en-US" dirty="0"/>
              <a:t>)</a:t>
            </a:r>
          </a:p>
          <a:p>
            <a:pPr>
              <a:spcBef>
                <a:spcPct val="50000"/>
              </a:spcBef>
            </a:pPr>
            <a:r>
              <a:rPr lang="en-US" dirty="0" err="1"/>
              <a:t>a</a:t>
            </a:r>
            <a:r>
              <a:rPr lang="en-US" baseline="-25000" dirty="0" err="1"/>
              <a:t>i</a:t>
            </a:r>
            <a:r>
              <a:rPr lang="en-US" dirty="0"/>
              <a:t>-average within cluster distance with respect to gene </a:t>
            </a:r>
            <a:r>
              <a:rPr lang="en-US" dirty="0" err="1"/>
              <a:t>i</a:t>
            </a:r>
            <a:r>
              <a:rPr lang="en-US" dirty="0"/>
              <a:t>  </a:t>
            </a:r>
          </a:p>
          <a:p>
            <a:pPr>
              <a:spcBef>
                <a:spcPct val="50000"/>
              </a:spcBef>
            </a:pPr>
            <a:r>
              <a:rPr lang="en-US" dirty="0"/>
              <a:t>b</a:t>
            </a:r>
            <a:r>
              <a:rPr lang="en-US" baseline="-25000" dirty="0"/>
              <a:t>i</a:t>
            </a:r>
            <a:r>
              <a:rPr lang="en-US" dirty="0"/>
              <a:t>-average between cluster distance with respect to gene </a:t>
            </a:r>
            <a:r>
              <a:rPr lang="en-US" dirty="0" err="1"/>
              <a:t>i</a:t>
            </a:r>
            <a:r>
              <a:rPr lang="en-US" dirty="0"/>
              <a:t>   </a:t>
            </a:r>
          </a:p>
        </p:txBody>
      </p:sp>
      <p:sp>
        <p:nvSpPr>
          <p:cNvPr id="60420" name="Text Box 9"/>
          <p:cNvSpPr txBox="1">
            <a:spLocks noChangeArrowheads="1"/>
          </p:cNvSpPr>
          <p:nvPr/>
        </p:nvSpPr>
        <p:spPr bwMode="auto">
          <a:xfrm>
            <a:off x="762000" y="304800"/>
            <a:ext cx="77724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dirty="0">
                <a:solidFill>
                  <a:srgbClr val="000000"/>
                </a:solidFill>
              </a:rPr>
              <a:t>Measuring the Quality of Clusters</a:t>
            </a:r>
          </a:p>
        </p:txBody>
      </p:sp>
      <p:sp>
        <p:nvSpPr>
          <p:cNvPr id="19466" name="Oval 10"/>
          <p:cNvSpPr>
            <a:spLocks noChangeArrowheads="1"/>
          </p:cNvSpPr>
          <p:nvPr/>
        </p:nvSpPr>
        <p:spPr bwMode="auto">
          <a:xfrm rot="3033539">
            <a:off x="7086600" y="1524000"/>
            <a:ext cx="533400" cy="23622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19467" name="Oval 11"/>
          <p:cNvSpPr>
            <a:spLocks noChangeArrowheads="1"/>
          </p:cNvSpPr>
          <p:nvPr/>
        </p:nvSpPr>
        <p:spPr bwMode="auto">
          <a:xfrm rot="3185034">
            <a:off x="7391400" y="2057400"/>
            <a:ext cx="533400" cy="2362200"/>
          </a:xfrm>
          <a:prstGeom prst="ellipse">
            <a:avLst/>
          </a:prstGeom>
          <a:solidFill>
            <a:srgbClr val="008000"/>
          </a:solidFill>
          <a:ln w="9525">
            <a:solidFill>
              <a:schemeClr val="tx1"/>
            </a:solidFill>
            <a:round/>
            <a:headEnd/>
            <a:tailEnd/>
          </a:ln>
        </p:spPr>
        <p:txBody>
          <a:bodyPr wrap="none" anchor="ctr">
            <a:prstTxWarp prst="textNoShape">
              <a:avLst/>
            </a:prstTxWarp>
          </a:bodyPr>
          <a:lstStyle/>
          <a:p>
            <a:endParaRPr lang="en-US"/>
          </a:p>
        </p:txBody>
      </p:sp>
      <p:sp>
        <p:nvSpPr>
          <p:cNvPr id="19468" name="Text Box 12"/>
          <p:cNvSpPr txBox="1">
            <a:spLocks noChangeArrowheads="1"/>
          </p:cNvSpPr>
          <p:nvPr/>
        </p:nvSpPr>
        <p:spPr bwMode="auto">
          <a:xfrm>
            <a:off x="6553200" y="4114800"/>
            <a:ext cx="2187575" cy="915988"/>
          </a:xfrm>
          <a:prstGeom prst="rect">
            <a:avLst/>
          </a:prstGeom>
          <a:noFill/>
          <a:ln w="9525">
            <a:noFill/>
            <a:miter lim="800000"/>
            <a:headEnd/>
            <a:tailEnd/>
          </a:ln>
        </p:spPr>
        <p:txBody>
          <a:bodyPr>
            <a:prstTxWarp prst="textNoShape">
              <a:avLst/>
            </a:prstTxWarp>
            <a:spAutoFit/>
          </a:bodyPr>
          <a:lstStyle/>
          <a:p>
            <a:pPr>
              <a:spcBef>
                <a:spcPct val="50000"/>
              </a:spcBef>
            </a:pPr>
            <a:r>
              <a:rPr lang="en-US"/>
              <a:t>Will lead to low or negative Silhouette values</a:t>
            </a:r>
          </a:p>
        </p:txBody>
      </p:sp>
      <p:grpSp>
        <p:nvGrpSpPr>
          <p:cNvPr id="2" name="Group 17"/>
          <p:cNvGrpSpPr>
            <a:grpSpLocks/>
          </p:cNvGrpSpPr>
          <p:nvPr/>
        </p:nvGrpSpPr>
        <p:grpSpPr bwMode="auto">
          <a:xfrm>
            <a:off x="0" y="1905000"/>
            <a:ext cx="2895600" cy="1190625"/>
            <a:chOff x="0" y="1200"/>
            <a:chExt cx="1824" cy="750"/>
          </a:xfrm>
        </p:grpSpPr>
        <p:sp>
          <p:nvSpPr>
            <p:cNvPr id="60425" name="Text Box 15"/>
            <p:cNvSpPr txBox="1">
              <a:spLocks noChangeArrowheads="1"/>
            </p:cNvSpPr>
            <p:nvPr/>
          </p:nvSpPr>
          <p:spPr bwMode="auto">
            <a:xfrm>
              <a:off x="0" y="1200"/>
              <a:ext cx="1200" cy="750"/>
            </a:xfrm>
            <a:prstGeom prst="rect">
              <a:avLst/>
            </a:prstGeom>
            <a:noFill/>
            <a:ln w="9525">
              <a:noFill/>
              <a:miter lim="800000"/>
              <a:headEnd/>
              <a:tailEnd/>
            </a:ln>
          </p:spPr>
          <p:txBody>
            <a:bodyPr>
              <a:prstTxWarp prst="textNoShape">
                <a:avLst/>
              </a:prstTxWarp>
              <a:spAutoFit/>
            </a:bodyPr>
            <a:lstStyle/>
            <a:p>
              <a:pPr>
                <a:spcBef>
                  <a:spcPct val="50000"/>
                </a:spcBef>
              </a:pPr>
              <a:r>
                <a:rPr lang="en-US"/>
                <a:t>This guy has a low a</a:t>
              </a:r>
              <a:r>
                <a:rPr lang="en-US" baseline="-25000"/>
                <a:t>i</a:t>
              </a:r>
              <a:r>
                <a:rPr lang="en-US"/>
                <a:t> and a big b</a:t>
              </a:r>
              <a:r>
                <a:rPr lang="en-US" baseline="-25000"/>
                <a:t>i</a:t>
              </a:r>
              <a:r>
                <a:rPr lang="en-US"/>
                <a:t> so a high Silhouette value</a:t>
              </a:r>
            </a:p>
          </p:txBody>
        </p:sp>
        <p:sp>
          <p:nvSpPr>
            <p:cNvPr id="60426" name="Line 16"/>
            <p:cNvSpPr>
              <a:spLocks noChangeShapeType="1"/>
            </p:cNvSpPr>
            <p:nvPr/>
          </p:nvSpPr>
          <p:spPr bwMode="auto">
            <a:xfrm>
              <a:off x="1056" y="1440"/>
              <a:ext cx="768" cy="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11" name="TextBox 10"/>
          <p:cNvSpPr txBox="1"/>
          <p:nvPr/>
        </p:nvSpPr>
        <p:spPr>
          <a:xfrm>
            <a:off x="378538" y="6488668"/>
            <a:ext cx="838406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err="1" smtClean="0">
                <a:latin typeface="Menlo Bold"/>
                <a:cs typeface="Menlo Bold"/>
              </a:rPr>
              <a:t>expvalues.sil</a:t>
            </a:r>
            <a:r>
              <a:rPr lang="en-US" dirty="0" smtClean="0">
                <a:latin typeface="Menlo Bold"/>
                <a:cs typeface="Menlo Bold"/>
              </a:rPr>
              <a:t> = </a:t>
            </a:r>
            <a:r>
              <a:rPr lang="en-US" dirty="0" err="1" smtClean="0">
                <a:latin typeface="Menlo Bold"/>
                <a:cs typeface="Menlo Bold"/>
              </a:rPr>
              <a:t>silhouette(expvalue.groups</a:t>
            </a:r>
            <a:r>
              <a:rPr lang="en-US" dirty="0" smtClean="0">
                <a:latin typeface="Menlo Bold"/>
                <a:cs typeface="Menlo Bold"/>
              </a:rPr>
              <a:t>, </a:t>
            </a:r>
            <a:r>
              <a:rPr lang="en-US" dirty="0" err="1" smtClean="0">
                <a:latin typeface="Menlo Bold"/>
                <a:cs typeface="Menlo Bold"/>
              </a:rPr>
              <a:t>expvalues.dist</a:t>
            </a:r>
            <a:r>
              <a:rPr lang="en-US" dirty="0" smtClean="0">
                <a:latin typeface="Menlo Bold"/>
                <a:cs typeface="Menlo Bold"/>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66"/>
                                        </p:tgtEl>
                                        <p:attrNameLst>
                                          <p:attrName>style.visibility</p:attrName>
                                        </p:attrNameLst>
                                      </p:cBhvr>
                                      <p:to>
                                        <p:strVal val="visible"/>
                                      </p:to>
                                    </p:set>
                                    <p:animEffect transition="in" filter="dissolve">
                                      <p:cBhvr>
                                        <p:cTn id="12" dur="500"/>
                                        <p:tgtEl>
                                          <p:spTgt spid="1946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9467"/>
                                        </p:tgtEl>
                                        <p:attrNameLst>
                                          <p:attrName>style.visibility</p:attrName>
                                        </p:attrNameLst>
                                      </p:cBhvr>
                                      <p:to>
                                        <p:strVal val="visible"/>
                                      </p:to>
                                    </p:set>
                                    <p:animEffect transition="in" filter="dissolve">
                                      <p:cBhvr>
                                        <p:cTn id="15" dur="500"/>
                                        <p:tgtEl>
                                          <p:spTgt spid="1946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9468"/>
                                        </p:tgtEl>
                                        <p:attrNameLst>
                                          <p:attrName>style.visibility</p:attrName>
                                        </p:attrNameLst>
                                      </p:cBhvr>
                                      <p:to>
                                        <p:strVal val="visible"/>
                                      </p:to>
                                    </p:set>
                                    <p:animEffect transition="in" filter="dissolve">
                                      <p:cBhvr>
                                        <p:cTn id="18" dur="500"/>
                                        <p:tgtEl>
                                          <p:spTgt spid="19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animBg="1"/>
      <p:bldP spid="19467" grpId="0" animBg="1"/>
      <p:bldP spid="194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0"/>
            <a:ext cx="8229600" cy="1143000"/>
          </a:xfrm>
        </p:spPr>
        <p:txBody>
          <a:bodyPr/>
          <a:lstStyle/>
          <a:p>
            <a:pPr eaLnBrk="1" hangingPunct="1"/>
            <a:r>
              <a:rPr lang="en-US" dirty="0"/>
              <a:t>Silhouette Plot</a:t>
            </a:r>
          </a:p>
        </p:txBody>
      </p:sp>
      <p:pic>
        <p:nvPicPr>
          <p:cNvPr id="62467" name="Picture 4"/>
          <p:cNvPicPr>
            <a:picLocks noChangeAspect="1" noChangeArrowheads="1"/>
          </p:cNvPicPr>
          <p:nvPr/>
        </p:nvPicPr>
        <p:blipFill>
          <a:blip r:embed="rId3"/>
          <a:srcRect l="20786" t="31236" r="50116" b="38806"/>
          <a:stretch>
            <a:fillRect/>
          </a:stretch>
        </p:blipFill>
        <p:spPr bwMode="auto">
          <a:xfrm>
            <a:off x="1676400" y="1852306"/>
            <a:ext cx="5562600" cy="4572000"/>
          </a:xfrm>
          <a:prstGeom prst="rect">
            <a:avLst/>
          </a:prstGeom>
          <a:noFill/>
          <a:ln w="9525">
            <a:noFill/>
            <a:miter lim="800000"/>
            <a:headEnd/>
            <a:tailEnd/>
          </a:ln>
        </p:spPr>
      </p:pic>
      <p:sp>
        <p:nvSpPr>
          <p:cNvPr id="4" name="TextBox 3"/>
          <p:cNvSpPr txBox="1"/>
          <p:nvPr/>
        </p:nvSpPr>
        <p:spPr>
          <a:xfrm>
            <a:off x="2236505" y="6488668"/>
            <a:ext cx="4492824"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err="1" smtClean="0">
                <a:latin typeface="Menlo Bold"/>
                <a:cs typeface="Menlo Bold"/>
              </a:rPr>
              <a:t>plot(expvalues.sil</a:t>
            </a:r>
            <a:r>
              <a:rPr lang="en-US" dirty="0" smtClean="0">
                <a:latin typeface="Menlo Bold"/>
                <a:cs typeface="Menlo Bold"/>
              </a:rPr>
              <a:t>, </a:t>
            </a:r>
            <a:r>
              <a:rPr lang="en-US" dirty="0" err="1" smtClean="0">
                <a:latin typeface="Menlo Bold"/>
                <a:cs typeface="Menlo Bold"/>
              </a:rPr>
              <a:t>col</a:t>
            </a:r>
            <a:r>
              <a:rPr lang="en-US" dirty="0" smtClean="0">
                <a:latin typeface="Menlo Bold"/>
                <a:cs typeface="Menlo Bold"/>
              </a:rPr>
              <a:t>=”blue")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HeatMaps</a:t>
            </a:r>
            <a:endParaRPr lang="en-US" dirty="0"/>
          </a:p>
        </p:txBody>
      </p:sp>
      <p:sp>
        <p:nvSpPr>
          <p:cNvPr id="7" name="Content Placeholder 6"/>
          <p:cNvSpPr>
            <a:spLocks noGrp="1"/>
          </p:cNvSpPr>
          <p:nvPr>
            <p:ph sz="quarter" idx="1"/>
          </p:nvPr>
        </p:nvSpPr>
        <p:spPr/>
        <p:txBody>
          <a:bodyPr/>
          <a:lstStyle/>
          <a:p>
            <a:r>
              <a:rPr lang="en-US" sz="2000" dirty="0" err="1" smtClean="0"/>
              <a:t>Heatmaps</a:t>
            </a:r>
            <a:r>
              <a:rPr lang="en-US" sz="2000" dirty="0" smtClean="0"/>
              <a:t> allow us to visually inspect the separation of genes based on the clustering method used in terms of their expression values.</a:t>
            </a:r>
          </a:p>
          <a:p>
            <a:r>
              <a:rPr lang="en-US" sz="2000" dirty="0" smtClean="0"/>
              <a:t>The default values of how the </a:t>
            </a:r>
            <a:r>
              <a:rPr lang="en-US" sz="2000" dirty="0" err="1" smtClean="0"/>
              <a:t>heatmap</a:t>
            </a:r>
            <a:r>
              <a:rPr lang="en-US" sz="2000" dirty="0" smtClean="0"/>
              <a:t> performs clustering can be changed by creating new functions that calculate distance and also perform clustering. </a:t>
            </a:r>
          </a:p>
          <a:p>
            <a:endParaRPr lang="en-US" dirty="0"/>
          </a:p>
        </p:txBody>
      </p:sp>
      <p:pic>
        <p:nvPicPr>
          <p:cNvPr id="8" name="Picture 7" descr="Screen shot 2013-08-23 at 12.54.09 AM.png"/>
          <p:cNvPicPr>
            <a:picLocks noChangeAspect="1"/>
          </p:cNvPicPr>
          <p:nvPr/>
        </p:nvPicPr>
        <p:blipFill>
          <a:blip r:embed="rId2"/>
          <a:stretch>
            <a:fillRect/>
          </a:stretch>
        </p:blipFill>
        <p:spPr>
          <a:xfrm>
            <a:off x="1022628" y="2950556"/>
            <a:ext cx="6944079" cy="377548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3-08-23 at 1.12.13 AM.png"/>
          <p:cNvPicPr>
            <a:picLocks noGrp="1" noChangeAspect="1"/>
          </p:cNvPicPr>
          <p:nvPr>
            <p:ph sz="quarter" idx="1"/>
          </p:nvPr>
        </p:nvPicPr>
        <p:blipFill>
          <a:blip r:embed="rId2"/>
          <a:srcRect l="-10425" r="-7965"/>
          <a:stretch>
            <a:fillRect/>
          </a:stretch>
        </p:blipFill>
        <p:spPr>
          <a:xfrm>
            <a:off x="857701" y="152400"/>
            <a:ext cx="6680171" cy="67056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61925"/>
            <a:ext cx="8229600" cy="1143000"/>
          </a:xfrm>
        </p:spPr>
        <p:txBody>
          <a:bodyPr>
            <a:normAutofit/>
          </a:bodyPr>
          <a:lstStyle/>
          <a:p>
            <a:r>
              <a:rPr lang="en-US" smtClean="0"/>
              <a:t>Genome wide analysis results in gene lists</a:t>
            </a:r>
          </a:p>
        </p:txBody>
      </p:sp>
      <p:sp>
        <p:nvSpPr>
          <p:cNvPr id="22531" name="Content Placeholder 2"/>
          <p:cNvSpPr>
            <a:spLocks noGrp="1"/>
          </p:cNvSpPr>
          <p:nvPr>
            <p:ph sz="quarter" idx="1"/>
          </p:nvPr>
        </p:nvSpPr>
        <p:spPr>
          <a:xfrm>
            <a:off x="457200" y="1498600"/>
            <a:ext cx="8229600" cy="4525963"/>
          </a:xfrm>
        </p:spPr>
        <p:txBody>
          <a:bodyPr/>
          <a:lstStyle/>
          <a:p>
            <a:r>
              <a:rPr lang="en-US" sz="2400" smtClean="0"/>
              <a:t>When analyzing high-throughput data, like Microarray experiment, the end result is often a list of genes.</a:t>
            </a:r>
          </a:p>
          <a:p>
            <a:pPr lvl="1"/>
            <a:r>
              <a:rPr lang="en-US" sz="2400" smtClean="0"/>
              <a:t>Differentially expressed genes.</a:t>
            </a:r>
          </a:p>
          <a:p>
            <a:pPr lvl="1"/>
            <a:r>
              <a:rPr lang="en-US" sz="2400" smtClean="0"/>
              <a:t>Cluster of highly correlated genes.</a:t>
            </a:r>
          </a:p>
          <a:p>
            <a:r>
              <a:rPr lang="en-US" sz="2400" smtClean="0"/>
              <a:t>A natural next step is to identify the commonality between the genes in the list.</a:t>
            </a:r>
          </a:p>
          <a:p>
            <a:pPr lvl="1"/>
            <a:r>
              <a:rPr lang="en-US" sz="2400" smtClean="0"/>
              <a:t>Similar annotations</a:t>
            </a:r>
          </a:p>
          <a:p>
            <a:pPr lvl="1"/>
            <a:r>
              <a:rPr lang="en-US" sz="2400" smtClean="0"/>
              <a:t>Same Pathway</a:t>
            </a:r>
          </a:p>
          <a:p>
            <a:pPr lvl="1"/>
            <a:r>
              <a:rPr lang="en-US" sz="2400" smtClean="0"/>
              <a:t>Components of a Protein Complex</a:t>
            </a:r>
          </a:p>
          <a:p>
            <a:pPr lvl="1"/>
            <a:endParaRPr lang="en-US" sz="2400" smtClean="0"/>
          </a:p>
        </p:txBody>
      </p:sp>
    </p:spTree>
    <p:extLst>
      <p:ext uri="{BB962C8B-B14F-4D97-AF65-F5344CB8AC3E}">
        <p14:creationId xmlns:p14="http://schemas.microsoft.com/office/powerpoint/2010/main" val="596302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Gene lists as a discovery tool</a:t>
            </a:r>
          </a:p>
        </p:txBody>
      </p:sp>
      <p:sp>
        <p:nvSpPr>
          <p:cNvPr id="23555" name="Content Placeholder 2"/>
          <p:cNvSpPr>
            <a:spLocks noGrp="1"/>
          </p:cNvSpPr>
          <p:nvPr>
            <p:ph sz="quarter" idx="1"/>
          </p:nvPr>
        </p:nvSpPr>
        <p:spPr/>
        <p:txBody>
          <a:bodyPr/>
          <a:lstStyle/>
          <a:p>
            <a:r>
              <a:rPr lang="en-US" sz="2400" smtClean="0"/>
              <a:t>Depending on how the gene list was created, the genes can be used for discovering new things</a:t>
            </a:r>
          </a:p>
          <a:p>
            <a:pPr lvl="1"/>
            <a:r>
              <a:rPr lang="en-US" sz="2400" smtClean="0"/>
              <a:t>For example if you have a cluster of highly correlated genes. One can look for novel Transcription Factor Binding sites by aligning the promoter regions of the genes in the cluster.</a:t>
            </a:r>
          </a:p>
          <a:p>
            <a:pPr lvl="1"/>
            <a:r>
              <a:rPr lang="en-US" sz="2400" smtClean="0"/>
              <a:t>Many genes in the genome are still annotated as “unknown function”. Finding an “unknown” gene in a list consisting of genes only up-regulated by a given treatment allows the biologists to provide a putative function for the unknown gene.</a:t>
            </a:r>
          </a:p>
        </p:txBody>
      </p:sp>
    </p:spTree>
    <p:extLst>
      <p:ext uri="{BB962C8B-B14F-4D97-AF65-F5344CB8AC3E}">
        <p14:creationId xmlns:p14="http://schemas.microsoft.com/office/powerpoint/2010/main" val="1890529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Gene Set Enrichment</a:t>
            </a:r>
          </a:p>
        </p:txBody>
      </p:sp>
      <p:sp>
        <p:nvSpPr>
          <p:cNvPr id="24579" name="Content Placeholder 2"/>
          <p:cNvSpPr>
            <a:spLocks noGrp="1"/>
          </p:cNvSpPr>
          <p:nvPr>
            <p:ph sz="quarter" idx="1"/>
          </p:nvPr>
        </p:nvSpPr>
        <p:spPr/>
        <p:txBody>
          <a:bodyPr/>
          <a:lstStyle/>
          <a:p>
            <a:r>
              <a:rPr lang="en-US" smtClean="0"/>
              <a:t>Often when we characterize this list of genes, we use statistics to show that the property or annotation is significantly over-represented compared to if the list was created randomly.</a:t>
            </a:r>
          </a:p>
          <a:p>
            <a:r>
              <a:rPr lang="en-US" smtClean="0"/>
              <a:t>Two of the common statistical methods are :</a:t>
            </a:r>
          </a:p>
          <a:p>
            <a:pPr lvl="1"/>
            <a:r>
              <a:rPr lang="en-US" smtClean="0"/>
              <a:t>Hypergeometric Test</a:t>
            </a:r>
          </a:p>
          <a:p>
            <a:pPr lvl="1"/>
            <a:r>
              <a:rPr lang="en-US" smtClean="0"/>
              <a:t>Fisher’s exact test.</a:t>
            </a:r>
          </a:p>
        </p:txBody>
      </p:sp>
    </p:spTree>
    <p:extLst>
      <p:ext uri="{BB962C8B-B14F-4D97-AF65-F5344CB8AC3E}">
        <p14:creationId xmlns:p14="http://schemas.microsoft.com/office/powerpoint/2010/main" val="2112581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for Clustering</a:t>
            </a:r>
            <a:endParaRPr lang="en-US" dirty="0"/>
          </a:p>
        </p:txBody>
      </p:sp>
      <p:sp>
        <p:nvSpPr>
          <p:cNvPr id="3" name="Content Placeholder 2"/>
          <p:cNvSpPr>
            <a:spLocks noGrp="1"/>
          </p:cNvSpPr>
          <p:nvPr>
            <p:ph sz="quarter" idx="1"/>
          </p:nvPr>
        </p:nvSpPr>
        <p:spPr/>
        <p:txBody>
          <a:bodyPr>
            <a:normAutofit/>
          </a:bodyPr>
          <a:lstStyle/>
          <a:p>
            <a:r>
              <a:rPr lang="en-US" dirty="0" smtClean="0"/>
              <a:t>Calculate distance</a:t>
            </a:r>
          </a:p>
          <a:p>
            <a:pPr lvl="1"/>
            <a:r>
              <a:rPr lang="en-US" dirty="0" smtClean="0"/>
              <a:t>In order to group similar observations or attributes we need to have a way to measure their difference</a:t>
            </a:r>
          </a:p>
          <a:p>
            <a:pPr lvl="2"/>
            <a:r>
              <a:rPr lang="en-US" dirty="0" smtClean="0"/>
              <a:t>Euclidean</a:t>
            </a:r>
          </a:p>
          <a:p>
            <a:pPr lvl="2"/>
            <a:r>
              <a:rPr lang="en-US" dirty="0" smtClean="0"/>
              <a:t>Pearson</a:t>
            </a:r>
          </a:p>
          <a:p>
            <a:pPr lvl="2"/>
            <a:r>
              <a:rPr lang="en-US" dirty="0" smtClean="0"/>
              <a:t>Spearman</a:t>
            </a:r>
          </a:p>
          <a:p>
            <a:r>
              <a:rPr lang="en-US" dirty="0" smtClean="0"/>
              <a:t>Group similar observations or attributes</a:t>
            </a:r>
          </a:p>
          <a:p>
            <a:pPr lvl="1"/>
            <a:r>
              <a:rPr lang="en-US" dirty="0" smtClean="0"/>
              <a:t>K-means </a:t>
            </a:r>
          </a:p>
          <a:p>
            <a:pPr lvl="1"/>
            <a:r>
              <a:rPr lang="en-US" dirty="0" smtClean="0"/>
              <a:t>Hierarchical</a:t>
            </a:r>
          </a:p>
          <a:p>
            <a:r>
              <a:rPr lang="en-US" dirty="0" smtClean="0"/>
              <a:t>Determine quality of clustering</a:t>
            </a:r>
          </a:p>
          <a:p>
            <a:pPr lvl="1"/>
            <a:r>
              <a:rPr lang="en-US" dirty="0" smtClean="0"/>
              <a:t>Silhouette plots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58738"/>
            <a:ext cx="8229600" cy="1143000"/>
          </a:xfrm>
        </p:spPr>
        <p:txBody>
          <a:bodyPr/>
          <a:lstStyle/>
          <a:p>
            <a:r>
              <a:rPr lang="en-US" smtClean="0"/>
              <a:t>Gene Ontology</a:t>
            </a:r>
          </a:p>
        </p:txBody>
      </p:sp>
      <p:sp>
        <p:nvSpPr>
          <p:cNvPr id="28675" name="Content Placeholder 2"/>
          <p:cNvSpPr>
            <a:spLocks noGrp="1"/>
          </p:cNvSpPr>
          <p:nvPr>
            <p:ph sz="quarter" idx="1"/>
          </p:nvPr>
        </p:nvSpPr>
        <p:spPr>
          <a:xfrm>
            <a:off x="457200" y="1688713"/>
            <a:ext cx="8229600" cy="4525962"/>
          </a:xfrm>
        </p:spPr>
        <p:txBody>
          <a:bodyPr>
            <a:normAutofit fontScale="92500" lnSpcReduction="10000"/>
          </a:bodyPr>
          <a:lstStyle/>
          <a:p>
            <a:r>
              <a:rPr lang="en-US" sz="2800" dirty="0" smtClean="0"/>
              <a:t>“The Gene Ontology (GO) project is a collaborative effort to address the need for consistent descriptions of gene products in different databases.”</a:t>
            </a:r>
          </a:p>
          <a:p>
            <a:r>
              <a:rPr lang="en-US" sz="2800" dirty="0" smtClean="0"/>
              <a:t>“The GO project has developed three structured controlled vocabularies (</a:t>
            </a:r>
            <a:r>
              <a:rPr lang="en-US" sz="2800" dirty="0" err="1" smtClean="0"/>
              <a:t>ontologies</a:t>
            </a:r>
            <a:r>
              <a:rPr lang="en-US" sz="2800" dirty="0" smtClean="0"/>
              <a:t>) that describe gene products in terms of their associated biological processes, cellular components and molecular functions in a species-independent manner.”</a:t>
            </a:r>
          </a:p>
          <a:p>
            <a:pPr lvl="1"/>
            <a:r>
              <a:rPr lang="en-US" sz="2400" dirty="0" smtClean="0"/>
              <a:t>“A gene product might be associated with or located in one or more cellular components; it is active in one or more biological processes, during which it performs one or more molecular functions.”</a:t>
            </a:r>
          </a:p>
        </p:txBody>
      </p:sp>
    </p:spTree>
    <p:extLst>
      <p:ext uri="{BB962C8B-B14F-4D97-AF65-F5344CB8AC3E}">
        <p14:creationId xmlns:p14="http://schemas.microsoft.com/office/powerpoint/2010/main" val="1803932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Go is a directed acyclic graph</a:t>
            </a:r>
          </a:p>
        </p:txBody>
      </p:sp>
      <p:pic>
        <p:nvPicPr>
          <p:cNvPr id="29699" name="Content Placeholder 3" descr="Picture 8.png"/>
          <p:cNvPicPr>
            <a:picLocks noGrp="1" noChangeAspect="1"/>
          </p:cNvPicPr>
          <p:nvPr>
            <p:ph sz="quarter" idx="1"/>
          </p:nvPr>
        </p:nvPicPr>
        <p:blipFill>
          <a:blip r:embed="rId2"/>
          <a:srcRect t="-3761" b="-3761"/>
          <a:stretch>
            <a:fillRect/>
          </a:stretch>
        </p:blipFill>
        <p:spPr/>
      </p:pic>
    </p:spTree>
    <p:extLst>
      <p:ext uri="{BB962C8B-B14F-4D97-AF65-F5344CB8AC3E}">
        <p14:creationId xmlns:p14="http://schemas.microsoft.com/office/powerpoint/2010/main" val="525550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Categorical Data Analysis</a:t>
            </a:r>
            <a:endParaRPr lang="en-US" dirty="0"/>
          </a:p>
        </p:txBody>
      </p:sp>
      <p:sp>
        <p:nvSpPr>
          <p:cNvPr id="3" name="Content Placeholder 2"/>
          <p:cNvSpPr>
            <a:spLocks noGrp="1"/>
          </p:cNvSpPr>
          <p:nvPr>
            <p:ph sz="quarter" idx="1"/>
          </p:nvPr>
        </p:nvSpPr>
        <p:spPr>
          <a:xfrm>
            <a:off x="457200" y="1775191"/>
            <a:ext cx="8229600" cy="5082809"/>
          </a:xfrm>
        </p:spPr>
        <p:txBody>
          <a:bodyPr>
            <a:normAutofit/>
          </a:bodyPr>
          <a:lstStyle/>
          <a:p>
            <a:r>
              <a:rPr lang="en-US" dirty="0" smtClean="0"/>
              <a:t>Biomedical data are often represented in groups of more than on category.</a:t>
            </a:r>
          </a:p>
          <a:p>
            <a:r>
              <a:rPr lang="en-US" dirty="0" smtClean="0"/>
              <a:t>Often we want to know if there are any associations with the between the categories (for example age and ER)</a:t>
            </a:r>
          </a:p>
          <a:p>
            <a:r>
              <a:rPr lang="en-US" dirty="0" smtClean="0"/>
              <a:t>Chi-square test can be used to test the association. The Null hypothesis here is that there is no association.</a:t>
            </a:r>
          </a:p>
          <a:p>
            <a:r>
              <a:rPr lang="en-US" dirty="0" smtClean="0"/>
              <a:t>In the case where values in the table are less than 10, then fisher’s exact test is more appropriate</a:t>
            </a:r>
          </a:p>
          <a:p>
            <a:endParaRPr lang="en-US" dirty="0"/>
          </a:p>
        </p:txBody>
      </p:sp>
    </p:spTree>
    <p:extLst>
      <p:ext uri="{BB962C8B-B14F-4D97-AF65-F5344CB8AC3E}">
        <p14:creationId xmlns:p14="http://schemas.microsoft.com/office/powerpoint/2010/main" val="327282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Chi-Square Test</a:t>
            </a:r>
            <a:endParaRPr lang="en-US" dirty="0"/>
          </a:p>
        </p:txBody>
      </p:sp>
      <p:sp>
        <p:nvSpPr>
          <p:cNvPr id="3" name="Content Placeholder 2"/>
          <p:cNvSpPr>
            <a:spLocks noGrp="1"/>
          </p:cNvSpPr>
          <p:nvPr>
            <p:ph sz="quarter" idx="1"/>
          </p:nvPr>
        </p:nvSpPr>
        <p:spPr/>
        <p:txBody>
          <a:bodyPr>
            <a:normAutofit/>
          </a:bodyPr>
          <a:lstStyle/>
          <a:p>
            <a:r>
              <a:rPr lang="en-US" dirty="0" smtClean="0"/>
              <a:t>First step of Chi-Square test is to determine the expected number for each count.</a:t>
            </a:r>
          </a:p>
          <a:p>
            <a:pPr lvl="1"/>
            <a:r>
              <a:rPr lang="en-US" dirty="0" smtClean="0"/>
              <a:t>For the value in the table at position [1,1], the expected value is </a:t>
            </a:r>
          </a:p>
          <a:p>
            <a:pPr lvl="2"/>
            <a:r>
              <a:rPr lang="en-US" dirty="0" smtClean="0"/>
              <a:t>(sum(row1) * sum(col1)) / </a:t>
            </a:r>
            <a:r>
              <a:rPr lang="en-US" dirty="0" err="1" smtClean="0"/>
              <a:t>totalcount</a:t>
            </a:r>
            <a:endParaRPr lang="en-US" dirty="0" smtClean="0"/>
          </a:p>
          <a:p>
            <a:pPr lvl="1"/>
            <a:r>
              <a:rPr lang="en-US" dirty="0" smtClean="0"/>
              <a:t>The chi-square statistic is </a:t>
            </a:r>
          </a:p>
          <a:p>
            <a:pPr lvl="2"/>
            <a:r>
              <a:rPr lang="en-US" dirty="0" err="1" smtClean="0"/>
              <a:t>Σ</a:t>
            </a:r>
            <a:r>
              <a:rPr lang="en-US" dirty="0" smtClean="0"/>
              <a:t>  ( E – O )^2 / E</a:t>
            </a:r>
          </a:p>
          <a:p>
            <a:pPr lvl="1"/>
            <a:r>
              <a:rPr lang="en-US" dirty="0" smtClean="0"/>
              <a:t>P-value can be determined by using the degree of freedom </a:t>
            </a:r>
          </a:p>
          <a:p>
            <a:pPr lvl="2"/>
            <a:r>
              <a:rPr lang="en-US" dirty="0" smtClean="0"/>
              <a:t>(number of rows – 1 </a:t>
            </a:r>
            <a:r>
              <a:rPr lang="en-US" dirty="0" err="1" smtClean="0"/>
              <a:t>x</a:t>
            </a:r>
            <a:r>
              <a:rPr lang="en-US" dirty="0" smtClean="0"/>
              <a:t> number of columns – 1)</a:t>
            </a:r>
            <a:endParaRPr lang="en-US" dirty="0"/>
          </a:p>
        </p:txBody>
      </p:sp>
    </p:spTree>
    <p:extLst>
      <p:ext uri="{BB962C8B-B14F-4D97-AF65-F5344CB8AC3E}">
        <p14:creationId xmlns:p14="http://schemas.microsoft.com/office/powerpoint/2010/main" val="928012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Fisher’s Exact test</a:t>
            </a:r>
            <a:endParaRPr lang="en-US" dirty="0"/>
          </a:p>
        </p:txBody>
      </p:sp>
      <p:sp>
        <p:nvSpPr>
          <p:cNvPr id="3" name="Content Placeholder 2"/>
          <p:cNvSpPr>
            <a:spLocks noGrp="1"/>
          </p:cNvSpPr>
          <p:nvPr>
            <p:ph sz="quarter" idx="1"/>
          </p:nvPr>
        </p:nvSpPr>
        <p:spPr>
          <a:xfrm>
            <a:off x="457200" y="1775191"/>
            <a:ext cx="8229600" cy="5082809"/>
          </a:xfrm>
        </p:spPr>
        <p:txBody>
          <a:bodyPr>
            <a:normAutofit lnSpcReduction="10000"/>
          </a:bodyPr>
          <a:lstStyle/>
          <a:p>
            <a:r>
              <a:rPr lang="en-US" dirty="0" smtClean="0"/>
              <a:t>Fisher’s Exact test can be used regardless of the size of the values, however it becomes hard to calculate when samples are large or too well balanced so chi-square test can be used here.</a:t>
            </a:r>
          </a:p>
          <a:p>
            <a:r>
              <a:rPr lang="en-US" dirty="0" smtClean="0"/>
              <a:t>Fisher showed that probability of obtaining such values was given by </a:t>
            </a:r>
            <a:r>
              <a:rPr lang="en-US" dirty="0" err="1" smtClean="0"/>
              <a:t>hypergeometric</a:t>
            </a:r>
            <a:r>
              <a:rPr lang="en-US" dirty="0" smtClean="0"/>
              <a:t> distribution</a:t>
            </a:r>
          </a:p>
          <a:p>
            <a:pPr>
              <a:buNone/>
            </a:pPr>
            <a:endParaRPr lang="en-US" dirty="0" smtClean="0"/>
          </a:p>
          <a:p>
            <a:pPr>
              <a:buNone/>
            </a:pPr>
            <a:endParaRPr lang="en-US" dirty="0" smtClean="0"/>
          </a:p>
          <a:p>
            <a:pPr>
              <a:buNone/>
            </a:pPr>
            <a:endParaRPr lang="en-US" dirty="0" smtClean="0"/>
          </a:p>
          <a:p>
            <a:pPr>
              <a:buNone/>
            </a:pPr>
            <a:r>
              <a:rPr lang="en-US" dirty="0" smtClean="0"/>
              <a:t> </a:t>
            </a:r>
          </a:p>
          <a:p>
            <a:pPr>
              <a:buNone/>
            </a:pPr>
            <a:endParaRPr lang="en-US" dirty="0" smtClean="0"/>
          </a:p>
          <a:p>
            <a:pPr>
              <a:buNone/>
            </a:pPr>
            <a:r>
              <a:rPr lang="en-US" dirty="0" smtClean="0"/>
              <a:t>           P= (A+B)!(C+D)!(A+C)!(B+D)! / A!B!C!D!N!</a:t>
            </a:r>
            <a:endParaRPr lang="en-US" dirty="0"/>
          </a:p>
        </p:txBody>
      </p:sp>
      <p:graphicFrame>
        <p:nvGraphicFramePr>
          <p:cNvPr id="5" name="Table 4"/>
          <p:cNvGraphicFramePr>
            <a:graphicFrameLocks noGrp="1"/>
          </p:cNvGraphicFramePr>
          <p:nvPr/>
        </p:nvGraphicFramePr>
        <p:xfrm>
          <a:off x="996181" y="4189856"/>
          <a:ext cx="7085999" cy="1752600"/>
        </p:xfrm>
        <a:graphic>
          <a:graphicData uri="http://schemas.openxmlformats.org/drawingml/2006/table">
            <a:tbl>
              <a:tblPr firstRow="1" bandRow="1">
                <a:tableStyleId>{69CF1AB2-1976-4502-BF36-3FF5EA218861}</a:tableStyleId>
              </a:tblPr>
              <a:tblGrid>
                <a:gridCol w="1771500"/>
                <a:gridCol w="1978807"/>
                <a:gridCol w="1564192"/>
                <a:gridCol w="1771500"/>
              </a:tblGrid>
              <a:tr h="370840">
                <a:tc>
                  <a:txBody>
                    <a:bodyPr/>
                    <a:lstStyle/>
                    <a:p>
                      <a:endParaRPr lang="en-US" dirty="0"/>
                    </a:p>
                  </a:txBody>
                  <a:tcPr>
                    <a:solidFill>
                      <a:srgbClr val="EEE6CF"/>
                    </a:solidFill>
                  </a:tcPr>
                </a:tc>
                <a:tc>
                  <a:txBody>
                    <a:bodyPr/>
                    <a:lstStyle/>
                    <a:p>
                      <a:r>
                        <a:rPr lang="en-US" dirty="0" smtClean="0"/>
                        <a:t>Factor1</a:t>
                      </a:r>
                    </a:p>
                    <a:p>
                      <a:r>
                        <a:rPr lang="en-US" dirty="0" smtClean="0"/>
                        <a:t>Level1</a:t>
                      </a:r>
                      <a:endParaRPr lang="en-US" dirty="0"/>
                    </a:p>
                  </a:txBody>
                  <a:tcPr>
                    <a:solidFill>
                      <a:srgbClr val="EEE6CF"/>
                    </a:solidFill>
                  </a:tcPr>
                </a:tc>
                <a:tc>
                  <a:txBody>
                    <a:bodyPr/>
                    <a:lstStyle/>
                    <a:p>
                      <a:r>
                        <a:rPr lang="en-US" dirty="0" smtClean="0"/>
                        <a:t>Factor1</a:t>
                      </a:r>
                    </a:p>
                    <a:p>
                      <a:r>
                        <a:rPr lang="en-US" dirty="0" smtClean="0"/>
                        <a:t>Level2</a:t>
                      </a:r>
                      <a:endParaRPr lang="en-US" dirty="0"/>
                    </a:p>
                  </a:txBody>
                  <a:tcPr>
                    <a:solidFill>
                      <a:srgbClr val="EEE6CF"/>
                    </a:solidFill>
                  </a:tcPr>
                </a:tc>
                <a:tc>
                  <a:txBody>
                    <a:bodyPr/>
                    <a:lstStyle/>
                    <a:p>
                      <a:endParaRPr lang="en-US" dirty="0"/>
                    </a:p>
                  </a:txBody>
                  <a:tcPr>
                    <a:solidFill>
                      <a:srgbClr val="EEE6CF"/>
                    </a:solidFill>
                  </a:tcPr>
                </a:tc>
              </a:tr>
              <a:tr h="370840">
                <a:tc>
                  <a:txBody>
                    <a:bodyPr/>
                    <a:lstStyle/>
                    <a:p>
                      <a:r>
                        <a:rPr lang="en-US" dirty="0" smtClean="0"/>
                        <a:t>Factor2Level1</a:t>
                      </a:r>
                      <a:endParaRPr lang="en-US" dirty="0"/>
                    </a:p>
                  </a:txBody>
                  <a:tcPr>
                    <a:solidFill>
                      <a:srgbClr val="EEE6CF"/>
                    </a:solidFill>
                  </a:tcPr>
                </a:tc>
                <a:tc>
                  <a:txBody>
                    <a:bodyPr/>
                    <a:lstStyle/>
                    <a:p>
                      <a:r>
                        <a:rPr lang="en-US" dirty="0" smtClean="0"/>
                        <a:t>A</a:t>
                      </a:r>
                      <a:endParaRPr lang="en-US" dirty="0"/>
                    </a:p>
                  </a:txBody>
                  <a:tcPr>
                    <a:solidFill>
                      <a:srgbClr val="EEE6CF"/>
                    </a:solidFill>
                  </a:tcPr>
                </a:tc>
                <a:tc>
                  <a:txBody>
                    <a:bodyPr/>
                    <a:lstStyle/>
                    <a:p>
                      <a:r>
                        <a:rPr lang="en-US" dirty="0" smtClean="0"/>
                        <a:t>B</a:t>
                      </a:r>
                      <a:endParaRPr lang="en-US" dirty="0"/>
                    </a:p>
                  </a:txBody>
                  <a:tcPr>
                    <a:solidFill>
                      <a:srgbClr val="EEE6CF"/>
                    </a:solidFill>
                  </a:tcPr>
                </a:tc>
                <a:tc>
                  <a:txBody>
                    <a:bodyPr/>
                    <a:lstStyle/>
                    <a:p>
                      <a:r>
                        <a:rPr lang="en-US" dirty="0" smtClean="0"/>
                        <a:t>A+B</a:t>
                      </a:r>
                      <a:endParaRPr lang="en-US" dirty="0"/>
                    </a:p>
                  </a:txBody>
                  <a:tcPr>
                    <a:solidFill>
                      <a:srgbClr val="EEE6CF"/>
                    </a:solidFill>
                  </a:tcPr>
                </a:tc>
              </a:tr>
              <a:tr h="370840">
                <a:tc>
                  <a:txBody>
                    <a:bodyPr/>
                    <a:lstStyle/>
                    <a:p>
                      <a:r>
                        <a:rPr lang="en-US" dirty="0" smtClean="0"/>
                        <a:t>Factor2Level2</a:t>
                      </a:r>
                      <a:endParaRPr lang="en-US" dirty="0"/>
                    </a:p>
                  </a:txBody>
                  <a:tcPr>
                    <a:solidFill>
                      <a:srgbClr val="EEE6CF"/>
                    </a:solidFill>
                  </a:tcPr>
                </a:tc>
                <a:tc>
                  <a:txBody>
                    <a:bodyPr/>
                    <a:lstStyle/>
                    <a:p>
                      <a:r>
                        <a:rPr lang="en-US" dirty="0" smtClean="0"/>
                        <a:t>C</a:t>
                      </a:r>
                      <a:endParaRPr lang="en-US" dirty="0"/>
                    </a:p>
                  </a:txBody>
                  <a:tcPr>
                    <a:solidFill>
                      <a:srgbClr val="EEE6CF"/>
                    </a:solidFill>
                  </a:tcPr>
                </a:tc>
                <a:tc>
                  <a:txBody>
                    <a:bodyPr/>
                    <a:lstStyle/>
                    <a:p>
                      <a:r>
                        <a:rPr lang="en-US" dirty="0" smtClean="0"/>
                        <a:t>D</a:t>
                      </a:r>
                      <a:endParaRPr lang="en-US" dirty="0"/>
                    </a:p>
                  </a:txBody>
                  <a:tcPr>
                    <a:solidFill>
                      <a:srgbClr val="EEE6CF"/>
                    </a:solidFill>
                  </a:tcPr>
                </a:tc>
                <a:tc>
                  <a:txBody>
                    <a:bodyPr/>
                    <a:lstStyle/>
                    <a:p>
                      <a:r>
                        <a:rPr lang="en-US" dirty="0" smtClean="0"/>
                        <a:t>C+D</a:t>
                      </a:r>
                      <a:endParaRPr lang="en-US" dirty="0"/>
                    </a:p>
                  </a:txBody>
                  <a:tcPr>
                    <a:solidFill>
                      <a:srgbClr val="EEE6CF"/>
                    </a:solidFill>
                  </a:tcPr>
                </a:tc>
              </a:tr>
              <a:tr h="370840">
                <a:tc>
                  <a:txBody>
                    <a:bodyPr/>
                    <a:lstStyle/>
                    <a:p>
                      <a:endParaRPr lang="en-US" dirty="0"/>
                    </a:p>
                  </a:txBody>
                  <a:tcPr>
                    <a:solidFill>
                      <a:srgbClr val="EEE6CF"/>
                    </a:solidFill>
                  </a:tcPr>
                </a:tc>
                <a:tc>
                  <a:txBody>
                    <a:bodyPr/>
                    <a:lstStyle/>
                    <a:p>
                      <a:r>
                        <a:rPr lang="en-US" dirty="0" smtClean="0"/>
                        <a:t>A+C</a:t>
                      </a:r>
                      <a:endParaRPr lang="en-US" dirty="0"/>
                    </a:p>
                  </a:txBody>
                  <a:tcPr>
                    <a:solidFill>
                      <a:srgbClr val="EEE6CF"/>
                    </a:solidFill>
                  </a:tcPr>
                </a:tc>
                <a:tc>
                  <a:txBody>
                    <a:bodyPr/>
                    <a:lstStyle/>
                    <a:p>
                      <a:r>
                        <a:rPr lang="en-US" dirty="0" smtClean="0"/>
                        <a:t>B+D</a:t>
                      </a:r>
                      <a:endParaRPr lang="en-US" dirty="0"/>
                    </a:p>
                  </a:txBody>
                  <a:tcPr>
                    <a:solidFill>
                      <a:srgbClr val="EEE6CF"/>
                    </a:solidFill>
                  </a:tcPr>
                </a:tc>
                <a:tc>
                  <a:txBody>
                    <a:bodyPr/>
                    <a:lstStyle/>
                    <a:p>
                      <a:r>
                        <a:rPr lang="en-US" dirty="0" smtClean="0"/>
                        <a:t>A+B+C+D</a:t>
                      </a:r>
                      <a:endParaRPr lang="en-US" dirty="0"/>
                    </a:p>
                  </a:txBody>
                  <a:tcPr>
                    <a:solidFill>
                      <a:srgbClr val="EEE6CF"/>
                    </a:solidFill>
                  </a:tcPr>
                </a:tc>
              </a:tr>
            </a:tbl>
          </a:graphicData>
        </a:graphic>
      </p:graphicFrame>
    </p:spTree>
    <p:extLst>
      <p:ext uri="{BB962C8B-B14F-4D97-AF65-F5344CB8AC3E}">
        <p14:creationId xmlns:p14="http://schemas.microsoft.com/office/powerpoint/2010/main" val="2087238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Hypergeometric</a:t>
            </a:r>
            <a:r>
              <a:rPr lang="en-US" dirty="0" smtClean="0"/>
              <a:t> Test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a:t>
            </a:r>
            <a:r>
              <a:rPr lang="en-US" dirty="0" err="1" smtClean="0"/>
              <a:t>hypergeometric</a:t>
            </a:r>
            <a:r>
              <a:rPr lang="en-US" dirty="0" smtClean="0"/>
              <a:t> distribution is a discrete probability distribution that describes the number of successes in a sequence of </a:t>
            </a:r>
            <a:r>
              <a:rPr lang="en-US" dirty="0" err="1" smtClean="0"/>
              <a:t>n</a:t>
            </a:r>
            <a:r>
              <a:rPr lang="en-US" dirty="0" smtClean="0"/>
              <a:t> draws from a finite population without replacement.</a:t>
            </a:r>
          </a:p>
          <a:p>
            <a:endParaRPr lang="en-US" dirty="0" smtClean="0"/>
          </a:p>
          <a:p>
            <a:r>
              <a:rPr lang="en-US" dirty="0" smtClean="0"/>
              <a:t>Think of an urn with two types of marbles, blue(5) and red(45) where blue is success and red is failure. Stand next to the urn with your eyes closes and select 10 marbles without replacement. What is the probability that 4 of the 10 will be blue?</a:t>
            </a:r>
          </a:p>
          <a:p>
            <a:endParaRPr lang="en-US" dirty="0" smtClean="0"/>
          </a:p>
          <a:p>
            <a:pPr>
              <a:buNone/>
            </a:pPr>
            <a:endParaRPr lang="en-US" dirty="0" smtClean="0"/>
          </a:p>
          <a:p>
            <a:pPr>
              <a:buNone/>
            </a:pPr>
            <a:r>
              <a:rPr lang="en-US" dirty="0" smtClean="0"/>
              <a:t> </a:t>
            </a:r>
            <a:endParaRPr lang="en-US" dirty="0"/>
          </a:p>
        </p:txBody>
      </p:sp>
      <p:pic>
        <p:nvPicPr>
          <p:cNvPr id="4" name="Picture 3" descr="Screen shot 2011-10-04 at 9.10.53 AM.png"/>
          <p:cNvPicPr>
            <a:picLocks noChangeAspect="1"/>
          </p:cNvPicPr>
          <p:nvPr/>
        </p:nvPicPr>
        <p:blipFill>
          <a:blip r:embed="rId2"/>
          <a:stretch>
            <a:fillRect/>
          </a:stretch>
        </p:blipFill>
        <p:spPr>
          <a:xfrm>
            <a:off x="0" y="5301591"/>
            <a:ext cx="9144000" cy="1198179"/>
          </a:xfrm>
          <a:prstGeom prst="rect">
            <a:avLst/>
          </a:prstGeom>
        </p:spPr>
      </p:pic>
      <p:sp>
        <p:nvSpPr>
          <p:cNvPr id="5" name="TextBox 4"/>
          <p:cNvSpPr txBox="1"/>
          <p:nvPr/>
        </p:nvSpPr>
        <p:spPr>
          <a:xfrm>
            <a:off x="1707915" y="6410573"/>
            <a:ext cx="6257655" cy="369332"/>
          </a:xfrm>
          <a:prstGeom prst="rect">
            <a:avLst/>
          </a:prstGeom>
          <a:noFill/>
        </p:spPr>
        <p:txBody>
          <a:bodyPr wrap="none" rtlCol="0">
            <a:spAutoFit/>
          </a:bodyPr>
          <a:lstStyle/>
          <a:p>
            <a:r>
              <a:rPr lang="en-US" dirty="0" smtClean="0"/>
              <a:t>http://</a:t>
            </a:r>
            <a:r>
              <a:rPr lang="en-US" dirty="0" err="1" smtClean="0"/>
              <a:t>en.wikipedia.org/wiki/Hypergeometric_distribution</a:t>
            </a:r>
            <a:endParaRPr lang="en-US" dirty="0"/>
          </a:p>
        </p:txBody>
      </p:sp>
    </p:spTree>
    <p:extLst>
      <p:ext uri="{BB962C8B-B14F-4D97-AF65-F5344CB8AC3E}">
        <p14:creationId xmlns:p14="http://schemas.microsoft.com/office/powerpoint/2010/main" val="1064801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Euclidean Distance</a:t>
            </a:r>
            <a:endParaRPr lang="en-US" dirty="0"/>
          </a:p>
        </p:txBody>
      </p:sp>
      <p:sp>
        <p:nvSpPr>
          <p:cNvPr id="3" name="Content Placeholder 2"/>
          <p:cNvSpPr>
            <a:spLocks noGrp="1"/>
          </p:cNvSpPr>
          <p:nvPr>
            <p:ph sz="quarter" idx="1"/>
          </p:nvPr>
        </p:nvSpPr>
        <p:spPr/>
        <p:txBody>
          <a:bodyPr/>
          <a:lstStyle/>
          <a:p>
            <a:r>
              <a:rPr lang="en-US" dirty="0" smtClean="0"/>
              <a:t>Geometric difference</a:t>
            </a:r>
            <a:endParaRPr lang="en-US" dirty="0"/>
          </a:p>
        </p:txBody>
      </p:sp>
      <p:graphicFrame>
        <p:nvGraphicFramePr>
          <p:cNvPr id="16386" name="Object 2"/>
          <p:cNvGraphicFramePr>
            <a:graphicFrameLocks noChangeAspect="1"/>
          </p:cNvGraphicFramePr>
          <p:nvPr/>
        </p:nvGraphicFramePr>
        <p:xfrm>
          <a:off x="1384233" y="3261518"/>
          <a:ext cx="2027238" cy="1160463"/>
        </p:xfrm>
        <a:graphic>
          <a:graphicData uri="http://schemas.openxmlformats.org/presentationml/2006/ole">
            <mc:AlternateContent xmlns:mc="http://schemas.openxmlformats.org/markup-compatibility/2006">
              <mc:Choice xmlns:v="urn:schemas-microsoft-com:vml" Requires="v">
                <p:oleObj spid="_x0000_s16393" name="Image" r:id="rId3" imgW="1158144" imgH="664184" progId="">
                  <p:embed/>
                </p:oleObj>
              </mc:Choice>
              <mc:Fallback>
                <p:oleObj name="Image" r:id="rId3" imgW="1158144" imgH="664184"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233" y="3261518"/>
                        <a:ext cx="2027238"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 name="Object 3"/>
          <p:cNvGraphicFramePr>
            <a:graphicFrameLocks noChangeAspect="1"/>
          </p:cNvGraphicFramePr>
          <p:nvPr/>
        </p:nvGraphicFramePr>
        <p:xfrm>
          <a:off x="5124450" y="2851150"/>
          <a:ext cx="3143250" cy="2324100"/>
        </p:xfrm>
        <a:graphic>
          <a:graphicData uri="http://schemas.openxmlformats.org/presentationml/2006/ole">
            <mc:AlternateContent xmlns:mc="http://schemas.openxmlformats.org/markup-compatibility/2006">
              <mc:Choice xmlns:v="urn:schemas-microsoft-com:vml" Requires="v">
                <p:oleObj spid="_x0000_s16394" name="Chart" r:id="rId5" imgW="2971800" imgH="2197100" progId="Excel.Sheet.8">
                  <p:embed/>
                </p:oleObj>
              </mc:Choice>
              <mc:Fallback>
                <p:oleObj name="Chart" r:id="rId5" imgW="2971800" imgH="2197100" progId="Excel.Shee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4450" y="2851150"/>
                        <a:ext cx="314325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Text Box 9"/>
          <p:cNvSpPr txBox="1">
            <a:spLocks noChangeArrowheads="1"/>
          </p:cNvSpPr>
          <p:nvPr/>
        </p:nvSpPr>
        <p:spPr bwMode="auto">
          <a:xfrm>
            <a:off x="6038850" y="5137150"/>
            <a:ext cx="1524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experiments</a:t>
            </a:r>
          </a:p>
        </p:txBody>
      </p:sp>
      <p:sp>
        <p:nvSpPr>
          <p:cNvPr id="7" name="Text Box 10"/>
          <p:cNvSpPr txBox="1">
            <a:spLocks noChangeArrowheads="1"/>
          </p:cNvSpPr>
          <p:nvPr/>
        </p:nvSpPr>
        <p:spPr bwMode="auto">
          <a:xfrm rot="16200000">
            <a:off x="3958432" y="3940968"/>
            <a:ext cx="1936750" cy="366713"/>
          </a:xfrm>
          <a:prstGeom prst="rect">
            <a:avLst/>
          </a:prstGeom>
          <a:noFill/>
          <a:ln w="9525">
            <a:noFill/>
            <a:miter lim="800000"/>
            <a:headEnd/>
            <a:tailEnd/>
          </a:ln>
        </p:spPr>
        <p:txBody>
          <a:bodyPr>
            <a:prstTxWarp prst="textNoShape">
              <a:avLst/>
            </a:prstTxWarp>
            <a:spAutoFit/>
          </a:bodyPr>
          <a:lstStyle/>
          <a:p>
            <a:pPr>
              <a:spcBef>
                <a:spcPct val="50000"/>
              </a:spcBef>
            </a:pPr>
            <a:r>
              <a:rPr lang="en-US" dirty="0"/>
              <a:t>Gene expression</a:t>
            </a:r>
          </a:p>
        </p:txBody>
      </p:sp>
      <p:grpSp>
        <p:nvGrpSpPr>
          <p:cNvPr id="8" name="Group 17"/>
          <p:cNvGrpSpPr>
            <a:grpSpLocks/>
          </p:cNvGrpSpPr>
          <p:nvPr/>
        </p:nvGrpSpPr>
        <p:grpSpPr bwMode="auto">
          <a:xfrm>
            <a:off x="5581650" y="3308350"/>
            <a:ext cx="1333500" cy="1066800"/>
            <a:chOff x="3840" y="2640"/>
            <a:chExt cx="840" cy="672"/>
          </a:xfrm>
        </p:grpSpPr>
        <p:grpSp>
          <p:nvGrpSpPr>
            <p:cNvPr id="9" name="Group 15"/>
            <p:cNvGrpSpPr>
              <a:grpSpLocks/>
            </p:cNvGrpSpPr>
            <p:nvPr/>
          </p:nvGrpSpPr>
          <p:grpSpPr bwMode="auto">
            <a:xfrm>
              <a:off x="3840" y="2640"/>
              <a:ext cx="432" cy="240"/>
              <a:chOff x="3840" y="2640"/>
              <a:chExt cx="432" cy="240"/>
            </a:xfrm>
          </p:grpSpPr>
          <p:sp>
            <p:nvSpPr>
              <p:cNvPr id="13" name="Line 11"/>
              <p:cNvSpPr>
                <a:spLocks noChangeShapeType="1"/>
              </p:cNvSpPr>
              <p:nvPr/>
            </p:nvSpPr>
            <p:spPr bwMode="auto">
              <a:xfrm>
                <a:off x="4176" y="2640"/>
                <a:ext cx="0" cy="24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14" name="Text Box 13"/>
              <p:cNvSpPr txBox="1">
                <a:spLocks noChangeArrowheads="1"/>
              </p:cNvSpPr>
              <p:nvPr/>
            </p:nvSpPr>
            <p:spPr bwMode="auto">
              <a:xfrm>
                <a:off x="3840" y="2640"/>
                <a:ext cx="432" cy="231"/>
              </a:xfrm>
              <a:prstGeom prst="rect">
                <a:avLst/>
              </a:prstGeom>
              <a:noFill/>
              <a:ln w="9525">
                <a:noFill/>
                <a:miter lim="800000"/>
                <a:headEnd/>
                <a:tailEnd/>
              </a:ln>
            </p:spPr>
            <p:txBody>
              <a:bodyPr>
                <a:prstTxWarp prst="textNoShape">
                  <a:avLst/>
                </a:prstTxWarp>
                <a:spAutoFit/>
              </a:bodyPr>
              <a:lstStyle/>
              <a:p>
                <a:pPr>
                  <a:spcBef>
                    <a:spcPct val="50000"/>
                  </a:spcBef>
                </a:pPr>
                <a:r>
                  <a:rPr lang="en-US"/>
                  <a:t>520</a:t>
                </a:r>
              </a:p>
            </p:txBody>
          </p:sp>
        </p:grpSp>
        <p:grpSp>
          <p:nvGrpSpPr>
            <p:cNvPr id="10" name="Group 16"/>
            <p:cNvGrpSpPr>
              <a:grpSpLocks/>
            </p:cNvGrpSpPr>
            <p:nvPr/>
          </p:nvGrpSpPr>
          <p:grpSpPr bwMode="auto">
            <a:xfrm>
              <a:off x="4104" y="2880"/>
              <a:ext cx="576" cy="432"/>
              <a:chOff x="4104" y="2880"/>
              <a:chExt cx="576" cy="432"/>
            </a:xfrm>
          </p:grpSpPr>
          <p:sp>
            <p:nvSpPr>
              <p:cNvPr id="11" name="Line 12"/>
              <p:cNvSpPr>
                <a:spLocks noChangeShapeType="1"/>
              </p:cNvSpPr>
              <p:nvPr/>
            </p:nvSpPr>
            <p:spPr bwMode="auto">
              <a:xfrm>
                <a:off x="4512" y="2880"/>
                <a:ext cx="0" cy="432"/>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12" name="Text Box 14"/>
              <p:cNvSpPr txBox="1">
                <a:spLocks noChangeArrowheads="1"/>
              </p:cNvSpPr>
              <p:nvPr/>
            </p:nvSpPr>
            <p:spPr bwMode="auto">
              <a:xfrm>
                <a:off x="4104" y="2976"/>
                <a:ext cx="576" cy="231"/>
              </a:xfrm>
              <a:prstGeom prst="rect">
                <a:avLst/>
              </a:prstGeom>
              <a:noFill/>
              <a:ln w="9525">
                <a:noFill/>
                <a:miter lim="800000"/>
                <a:headEnd/>
                <a:tailEnd/>
              </a:ln>
            </p:spPr>
            <p:txBody>
              <a:bodyPr>
                <a:prstTxWarp prst="textNoShape">
                  <a:avLst/>
                </a:prstTxWarp>
                <a:spAutoFit/>
              </a:bodyPr>
              <a:lstStyle/>
              <a:p>
                <a:pPr>
                  <a:spcBef>
                    <a:spcPct val="50000"/>
                  </a:spcBef>
                </a:pPr>
                <a:r>
                  <a:rPr lang="en-US"/>
                  <a:t>1090</a:t>
                </a:r>
              </a:p>
            </p:txBody>
          </p:sp>
        </p:grpSp>
      </p:grpSp>
      <p:sp>
        <p:nvSpPr>
          <p:cNvPr id="15" name="TextBox 14"/>
          <p:cNvSpPr txBox="1"/>
          <p:nvPr/>
        </p:nvSpPr>
        <p:spPr>
          <a:xfrm>
            <a:off x="457200" y="6310829"/>
            <a:ext cx="7411254"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latin typeface="Menlo Bold"/>
                <a:cs typeface="Menlo Bold"/>
              </a:rPr>
              <a:t> </a:t>
            </a:r>
            <a:r>
              <a:rPr lang="en-US" dirty="0" err="1" smtClean="0">
                <a:latin typeface="Menlo Bold"/>
                <a:cs typeface="Menlo Bold"/>
              </a:rPr>
              <a:t>expvalues.dist</a:t>
            </a:r>
            <a:r>
              <a:rPr lang="en-US" dirty="0" smtClean="0">
                <a:latin typeface="Menlo Bold"/>
                <a:cs typeface="Menlo Bold"/>
              </a:rPr>
              <a:t>&lt;-</a:t>
            </a:r>
            <a:r>
              <a:rPr lang="en-US" dirty="0" err="1" smtClean="0">
                <a:latin typeface="Menlo Bold"/>
                <a:cs typeface="Menlo Bold"/>
              </a:rPr>
              <a:t>dist(expvalues</a:t>
            </a:r>
            <a:r>
              <a:rPr lang="en-US" dirty="0" smtClean="0">
                <a:latin typeface="Menlo Bold"/>
                <a:cs typeface="Menlo Bold"/>
              </a:rPr>
              <a:t>, method=“</a:t>
            </a:r>
            <a:r>
              <a:rPr lang="en-US" dirty="0" err="1" smtClean="0">
                <a:latin typeface="Menlo Bold"/>
                <a:cs typeface="Menlo Bold"/>
              </a:rPr>
              <a:t>euclidean</a:t>
            </a:r>
            <a:r>
              <a:rPr lang="en-US" dirty="0" smtClean="0">
                <a:latin typeface="Menlo Bold"/>
                <a:cs typeface="Menlo Bold"/>
              </a:rPr>
              <a:t>”)</a:t>
            </a:r>
            <a:endParaRPr lang="en-US" dirty="0">
              <a:latin typeface="Menlo Bold"/>
              <a:cs typeface="Menlo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Grp="1" noChangeArrowheads="1"/>
          </p:cNvSpPr>
          <p:nvPr>
            <p:ph type="title"/>
          </p:nvPr>
        </p:nvSpPr>
        <p:spPr/>
        <p:txBody>
          <a:bodyPr/>
          <a:lstStyle/>
          <a:p>
            <a:r>
              <a:rPr lang="en-US" dirty="0" smtClean="0"/>
              <a:t>Pearson correlation </a:t>
            </a:r>
            <a:endParaRPr lang="en-US" dirty="0"/>
          </a:p>
        </p:txBody>
      </p:sp>
      <p:graphicFrame>
        <p:nvGraphicFramePr>
          <p:cNvPr id="27650" name="Object 2"/>
          <p:cNvGraphicFramePr>
            <a:graphicFrameLocks noChangeAspect="1"/>
          </p:cNvGraphicFramePr>
          <p:nvPr/>
        </p:nvGraphicFramePr>
        <p:xfrm>
          <a:off x="5638800" y="3733800"/>
          <a:ext cx="3143250" cy="2324100"/>
        </p:xfrm>
        <a:graphic>
          <a:graphicData uri="http://schemas.openxmlformats.org/presentationml/2006/ole">
            <mc:AlternateContent xmlns:mc="http://schemas.openxmlformats.org/markup-compatibility/2006">
              <mc:Choice xmlns:v="urn:schemas-microsoft-com:vml" Requires="v">
                <p:oleObj spid="_x0000_s18438" name="Worksheet" r:id="rId4" imgW="2971800" imgH="2197100" progId="Excel.Sheet.8">
                  <p:embed/>
                </p:oleObj>
              </mc:Choice>
              <mc:Fallback>
                <p:oleObj name="Worksheet" r:id="rId4" imgW="2971800" imgH="2197100"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733800"/>
                        <a:ext cx="314325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652" name="Text Box 6"/>
          <p:cNvSpPr txBox="1">
            <a:spLocks noChangeArrowheads="1"/>
          </p:cNvSpPr>
          <p:nvPr/>
        </p:nvSpPr>
        <p:spPr bwMode="auto">
          <a:xfrm>
            <a:off x="6553200" y="6019800"/>
            <a:ext cx="1524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experiments</a:t>
            </a:r>
          </a:p>
        </p:txBody>
      </p:sp>
      <p:grpSp>
        <p:nvGrpSpPr>
          <p:cNvPr id="2" name="Group 41"/>
          <p:cNvGrpSpPr>
            <a:grpSpLocks/>
          </p:cNvGrpSpPr>
          <p:nvPr/>
        </p:nvGrpSpPr>
        <p:grpSpPr bwMode="auto">
          <a:xfrm>
            <a:off x="533400" y="1447800"/>
            <a:ext cx="5257800" cy="1423988"/>
            <a:chOff x="336" y="912"/>
            <a:chExt cx="3312" cy="897"/>
          </a:xfrm>
        </p:grpSpPr>
        <p:sp>
          <p:nvSpPr>
            <p:cNvPr id="27681" name="Text Box 8"/>
            <p:cNvSpPr txBox="1">
              <a:spLocks noChangeArrowheads="1"/>
            </p:cNvSpPr>
            <p:nvPr/>
          </p:nvSpPr>
          <p:spPr bwMode="auto">
            <a:xfrm>
              <a:off x="336" y="912"/>
              <a:ext cx="3312" cy="751"/>
            </a:xfrm>
            <a:prstGeom prst="rect">
              <a:avLst/>
            </a:prstGeom>
            <a:noFill/>
            <a:ln w="9525">
              <a:noFill/>
              <a:miter lim="800000"/>
              <a:headEnd/>
              <a:tailEnd/>
            </a:ln>
          </p:spPr>
          <p:txBody>
            <a:bodyPr>
              <a:prstTxWarp prst="textNoShape">
                <a:avLst/>
              </a:prstTxWarp>
              <a:spAutoFit/>
            </a:bodyPr>
            <a:lstStyle/>
            <a:p>
              <a:pPr>
                <a:spcBef>
                  <a:spcPct val="50000"/>
                </a:spcBef>
              </a:pPr>
              <a:r>
                <a:rPr lang="en-US" dirty="0"/>
                <a:t>Start with the concept of </a:t>
              </a:r>
              <a:r>
                <a:rPr lang="en-US" b="1" dirty="0"/>
                <a:t>covariance</a:t>
              </a:r>
            </a:p>
            <a:p>
              <a:pPr>
                <a:spcBef>
                  <a:spcPct val="50000"/>
                </a:spcBef>
              </a:pPr>
              <a:endParaRPr lang="en-US" dirty="0"/>
            </a:p>
            <a:p>
              <a:pPr>
                <a:spcBef>
                  <a:spcPct val="50000"/>
                </a:spcBef>
              </a:pPr>
              <a:r>
                <a:rPr lang="en-US" dirty="0" err="1"/>
                <a:t>Cov</a:t>
              </a:r>
              <a:r>
                <a:rPr lang="en-US" baseline="-25000" dirty="0" err="1"/>
                <a:t>xy</a:t>
              </a:r>
              <a:r>
                <a:rPr lang="en-US" dirty="0"/>
                <a:t>=</a:t>
              </a:r>
              <a:endParaRPr lang="en-US" baseline="-25000" dirty="0"/>
            </a:p>
          </p:txBody>
        </p:sp>
        <p:grpSp>
          <p:nvGrpSpPr>
            <p:cNvPr id="3" name="Group 17"/>
            <p:cNvGrpSpPr>
              <a:grpSpLocks/>
            </p:cNvGrpSpPr>
            <p:nvPr/>
          </p:nvGrpSpPr>
          <p:grpSpPr bwMode="auto">
            <a:xfrm>
              <a:off x="906" y="1356"/>
              <a:ext cx="1056" cy="453"/>
              <a:chOff x="906" y="1356"/>
              <a:chExt cx="1056" cy="453"/>
            </a:xfrm>
          </p:grpSpPr>
          <p:sp>
            <p:nvSpPr>
              <p:cNvPr id="27683" name="Text Box 9"/>
              <p:cNvSpPr txBox="1">
                <a:spLocks noChangeArrowheads="1"/>
              </p:cNvSpPr>
              <p:nvPr/>
            </p:nvSpPr>
            <p:spPr bwMode="auto">
              <a:xfrm>
                <a:off x="906" y="1356"/>
                <a:ext cx="1056" cy="231"/>
              </a:xfrm>
              <a:prstGeom prst="rect">
                <a:avLst/>
              </a:prstGeom>
              <a:noFill/>
              <a:ln w="9525">
                <a:noFill/>
                <a:miter lim="800000"/>
                <a:headEnd/>
                <a:tailEnd/>
              </a:ln>
            </p:spPr>
            <p:txBody>
              <a:bodyPr>
                <a:prstTxWarp prst="textNoShape">
                  <a:avLst/>
                </a:prstTxWarp>
                <a:spAutoFit/>
              </a:bodyPr>
              <a:lstStyle/>
              <a:p>
                <a:pPr>
                  <a:spcBef>
                    <a:spcPct val="50000"/>
                  </a:spcBef>
                </a:pPr>
                <a:r>
                  <a:rPr lang="en-US">
                    <a:sym typeface="Symbol" charset="2"/>
                  </a:rPr>
                  <a:t>   (x</a:t>
                </a:r>
                <a:r>
                  <a:rPr lang="en-US" baseline="-25000">
                    <a:sym typeface="Symbol" charset="2"/>
                  </a:rPr>
                  <a:t>i</a:t>
                </a:r>
                <a:r>
                  <a:rPr lang="en-US">
                    <a:sym typeface="Symbol" charset="2"/>
                  </a:rPr>
                  <a:t>-x)(y</a:t>
                </a:r>
                <a:r>
                  <a:rPr lang="en-US" baseline="-25000">
                    <a:sym typeface="Symbol" charset="2"/>
                  </a:rPr>
                  <a:t>i</a:t>
                </a:r>
                <a:r>
                  <a:rPr lang="en-US">
                    <a:sym typeface="Symbol" charset="2"/>
                  </a:rPr>
                  <a:t>-y)</a:t>
                </a:r>
              </a:p>
            </p:txBody>
          </p:sp>
          <p:sp>
            <p:nvSpPr>
              <p:cNvPr id="27684" name="Line 10"/>
              <p:cNvSpPr>
                <a:spLocks noChangeShapeType="1"/>
              </p:cNvSpPr>
              <p:nvPr/>
            </p:nvSpPr>
            <p:spPr bwMode="auto">
              <a:xfrm>
                <a:off x="1362" y="1428"/>
                <a:ext cx="48"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27685" name="Line 11"/>
              <p:cNvSpPr>
                <a:spLocks noChangeShapeType="1"/>
              </p:cNvSpPr>
              <p:nvPr/>
            </p:nvSpPr>
            <p:spPr bwMode="auto">
              <a:xfrm>
                <a:off x="1674" y="1428"/>
                <a:ext cx="48"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27686" name="Line 12"/>
              <p:cNvSpPr>
                <a:spLocks noChangeShapeType="1"/>
              </p:cNvSpPr>
              <p:nvPr/>
            </p:nvSpPr>
            <p:spPr bwMode="auto">
              <a:xfrm>
                <a:off x="930" y="1596"/>
                <a:ext cx="86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27687" name="Text Box 13"/>
              <p:cNvSpPr txBox="1">
                <a:spLocks noChangeArrowheads="1"/>
              </p:cNvSpPr>
              <p:nvPr/>
            </p:nvSpPr>
            <p:spPr bwMode="auto">
              <a:xfrm>
                <a:off x="1140" y="1578"/>
                <a:ext cx="336" cy="231"/>
              </a:xfrm>
              <a:prstGeom prst="rect">
                <a:avLst/>
              </a:prstGeom>
              <a:noFill/>
              <a:ln w="9525">
                <a:noFill/>
                <a:miter lim="800000"/>
                <a:headEnd/>
                <a:tailEnd/>
              </a:ln>
            </p:spPr>
            <p:txBody>
              <a:bodyPr>
                <a:prstTxWarp prst="textNoShape">
                  <a:avLst/>
                </a:prstTxWarp>
                <a:spAutoFit/>
              </a:bodyPr>
              <a:lstStyle/>
              <a:p>
                <a:pPr>
                  <a:spcBef>
                    <a:spcPct val="50000"/>
                  </a:spcBef>
                </a:pPr>
                <a:r>
                  <a:rPr lang="en-US"/>
                  <a:t>n-1</a:t>
                </a:r>
              </a:p>
            </p:txBody>
          </p:sp>
          <p:sp>
            <p:nvSpPr>
              <p:cNvPr id="27688" name="Text Box 14"/>
              <p:cNvSpPr txBox="1">
                <a:spLocks noChangeArrowheads="1"/>
              </p:cNvSpPr>
              <p:nvPr/>
            </p:nvSpPr>
            <p:spPr bwMode="auto">
              <a:xfrm>
                <a:off x="1002" y="1356"/>
                <a:ext cx="144" cy="135"/>
              </a:xfrm>
              <a:prstGeom prst="rect">
                <a:avLst/>
              </a:prstGeom>
              <a:noFill/>
              <a:ln w="9525">
                <a:noFill/>
                <a:miter lim="800000"/>
                <a:headEnd/>
                <a:tailEnd/>
              </a:ln>
            </p:spPr>
            <p:txBody>
              <a:bodyPr>
                <a:prstTxWarp prst="textNoShape">
                  <a:avLst/>
                </a:prstTxWarp>
                <a:spAutoFit/>
              </a:bodyPr>
              <a:lstStyle/>
              <a:p>
                <a:pPr>
                  <a:spcBef>
                    <a:spcPct val="50000"/>
                  </a:spcBef>
                </a:pPr>
                <a:r>
                  <a:rPr lang="en-US" sz="800"/>
                  <a:t>n</a:t>
                </a:r>
              </a:p>
            </p:txBody>
          </p:sp>
          <p:sp>
            <p:nvSpPr>
              <p:cNvPr id="27689" name="Text Box 15"/>
              <p:cNvSpPr txBox="1">
                <a:spLocks noChangeArrowheads="1"/>
              </p:cNvSpPr>
              <p:nvPr/>
            </p:nvSpPr>
            <p:spPr bwMode="auto">
              <a:xfrm>
                <a:off x="1002" y="1452"/>
                <a:ext cx="288" cy="135"/>
              </a:xfrm>
              <a:prstGeom prst="rect">
                <a:avLst/>
              </a:prstGeom>
              <a:noFill/>
              <a:ln w="9525">
                <a:noFill/>
                <a:miter lim="800000"/>
                <a:headEnd/>
                <a:tailEnd/>
              </a:ln>
            </p:spPr>
            <p:txBody>
              <a:bodyPr>
                <a:prstTxWarp prst="textNoShape">
                  <a:avLst/>
                </a:prstTxWarp>
                <a:spAutoFit/>
              </a:bodyPr>
              <a:lstStyle/>
              <a:p>
                <a:pPr>
                  <a:spcBef>
                    <a:spcPct val="50000"/>
                  </a:spcBef>
                </a:pPr>
                <a:r>
                  <a:rPr lang="en-US" sz="800"/>
                  <a:t>i=1</a:t>
                </a:r>
              </a:p>
            </p:txBody>
          </p:sp>
        </p:grpSp>
      </p:grpSp>
      <p:sp>
        <p:nvSpPr>
          <p:cNvPr id="71698" name="Line 18"/>
          <p:cNvSpPr>
            <a:spLocks noChangeShapeType="1"/>
          </p:cNvSpPr>
          <p:nvPr/>
        </p:nvSpPr>
        <p:spPr bwMode="auto">
          <a:xfrm>
            <a:off x="6553200" y="4343400"/>
            <a:ext cx="1752600" cy="0"/>
          </a:xfrm>
          <a:prstGeom prst="line">
            <a:avLst/>
          </a:prstGeom>
          <a:noFill/>
          <a:ln w="28575">
            <a:solidFill>
              <a:schemeClr val="accent2"/>
            </a:solidFill>
            <a:prstDash val="dash"/>
            <a:round/>
            <a:headEnd/>
            <a:tailEnd/>
          </a:ln>
        </p:spPr>
        <p:txBody>
          <a:bodyPr>
            <a:prstTxWarp prst="textNoShape">
              <a:avLst/>
            </a:prstTxWarp>
          </a:bodyPr>
          <a:lstStyle/>
          <a:p>
            <a:endParaRPr lang="en-US"/>
          </a:p>
        </p:txBody>
      </p:sp>
      <p:grpSp>
        <p:nvGrpSpPr>
          <p:cNvPr id="4" name="Group 43"/>
          <p:cNvGrpSpPr>
            <a:grpSpLocks/>
          </p:cNvGrpSpPr>
          <p:nvPr/>
        </p:nvGrpSpPr>
        <p:grpSpPr bwMode="auto">
          <a:xfrm>
            <a:off x="152400" y="3048000"/>
            <a:ext cx="5472113" cy="3201988"/>
            <a:chOff x="96" y="1920"/>
            <a:chExt cx="3447" cy="2017"/>
          </a:xfrm>
        </p:grpSpPr>
        <p:sp>
          <p:nvSpPr>
            <p:cNvPr id="27664" name="Text Box 7"/>
            <p:cNvSpPr txBox="1">
              <a:spLocks noChangeArrowheads="1"/>
            </p:cNvSpPr>
            <p:nvPr/>
          </p:nvSpPr>
          <p:spPr bwMode="auto">
            <a:xfrm rot="-5400000">
              <a:off x="2818" y="3038"/>
              <a:ext cx="1220" cy="231"/>
            </a:xfrm>
            <a:prstGeom prst="rect">
              <a:avLst/>
            </a:prstGeom>
            <a:noFill/>
            <a:ln w="9525">
              <a:noFill/>
              <a:miter lim="800000"/>
              <a:headEnd/>
              <a:tailEnd/>
            </a:ln>
          </p:spPr>
          <p:txBody>
            <a:bodyPr>
              <a:prstTxWarp prst="textNoShape">
                <a:avLst/>
              </a:prstTxWarp>
              <a:spAutoFit/>
            </a:bodyPr>
            <a:lstStyle/>
            <a:p>
              <a:pPr>
                <a:spcBef>
                  <a:spcPct val="50000"/>
                </a:spcBef>
              </a:pPr>
              <a:r>
                <a:rPr lang="en-US"/>
                <a:t>Gene expression</a:t>
              </a:r>
            </a:p>
          </p:txBody>
        </p:sp>
        <p:sp>
          <p:nvSpPr>
            <p:cNvPr id="27665" name="Text Box 20"/>
            <p:cNvSpPr txBox="1">
              <a:spLocks noChangeArrowheads="1"/>
            </p:cNvSpPr>
            <p:nvPr/>
          </p:nvSpPr>
          <p:spPr bwMode="auto">
            <a:xfrm>
              <a:off x="288" y="1920"/>
              <a:ext cx="2112" cy="1357"/>
            </a:xfrm>
            <a:prstGeom prst="rect">
              <a:avLst/>
            </a:prstGeom>
            <a:noFill/>
            <a:ln w="9525">
              <a:noFill/>
              <a:miter lim="800000"/>
              <a:headEnd/>
              <a:tailEnd/>
            </a:ln>
          </p:spPr>
          <p:txBody>
            <a:bodyPr>
              <a:prstTxWarp prst="textNoShape">
                <a:avLst/>
              </a:prstTxWarp>
              <a:spAutoFit/>
            </a:bodyPr>
            <a:lstStyle/>
            <a:p>
              <a:pPr>
                <a:spcBef>
                  <a:spcPct val="50000"/>
                </a:spcBef>
              </a:pPr>
              <a:r>
                <a:rPr lang="en-US" dirty="0"/>
                <a:t>Normalize the measure by taking the variance of two measurements</a:t>
              </a:r>
            </a:p>
            <a:p>
              <a:pPr>
                <a:spcBef>
                  <a:spcPct val="50000"/>
                </a:spcBef>
              </a:pPr>
              <a:r>
                <a:rPr lang="en-US" dirty="0" err="1"/>
                <a:t>VarX</a:t>
              </a:r>
              <a:r>
                <a:rPr lang="en-US" dirty="0"/>
                <a:t> and </a:t>
              </a:r>
              <a:r>
                <a:rPr lang="en-US" dirty="0" err="1"/>
                <a:t>VarY</a:t>
              </a:r>
              <a:endParaRPr lang="en-US" dirty="0"/>
            </a:p>
            <a:p>
              <a:pPr>
                <a:spcBef>
                  <a:spcPct val="50000"/>
                </a:spcBef>
              </a:pPr>
              <a:r>
                <a:rPr lang="en-US" dirty="0" err="1">
                  <a:sym typeface="Symbol" charset="2"/>
                </a:rPr>
                <a:t></a:t>
              </a:r>
              <a:r>
                <a:rPr lang="en-US" dirty="0">
                  <a:sym typeface="Symbol" charset="2"/>
                </a:rPr>
                <a:t> (</a:t>
              </a:r>
              <a:r>
                <a:rPr lang="en-US" dirty="0" err="1"/>
                <a:t>VarX)(VarY</a:t>
              </a:r>
              <a:r>
                <a:rPr lang="en-US" dirty="0"/>
                <a:t>)</a:t>
              </a:r>
            </a:p>
            <a:p>
              <a:pPr>
                <a:spcBef>
                  <a:spcPct val="50000"/>
                </a:spcBef>
              </a:pPr>
              <a:endParaRPr lang="en-US" dirty="0">
                <a:sym typeface="Symbol" charset="2"/>
              </a:endParaRPr>
            </a:p>
          </p:txBody>
        </p:sp>
        <p:sp>
          <p:nvSpPr>
            <p:cNvPr id="27666" name="Line 21"/>
            <p:cNvSpPr>
              <a:spLocks noChangeShapeType="1"/>
            </p:cNvSpPr>
            <p:nvPr/>
          </p:nvSpPr>
          <p:spPr bwMode="auto">
            <a:xfrm>
              <a:off x="425" y="2838"/>
              <a:ext cx="864" cy="0"/>
            </a:xfrm>
            <a:prstGeom prst="line">
              <a:avLst/>
            </a:prstGeom>
            <a:noFill/>
            <a:ln w="12700">
              <a:solidFill>
                <a:schemeClr val="tx1"/>
              </a:solidFill>
              <a:round/>
              <a:headEnd/>
              <a:tailEnd/>
            </a:ln>
          </p:spPr>
          <p:txBody>
            <a:bodyPr>
              <a:prstTxWarp prst="textNoShape">
                <a:avLst/>
              </a:prstTxWarp>
            </a:bodyPr>
            <a:lstStyle/>
            <a:p>
              <a:endParaRPr lang="en-US"/>
            </a:p>
          </p:txBody>
        </p:sp>
        <p:grpSp>
          <p:nvGrpSpPr>
            <p:cNvPr id="5" name="Group 22"/>
            <p:cNvGrpSpPr>
              <a:grpSpLocks/>
            </p:cNvGrpSpPr>
            <p:nvPr/>
          </p:nvGrpSpPr>
          <p:grpSpPr bwMode="auto">
            <a:xfrm>
              <a:off x="1200" y="3291"/>
              <a:ext cx="1056" cy="453"/>
              <a:chOff x="906" y="1356"/>
              <a:chExt cx="1056" cy="453"/>
            </a:xfrm>
          </p:grpSpPr>
          <p:sp>
            <p:nvSpPr>
              <p:cNvPr id="27674" name="Text Box 23"/>
              <p:cNvSpPr txBox="1">
                <a:spLocks noChangeArrowheads="1"/>
              </p:cNvSpPr>
              <p:nvPr/>
            </p:nvSpPr>
            <p:spPr bwMode="auto">
              <a:xfrm>
                <a:off x="906" y="1356"/>
                <a:ext cx="1056" cy="231"/>
              </a:xfrm>
              <a:prstGeom prst="rect">
                <a:avLst/>
              </a:prstGeom>
              <a:noFill/>
              <a:ln w="9525">
                <a:noFill/>
                <a:miter lim="800000"/>
                <a:headEnd/>
                <a:tailEnd/>
              </a:ln>
            </p:spPr>
            <p:txBody>
              <a:bodyPr>
                <a:prstTxWarp prst="textNoShape">
                  <a:avLst/>
                </a:prstTxWarp>
                <a:spAutoFit/>
              </a:bodyPr>
              <a:lstStyle/>
              <a:p>
                <a:pPr>
                  <a:spcBef>
                    <a:spcPct val="50000"/>
                  </a:spcBef>
                </a:pPr>
                <a:r>
                  <a:rPr lang="en-US">
                    <a:sym typeface="Symbol" charset="2"/>
                  </a:rPr>
                  <a:t>   (x</a:t>
                </a:r>
                <a:r>
                  <a:rPr lang="en-US" baseline="-25000">
                    <a:sym typeface="Symbol" charset="2"/>
                  </a:rPr>
                  <a:t>i</a:t>
                </a:r>
                <a:r>
                  <a:rPr lang="en-US">
                    <a:sym typeface="Symbol" charset="2"/>
                  </a:rPr>
                  <a:t>-x)(y</a:t>
                </a:r>
                <a:r>
                  <a:rPr lang="en-US" baseline="-25000">
                    <a:sym typeface="Symbol" charset="2"/>
                  </a:rPr>
                  <a:t>i</a:t>
                </a:r>
                <a:r>
                  <a:rPr lang="en-US">
                    <a:sym typeface="Symbol" charset="2"/>
                  </a:rPr>
                  <a:t>-y)</a:t>
                </a:r>
              </a:p>
            </p:txBody>
          </p:sp>
          <p:sp>
            <p:nvSpPr>
              <p:cNvPr id="27675" name="Line 24"/>
              <p:cNvSpPr>
                <a:spLocks noChangeShapeType="1"/>
              </p:cNvSpPr>
              <p:nvPr/>
            </p:nvSpPr>
            <p:spPr bwMode="auto">
              <a:xfrm>
                <a:off x="1362" y="1428"/>
                <a:ext cx="48"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27676" name="Line 25"/>
              <p:cNvSpPr>
                <a:spLocks noChangeShapeType="1"/>
              </p:cNvSpPr>
              <p:nvPr/>
            </p:nvSpPr>
            <p:spPr bwMode="auto">
              <a:xfrm>
                <a:off x="1674" y="1428"/>
                <a:ext cx="48"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27677" name="Line 26"/>
              <p:cNvSpPr>
                <a:spLocks noChangeShapeType="1"/>
              </p:cNvSpPr>
              <p:nvPr/>
            </p:nvSpPr>
            <p:spPr bwMode="auto">
              <a:xfrm>
                <a:off x="930" y="1596"/>
                <a:ext cx="86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27678" name="Text Box 27"/>
              <p:cNvSpPr txBox="1">
                <a:spLocks noChangeArrowheads="1"/>
              </p:cNvSpPr>
              <p:nvPr/>
            </p:nvSpPr>
            <p:spPr bwMode="auto">
              <a:xfrm>
                <a:off x="1140" y="1578"/>
                <a:ext cx="336" cy="231"/>
              </a:xfrm>
              <a:prstGeom prst="rect">
                <a:avLst/>
              </a:prstGeom>
              <a:noFill/>
              <a:ln w="9525">
                <a:noFill/>
                <a:miter lim="800000"/>
                <a:headEnd/>
                <a:tailEnd/>
              </a:ln>
            </p:spPr>
            <p:txBody>
              <a:bodyPr>
                <a:prstTxWarp prst="textNoShape">
                  <a:avLst/>
                </a:prstTxWarp>
                <a:spAutoFit/>
              </a:bodyPr>
              <a:lstStyle/>
              <a:p>
                <a:pPr>
                  <a:spcBef>
                    <a:spcPct val="50000"/>
                  </a:spcBef>
                </a:pPr>
                <a:r>
                  <a:rPr lang="en-US"/>
                  <a:t>n-1</a:t>
                </a:r>
              </a:p>
            </p:txBody>
          </p:sp>
          <p:sp>
            <p:nvSpPr>
              <p:cNvPr id="27679" name="Text Box 28"/>
              <p:cNvSpPr txBox="1">
                <a:spLocks noChangeArrowheads="1"/>
              </p:cNvSpPr>
              <p:nvPr/>
            </p:nvSpPr>
            <p:spPr bwMode="auto">
              <a:xfrm>
                <a:off x="1002" y="1356"/>
                <a:ext cx="144" cy="135"/>
              </a:xfrm>
              <a:prstGeom prst="rect">
                <a:avLst/>
              </a:prstGeom>
              <a:noFill/>
              <a:ln w="9525">
                <a:noFill/>
                <a:miter lim="800000"/>
                <a:headEnd/>
                <a:tailEnd/>
              </a:ln>
            </p:spPr>
            <p:txBody>
              <a:bodyPr>
                <a:prstTxWarp prst="textNoShape">
                  <a:avLst/>
                </a:prstTxWarp>
                <a:spAutoFit/>
              </a:bodyPr>
              <a:lstStyle/>
              <a:p>
                <a:pPr>
                  <a:spcBef>
                    <a:spcPct val="50000"/>
                  </a:spcBef>
                </a:pPr>
                <a:r>
                  <a:rPr lang="en-US" sz="800"/>
                  <a:t>n</a:t>
                </a:r>
              </a:p>
            </p:txBody>
          </p:sp>
          <p:sp>
            <p:nvSpPr>
              <p:cNvPr id="27680" name="Text Box 29"/>
              <p:cNvSpPr txBox="1">
                <a:spLocks noChangeArrowheads="1"/>
              </p:cNvSpPr>
              <p:nvPr/>
            </p:nvSpPr>
            <p:spPr bwMode="auto">
              <a:xfrm>
                <a:off x="1002" y="1452"/>
                <a:ext cx="288" cy="135"/>
              </a:xfrm>
              <a:prstGeom prst="rect">
                <a:avLst/>
              </a:prstGeom>
              <a:noFill/>
              <a:ln w="9525">
                <a:noFill/>
                <a:miter lim="800000"/>
                <a:headEnd/>
                <a:tailEnd/>
              </a:ln>
            </p:spPr>
            <p:txBody>
              <a:bodyPr>
                <a:prstTxWarp prst="textNoShape">
                  <a:avLst/>
                </a:prstTxWarp>
                <a:spAutoFit/>
              </a:bodyPr>
              <a:lstStyle/>
              <a:p>
                <a:pPr>
                  <a:spcBef>
                    <a:spcPct val="50000"/>
                  </a:spcBef>
                </a:pPr>
                <a:r>
                  <a:rPr lang="en-US" sz="800"/>
                  <a:t>i=1</a:t>
                </a:r>
              </a:p>
            </p:txBody>
          </p:sp>
        </p:grpSp>
        <p:grpSp>
          <p:nvGrpSpPr>
            <p:cNvPr id="6" name="Group 32"/>
            <p:cNvGrpSpPr>
              <a:grpSpLocks/>
            </p:cNvGrpSpPr>
            <p:nvPr/>
          </p:nvGrpSpPr>
          <p:grpSpPr bwMode="auto">
            <a:xfrm>
              <a:off x="1872" y="3696"/>
              <a:ext cx="1632" cy="231"/>
              <a:chOff x="3264" y="1056"/>
              <a:chExt cx="1632" cy="231"/>
            </a:xfrm>
          </p:grpSpPr>
          <p:sp>
            <p:nvSpPr>
              <p:cNvPr id="27672" name="Text Box 30"/>
              <p:cNvSpPr txBox="1">
                <a:spLocks noChangeArrowheads="1"/>
              </p:cNvSpPr>
              <p:nvPr/>
            </p:nvSpPr>
            <p:spPr bwMode="auto">
              <a:xfrm>
                <a:off x="3264" y="1056"/>
                <a:ext cx="1632" cy="231"/>
              </a:xfrm>
              <a:prstGeom prst="rect">
                <a:avLst/>
              </a:prstGeom>
              <a:noFill/>
              <a:ln w="9525">
                <a:noFill/>
                <a:miter lim="800000"/>
                <a:headEnd/>
                <a:tailEnd/>
              </a:ln>
            </p:spPr>
            <p:txBody>
              <a:bodyPr>
                <a:prstTxWarp prst="textNoShape">
                  <a:avLst/>
                </a:prstTxWarp>
                <a:spAutoFit/>
              </a:bodyPr>
              <a:lstStyle/>
              <a:p>
                <a:pPr>
                  <a:spcBef>
                    <a:spcPct val="50000"/>
                  </a:spcBef>
                </a:pPr>
                <a:r>
                  <a:rPr lang="en-US">
                    <a:sym typeface="Symbol" charset="2"/>
                  </a:rPr>
                  <a:t> (</a:t>
                </a:r>
                <a:r>
                  <a:rPr lang="en-US"/>
                  <a:t>VarX)(VarY)</a:t>
                </a:r>
              </a:p>
            </p:txBody>
          </p:sp>
          <p:sp>
            <p:nvSpPr>
              <p:cNvPr id="27673" name="Line 31"/>
              <p:cNvSpPr>
                <a:spLocks noChangeShapeType="1"/>
              </p:cNvSpPr>
              <p:nvPr/>
            </p:nvSpPr>
            <p:spPr bwMode="auto">
              <a:xfrm>
                <a:off x="3408" y="1104"/>
                <a:ext cx="864" cy="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27669" name="Line 33"/>
            <p:cNvSpPr>
              <a:spLocks noChangeShapeType="1"/>
            </p:cNvSpPr>
            <p:nvPr/>
          </p:nvSpPr>
          <p:spPr bwMode="auto">
            <a:xfrm flipV="1">
              <a:off x="1392" y="3408"/>
              <a:ext cx="1104" cy="480"/>
            </a:xfrm>
            <a:prstGeom prst="line">
              <a:avLst/>
            </a:prstGeom>
            <a:noFill/>
            <a:ln w="9525">
              <a:solidFill>
                <a:schemeClr val="tx1"/>
              </a:solidFill>
              <a:round/>
              <a:headEnd/>
              <a:tailEnd/>
            </a:ln>
          </p:spPr>
          <p:txBody>
            <a:bodyPr>
              <a:prstTxWarp prst="textNoShape">
                <a:avLst/>
              </a:prstTxWarp>
            </a:bodyPr>
            <a:lstStyle/>
            <a:p>
              <a:endParaRPr lang="en-US"/>
            </a:p>
          </p:txBody>
        </p:sp>
        <p:sp>
          <p:nvSpPr>
            <p:cNvPr id="27670" name="Text Box 34"/>
            <p:cNvSpPr txBox="1">
              <a:spLocks noChangeArrowheads="1"/>
            </p:cNvSpPr>
            <p:nvPr/>
          </p:nvSpPr>
          <p:spPr bwMode="auto">
            <a:xfrm>
              <a:off x="96" y="3552"/>
              <a:ext cx="672" cy="231"/>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27671" name="Text Box 35"/>
            <p:cNvSpPr txBox="1">
              <a:spLocks noChangeArrowheads="1"/>
            </p:cNvSpPr>
            <p:nvPr/>
          </p:nvSpPr>
          <p:spPr bwMode="auto">
            <a:xfrm>
              <a:off x="240" y="3360"/>
              <a:ext cx="816" cy="577"/>
            </a:xfrm>
            <a:prstGeom prst="rect">
              <a:avLst/>
            </a:prstGeom>
            <a:noFill/>
            <a:ln w="9525">
              <a:noFill/>
              <a:miter lim="800000"/>
              <a:headEnd/>
              <a:tailEnd/>
            </a:ln>
          </p:spPr>
          <p:txBody>
            <a:bodyPr>
              <a:prstTxWarp prst="textNoShape">
                <a:avLst/>
              </a:prstTxWarp>
              <a:spAutoFit/>
            </a:bodyPr>
            <a:lstStyle/>
            <a:p>
              <a:pPr>
                <a:spcBef>
                  <a:spcPct val="50000"/>
                </a:spcBef>
              </a:pPr>
              <a:r>
                <a:rPr lang="en-US" dirty="0"/>
                <a:t>Pearson correlation coefficient</a:t>
              </a:r>
            </a:p>
          </p:txBody>
        </p:sp>
      </p:grpSp>
      <p:sp>
        <p:nvSpPr>
          <p:cNvPr id="71716" name="Line 36"/>
          <p:cNvSpPr>
            <a:spLocks noChangeShapeType="1"/>
          </p:cNvSpPr>
          <p:nvPr/>
        </p:nvSpPr>
        <p:spPr bwMode="auto">
          <a:xfrm>
            <a:off x="7162800" y="4552950"/>
            <a:ext cx="0" cy="76200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71717" name="Text Box 37"/>
          <p:cNvSpPr txBox="1">
            <a:spLocks noChangeArrowheads="1"/>
          </p:cNvSpPr>
          <p:nvPr/>
        </p:nvSpPr>
        <p:spPr bwMode="auto">
          <a:xfrm>
            <a:off x="6858000" y="4800600"/>
            <a:ext cx="381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1</a:t>
            </a:r>
          </a:p>
        </p:txBody>
      </p:sp>
      <p:grpSp>
        <p:nvGrpSpPr>
          <p:cNvPr id="7" name="Group 42"/>
          <p:cNvGrpSpPr>
            <a:grpSpLocks/>
          </p:cNvGrpSpPr>
          <p:nvPr/>
        </p:nvGrpSpPr>
        <p:grpSpPr bwMode="auto">
          <a:xfrm>
            <a:off x="6192838" y="4137025"/>
            <a:ext cx="457200" cy="457200"/>
            <a:chOff x="2544" y="2466"/>
            <a:chExt cx="288" cy="288"/>
          </a:xfrm>
        </p:grpSpPr>
        <p:sp>
          <p:nvSpPr>
            <p:cNvPr id="27662" name="Line 38"/>
            <p:cNvSpPr>
              <a:spLocks noChangeShapeType="1"/>
            </p:cNvSpPr>
            <p:nvPr/>
          </p:nvSpPr>
          <p:spPr bwMode="auto">
            <a:xfrm>
              <a:off x="2754" y="2466"/>
              <a:ext cx="0" cy="288"/>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27663" name="Text Box 39"/>
            <p:cNvSpPr txBox="1">
              <a:spLocks noChangeArrowheads="1"/>
            </p:cNvSpPr>
            <p:nvPr/>
          </p:nvSpPr>
          <p:spPr bwMode="auto">
            <a:xfrm>
              <a:off x="2544" y="2505"/>
              <a:ext cx="288" cy="231"/>
            </a:xfrm>
            <a:prstGeom prst="rect">
              <a:avLst/>
            </a:prstGeom>
            <a:noFill/>
            <a:ln w="9525">
              <a:noFill/>
              <a:miter lim="800000"/>
              <a:headEnd/>
              <a:tailEnd/>
            </a:ln>
          </p:spPr>
          <p:txBody>
            <a:bodyPr>
              <a:prstTxWarp prst="textNoShape">
                <a:avLst/>
              </a:prstTxWarp>
              <a:spAutoFit/>
            </a:bodyPr>
            <a:lstStyle/>
            <a:p>
              <a:pPr>
                <a:spcBef>
                  <a:spcPct val="50000"/>
                </a:spcBef>
              </a:pPr>
              <a:r>
                <a:rPr lang="en-US"/>
                <a:t>-1</a:t>
              </a:r>
            </a:p>
          </p:txBody>
        </p:sp>
      </p:grpSp>
      <p:sp>
        <p:nvSpPr>
          <p:cNvPr id="27659" name="Text Box 40"/>
          <p:cNvSpPr txBox="1">
            <a:spLocks noChangeArrowheads="1"/>
          </p:cNvSpPr>
          <p:nvPr/>
        </p:nvSpPr>
        <p:spPr bwMode="auto">
          <a:xfrm>
            <a:off x="5181600" y="1524000"/>
            <a:ext cx="3505200" cy="1190625"/>
          </a:xfrm>
          <a:prstGeom prst="rect">
            <a:avLst/>
          </a:prstGeom>
          <a:noFill/>
          <a:ln w="9525">
            <a:noFill/>
            <a:miter lim="800000"/>
            <a:headEnd/>
            <a:tailEnd/>
          </a:ln>
        </p:spPr>
        <p:txBody>
          <a:bodyPr>
            <a:prstTxWarp prst="textNoShape">
              <a:avLst/>
            </a:prstTxWarp>
            <a:spAutoFit/>
          </a:bodyPr>
          <a:lstStyle/>
          <a:p>
            <a:pPr>
              <a:spcBef>
                <a:spcPct val="50000"/>
              </a:spcBef>
            </a:pPr>
            <a:r>
              <a:rPr lang="en-US"/>
              <a:t>Implication for gene expression: </a:t>
            </a:r>
            <a:r>
              <a:rPr lang="en-US" b="1"/>
              <a:t>the shape of gene expression responses will determine similarity</a:t>
            </a:r>
          </a:p>
        </p:txBody>
      </p:sp>
      <p:sp>
        <p:nvSpPr>
          <p:cNvPr id="71725" name="Text Box 45"/>
          <p:cNvSpPr txBox="1">
            <a:spLocks noChangeArrowheads="1"/>
          </p:cNvSpPr>
          <p:nvPr/>
        </p:nvSpPr>
        <p:spPr bwMode="auto">
          <a:xfrm>
            <a:off x="2971800" y="3733800"/>
            <a:ext cx="2133600" cy="1200329"/>
          </a:xfrm>
          <a:prstGeom prst="rect">
            <a:avLst/>
          </a:prstGeom>
          <a:noFill/>
          <a:ln w="9525">
            <a:solidFill>
              <a:schemeClr val="tx1"/>
            </a:solidFill>
            <a:miter lim="800000"/>
            <a:headEnd/>
            <a:tailEnd/>
          </a:ln>
        </p:spPr>
        <p:txBody>
          <a:bodyPr>
            <a:prstTxWarp prst="textNoShape">
              <a:avLst/>
            </a:prstTxWarp>
            <a:spAutoFit/>
          </a:bodyPr>
          <a:lstStyle/>
          <a:p>
            <a:pPr>
              <a:spcBef>
                <a:spcPct val="50000"/>
              </a:spcBef>
            </a:pPr>
            <a:r>
              <a:rPr lang="en-US" b="1" dirty="0"/>
              <a:t>Pearson correlation </a:t>
            </a:r>
            <a:r>
              <a:rPr lang="en-US" dirty="0"/>
              <a:t>has the nice property of varying between -1 and 1</a:t>
            </a:r>
          </a:p>
        </p:txBody>
      </p:sp>
      <p:sp>
        <p:nvSpPr>
          <p:cNvPr id="41" name="TextBox 40"/>
          <p:cNvSpPr txBox="1"/>
          <p:nvPr/>
        </p:nvSpPr>
        <p:spPr>
          <a:xfrm>
            <a:off x="156016" y="6488668"/>
            <a:ext cx="893995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latin typeface="Menlo Bold"/>
                <a:cs typeface="Menlo Bold"/>
              </a:rPr>
              <a:t> </a:t>
            </a:r>
            <a:r>
              <a:rPr lang="en-US" dirty="0" err="1" smtClean="0">
                <a:latin typeface="Menlo Bold"/>
                <a:cs typeface="Menlo Bold"/>
              </a:rPr>
              <a:t>expvalues.dist</a:t>
            </a:r>
            <a:r>
              <a:rPr lang="en-US" dirty="0" smtClean="0">
                <a:latin typeface="Menlo Bold"/>
                <a:cs typeface="Menlo Bold"/>
              </a:rPr>
              <a:t>&lt;-as.dist(1-cor(t(expvalues), method=“</a:t>
            </a:r>
            <a:r>
              <a:rPr lang="en-US" dirty="0" err="1" smtClean="0">
                <a:latin typeface="Menlo Bold"/>
                <a:cs typeface="Menlo Bold"/>
              </a:rPr>
              <a:t>pearson</a:t>
            </a:r>
            <a:r>
              <a:rPr lang="en-US" dirty="0" smtClean="0">
                <a:latin typeface="Menlo Bold"/>
                <a:cs typeface="Menlo Bold"/>
              </a:rPr>
              <a:t>”))</a:t>
            </a:r>
            <a:endParaRPr lang="en-US" dirty="0">
              <a:latin typeface="Menlo Bold"/>
              <a:cs typeface="Menlo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698"/>
                                        </p:tgtEl>
                                        <p:attrNameLst>
                                          <p:attrName>style.visibility</p:attrName>
                                        </p:attrNameLst>
                                      </p:cBhvr>
                                      <p:to>
                                        <p:strVal val="visible"/>
                                      </p:to>
                                    </p:set>
                                    <p:animEffect transition="in" filter="dissolve">
                                      <p:cBhvr>
                                        <p:cTn id="12" dur="500"/>
                                        <p:tgtEl>
                                          <p:spTgt spid="7169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17"/>
                                        </p:tgtEl>
                                        <p:attrNameLst>
                                          <p:attrName>style.visibility</p:attrName>
                                        </p:attrNameLst>
                                      </p:cBhvr>
                                      <p:to>
                                        <p:strVal val="visible"/>
                                      </p:to>
                                    </p:set>
                                    <p:animEffect transition="in" filter="dissolve">
                                      <p:cBhvr>
                                        <p:cTn id="22" dur="500"/>
                                        <p:tgtEl>
                                          <p:spTgt spid="7171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1716"/>
                                        </p:tgtEl>
                                        <p:attrNameLst>
                                          <p:attrName>style.visibility</p:attrName>
                                        </p:attrNameLst>
                                      </p:cBhvr>
                                      <p:to>
                                        <p:strVal val="visible"/>
                                      </p:to>
                                    </p:set>
                                    <p:animEffect transition="in" filter="dissolve">
                                      <p:cBhvr>
                                        <p:cTn id="25" dur="500"/>
                                        <p:tgtEl>
                                          <p:spTgt spid="7171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dissolv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1725"/>
                                        </p:tgtEl>
                                        <p:attrNameLst>
                                          <p:attrName>style.visibility</p:attrName>
                                        </p:attrNameLst>
                                      </p:cBhvr>
                                      <p:to>
                                        <p:strVal val="visible"/>
                                      </p:to>
                                    </p:set>
                                    <p:animEffect transition="in" filter="dissolve">
                                      <p:cBhvr>
                                        <p:cTn id="35" dur="500"/>
                                        <p:tgtEl>
                                          <p:spTgt spid="71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8" grpId="0" animBg="1"/>
      <p:bldP spid="71716" grpId="0" animBg="1"/>
      <p:bldP spid="71717" grpId="0"/>
      <p:bldP spid="717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Spearman Rank Correlation</a:t>
            </a:r>
            <a:endParaRPr lang="en-US" dirty="0"/>
          </a:p>
        </p:txBody>
      </p:sp>
      <p:sp>
        <p:nvSpPr>
          <p:cNvPr id="3" name="Content Placeholder 2"/>
          <p:cNvSpPr>
            <a:spLocks noGrp="1"/>
          </p:cNvSpPr>
          <p:nvPr>
            <p:ph sz="quarter" idx="1"/>
          </p:nvPr>
        </p:nvSpPr>
        <p:spPr/>
        <p:txBody>
          <a:bodyPr>
            <a:normAutofit/>
          </a:bodyPr>
          <a:lstStyle/>
          <a:p>
            <a:r>
              <a:rPr lang="en-US" sz="2400" dirty="0" smtClean="0"/>
              <a:t>A </a:t>
            </a:r>
            <a:r>
              <a:rPr lang="en-US" sz="2400" dirty="0" err="1" smtClean="0"/>
              <a:t>pearson</a:t>
            </a:r>
            <a:r>
              <a:rPr lang="en-US" sz="2400" dirty="0" smtClean="0"/>
              <a:t> correlation of ranks.</a:t>
            </a:r>
          </a:p>
          <a:p>
            <a:pPr lvl="1"/>
            <a:r>
              <a:rPr lang="en-US" sz="2400" dirty="0" smtClean="0"/>
              <a:t>Gives better correlation when relationship is not linear</a:t>
            </a:r>
          </a:p>
          <a:p>
            <a:pPr lvl="1"/>
            <a:r>
              <a:rPr lang="en-US" sz="2400" dirty="0" smtClean="0"/>
              <a:t>Less sensitive compared to </a:t>
            </a:r>
            <a:r>
              <a:rPr lang="en-US" sz="2400" dirty="0" err="1" smtClean="0"/>
              <a:t>pearson</a:t>
            </a:r>
            <a:r>
              <a:rPr lang="en-US" sz="2400" dirty="0" smtClean="0"/>
              <a:t> in regards to outliers</a:t>
            </a:r>
          </a:p>
          <a:p>
            <a:pPr lvl="1"/>
            <a:endParaRPr lang="en-US" sz="2400" dirty="0" smtClean="0"/>
          </a:p>
        </p:txBody>
      </p:sp>
      <p:pic>
        <p:nvPicPr>
          <p:cNvPr id="4" name="Picture 3"/>
          <p:cNvPicPr>
            <a:picLocks noChangeAspect="1"/>
          </p:cNvPicPr>
          <p:nvPr/>
        </p:nvPicPr>
        <p:blipFill>
          <a:blip r:embed="rId2"/>
          <a:stretch>
            <a:fillRect/>
          </a:stretch>
        </p:blipFill>
        <p:spPr>
          <a:xfrm>
            <a:off x="795327" y="3323345"/>
            <a:ext cx="3261071" cy="3088959"/>
          </a:xfrm>
          <a:prstGeom prst="rect">
            <a:avLst/>
          </a:prstGeom>
        </p:spPr>
      </p:pic>
      <p:pic>
        <p:nvPicPr>
          <p:cNvPr id="5" name="Picture 4"/>
          <p:cNvPicPr>
            <a:picLocks noChangeAspect="1"/>
          </p:cNvPicPr>
          <p:nvPr/>
        </p:nvPicPr>
        <p:blipFill>
          <a:blip r:embed="rId3"/>
          <a:stretch>
            <a:fillRect/>
          </a:stretch>
        </p:blipFill>
        <p:spPr>
          <a:xfrm>
            <a:off x="4756006" y="3323345"/>
            <a:ext cx="3261071" cy="3088959"/>
          </a:xfrm>
          <a:prstGeom prst="rect">
            <a:avLst/>
          </a:prstGeom>
        </p:spPr>
      </p:pic>
      <p:sp>
        <p:nvSpPr>
          <p:cNvPr id="6" name="TextBox 5"/>
          <p:cNvSpPr txBox="1"/>
          <p:nvPr/>
        </p:nvSpPr>
        <p:spPr>
          <a:xfrm>
            <a:off x="28207" y="6488668"/>
            <a:ext cx="907892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latin typeface="Menlo Bold"/>
                <a:cs typeface="Menlo Bold"/>
              </a:rPr>
              <a:t> </a:t>
            </a:r>
            <a:r>
              <a:rPr lang="en-US" dirty="0" err="1" smtClean="0">
                <a:latin typeface="Menlo Bold"/>
                <a:cs typeface="Menlo Bold"/>
              </a:rPr>
              <a:t>expvalues.dist</a:t>
            </a:r>
            <a:r>
              <a:rPr lang="en-US" dirty="0" smtClean="0">
                <a:latin typeface="Menlo Bold"/>
                <a:cs typeface="Menlo Bold"/>
              </a:rPr>
              <a:t>&lt;-as.dist(1-cor(t(expvalues), method=“spearman”))</a:t>
            </a:r>
            <a:endParaRPr lang="en-US" dirty="0">
              <a:latin typeface="Menlo Bold"/>
              <a:cs typeface="Menlo Bo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a:t>Hierarchical Clustering: Example</a:t>
            </a:r>
          </a:p>
        </p:txBody>
      </p:sp>
      <p:grpSp>
        <p:nvGrpSpPr>
          <p:cNvPr id="2" name="Group 17"/>
          <p:cNvGrpSpPr>
            <a:grpSpLocks/>
          </p:cNvGrpSpPr>
          <p:nvPr/>
        </p:nvGrpSpPr>
        <p:grpSpPr bwMode="auto">
          <a:xfrm>
            <a:off x="5486400" y="1689100"/>
            <a:ext cx="2362200" cy="2438400"/>
            <a:chOff x="3456" y="1064"/>
            <a:chExt cx="1488" cy="1536"/>
          </a:xfrm>
        </p:grpSpPr>
        <p:sp>
          <p:nvSpPr>
            <p:cNvPr id="38009" name="Line 18"/>
            <p:cNvSpPr>
              <a:spLocks noChangeShapeType="1"/>
            </p:cNvSpPr>
            <p:nvPr/>
          </p:nvSpPr>
          <p:spPr bwMode="auto">
            <a:xfrm flipV="1">
              <a:off x="3456" y="2504"/>
              <a:ext cx="0" cy="96"/>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8010" name="Line 19"/>
            <p:cNvSpPr>
              <a:spLocks noChangeShapeType="1"/>
            </p:cNvSpPr>
            <p:nvPr/>
          </p:nvSpPr>
          <p:spPr bwMode="auto">
            <a:xfrm flipV="1">
              <a:off x="3744" y="2504"/>
              <a:ext cx="0" cy="96"/>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8011" name="Line 20"/>
            <p:cNvSpPr>
              <a:spLocks noChangeShapeType="1"/>
            </p:cNvSpPr>
            <p:nvPr/>
          </p:nvSpPr>
          <p:spPr bwMode="auto">
            <a:xfrm flipV="1">
              <a:off x="3456" y="2504"/>
              <a:ext cx="288"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8012" name="Line 21"/>
            <p:cNvSpPr>
              <a:spLocks noChangeShapeType="1"/>
            </p:cNvSpPr>
            <p:nvPr/>
          </p:nvSpPr>
          <p:spPr bwMode="auto">
            <a:xfrm flipV="1">
              <a:off x="4656" y="2504"/>
              <a:ext cx="0" cy="96"/>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8013" name="Line 22"/>
            <p:cNvSpPr>
              <a:spLocks noChangeShapeType="1"/>
            </p:cNvSpPr>
            <p:nvPr/>
          </p:nvSpPr>
          <p:spPr bwMode="auto">
            <a:xfrm flipV="1">
              <a:off x="4944" y="2504"/>
              <a:ext cx="0" cy="96"/>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8014" name="Line 23"/>
            <p:cNvSpPr>
              <a:spLocks noChangeShapeType="1"/>
            </p:cNvSpPr>
            <p:nvPr/>
          </p:nvSpPr>
          <p:spPr bwMode="auto">
            <a:xfrm flipV="1">
              <a:off x="4656" y="2504"/>
              <a:ext cx="288"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8015" name="Line 24"/>
            <p:cNvSpPr>
              <a:spLocks noChangeShapeType="1"/>
            </p:cNvSpPr>
            <p:nvPr/>
          </p:nvSpPr>
          <p:spPr bwMode="auto">
            <a:xfrm flipV="1">
              <a:off x="4032" y="2216"/>
              <a:ext cx="0" cy="384"/>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8016" name="Line 25"/>
            <p:cNvSpPr>
              <a:spLocks noChangeShapeType="1"/>
            </p:cNvSpPr>
            <p:nvPr/>
          </p:nvSpPr>
          <p:spPr bwMode="auto">
            <a:xfrm flipV="1">
              <a:off x="3600" y="2216"/>
              <a:ext cx="0" cy="288"/>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8017" name="Line 26"/>
            <p:cNvSpPr>
              <a:spLocks noChangeShapeType="1"/>
            </p:cNvSpPr>
            <p:nvPr/>
          </p:nvSpPr>
          <p:spPr bwMode="auto">
            <a:xfrm flipV="1">
              <a:off x="3600" y="2216"/>
              <a:ext cx="432"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8018" name="Line 27"/>
            <p:cNvSpPr>
              <a:spLocks noChangeShapeType="1"/>
            </p:cNvSpPr>
            <p:nvPr/>
          </p:nvSpPr>
          <p:spPr bwMode="auto">
            <a:xfrm flipV="1">
              <a:off x="4320" y="1784"/>
              <a:ext cx="0" cy="816"/>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8019" name="Line 28"/>
            <p:cNvSpPr>
              <a:spLocks noChangeShapeType="1"/>
            </p:cNvSpPr>
            <p:nvPr/>
          </p:nvSpPr>
          <p:spPr bwMode="auto">
            <a:xfrm flipV="1">
              <a:off x="3840" y="1784"/>
              <a:ext cx="0" cy="432"/>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8020" name="Line 29"/>
            <p:cNvSpPr>
              <a:spLocks noChangeShapeType="1"/>
            </p:cNvSpPr>
            <p:nvPr/>
          </p:nvSpPr>
          <p:spPr bwMode="auto">
            <a:xfrm flipV="1">
              <a:off x="3840" y="1784"/>
              <a:ext cx="48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8021" name="Line 30"/>
            <p:cNvSpPr>
              <a:spLocks noChangeShapeType="1"/>
            </p:cNvSpPr>
            <p:nvPr/>
          </p:nvSpPr>
          <p:spPr bwMode="auto">
            <a:xfrm flipV="1">
              <a:off x="4800" y="1160"/>
              <a:ext cx="0" cy="1344"/>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8022" name="Line 31"/>
            <p:cNvSpPr>
              <a:spLocks noChangeShapeType="1"/>
            </p:cNvSpPr>
            <p:nvPr/>
          </p:nvSpPr>
          <p:spPr bwMode="auto">
            <a:xfrm flipV="1">
              <a:off x="4080" y="1160"/>
              <a:ext cx="0" cy="624"/>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8023" name="Line 32"/>
            <p:cNvSpPr>
              <a:spLocks noChangeShapeType="1"/>
            </p:cNvSpPr>
            <p:nvPr/>
          </p:nvSpPr>
          <p:spPr bwMode="auto">
            <a:xfrm flipV="1">
              <a:off x="4080" y="1160"/>
              <a:ext cx="72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38024" name="Line 33"/>
            <p:cNvSpPr>
              <a:spLocks noChangeShapeType="1"/>
            </p:cNvSpPr>
            <p:nvPr/>
          </p:nvSpPr>
          <p:spPr bwMode="auto">
            <a:xfrm flipV="1">
              <a:off x="4416" y="1064"/>
              <a:ext cx="0" cy="96"/>
            </a:xfrm>
            <a:prstGeom prst="line">
              <a:avLst/>
            </a:prstGeom>
            <a:noFill/>
            <a:ln w="19050">
              <a:solidFill>
                <a:schemeClr val="tx1"/>
              </a:solidFill>
              <a:round/>
              <a:headEnd/>
              <a:tailEnd/>
            </a:ln>
          </p:spPr>
          <p:txBody>
            <a:bodyPr wrap="none" anchor="ctr">
              <a:prstTxWarp prst="textNoShape">
                <a:avLst/>
              </a:prstTxWarp>
            </a:bodyPr>
            <a:lstStyle/>
            <a:p>
              <a:endParaRPr lang="en-US"/>
            </a:p>
          </p:txBody>
        </p:sp>
      </p:grpSp>
      <p:graphicFrame>
        <p:nvGraphicFramePr>
          <p:cNvPr id="74878" name="Group 126"/>
          <p:cNvGraphicFramePr>
            <a:graphicFrameLocks noGrp="1"/>
          </p:cNvGraphicFramePr>
          <p:nvPr/>
        </p:nvGraphicFramePr>
        <p:xfrm>
          <a:off x="990600" y="1905000"/>
          <a:ext cx="2438400" cy="1798955"/>
        </p:xfrm>
        <a:graphic>
          <a:graphicData uri="http://schemas.openxmlformats.org/drawingml/2006/table">
            <a:tbl>
              <a:tblPr/>
              <a:tblGrid>
                <a:gridCol w="609600"/>
                <a:gridCol w="609600"/>
                <a:gridCol w="609600"/>
                <a:gridCol w="609600"/>
              </a:tblGrid>
              <a:tr h="336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gene 1</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gene2</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gene 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gene 1</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1</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0.5</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0.8</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gene 2</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1</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0.6</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gene 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1</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19" name="Text Box 127"/>
          <p:cNvSpPr txBox="1">
            <a:spLocks noChangeArrowheads="1"/>
          </p:cNvSpPr>
          <p:nvPr/>
        </p:nvSpPr>
        <p:spPr bwMode="auto">
          <a:xfrm>
            <a:off x="5324475" y="4138613"/>
            <a:ext cx="3810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a:t>1</a:t>
            </a:r>
          </a:p>
        </p:txBody>
      </p:sp>
      <p:sp>
        <p:nvSpPr>
          <p:cNvPr id="37920" name="Text Box 128"/>
          <p:cNvSpPr txBox="1">
            <a:spLocks noChangeArrowheads="1"/>
          </p:cNvSpPr>
          <p:nvPr/>
        </p:nvSpPr>
        <p:spPr bwMode="auto">
          <a:xfrm>
            <a:off x="5781675" y="4148138"/>
            <a:ext cx="3810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a:t>3</a:t>
            </a:r>
          </a:p>
        </p:txBody>
      </p:sp>
      <p:sp>
        <p:nvSpPr>
          <p:cNvPr id="37921" name="Text Box 129"/>
          <p:cNvSpPr txBox="1">
            <a:spLocks noChangeArrowheads="1"/>
          </p:cNvSpPr>
          <p:nvPr/>
        </p:nvSpPr>
        <p:spPr bwMode="auto">
          <a:xfrm>
            <a:off x="4800600" y="4724400"/>
            <a:ext cx="3657600" cy="1738313"/>
          </a:xfrm>
          <a:prstGeom prst="rect">
            <a:avLst/>
          </a:prstGeom>
          <a:noFill/>
          <a:ln w="9525">
            <a:noFill/>
            <a:miter lim="800000"/>
            <a:headEnd/>
            <a:tailEnd/>
          </a:ln>
        </p:spPr>
        <p:txBody>
          <a:bodyPr>
            <a:prstTxWarp prst="textNoShape">
              <a:avLst/>
            </a:prstTxWarp>
            <a:spAutoFit/>
          </a:bodyPr>
          <a:lstStyle/>
          <a:p>
            <a:pPr marL="342900" indent="-342900">
              <a:spcBef>
                <a:spcPct val="50000"/>
              </a:spcBef>
              <a:buFontTx/>
              <a:buAutoNum type="arabicPeriod"/>
            </a:pPr>
            <a:r>
              <a:rPr lang="en-US" sz="1200"/>
              <a:t>Find cells with the shortest distance (e.g.,highest correlation)</a:t>
            </a:r>
          </a:p>
          <a:p>
            <a:pPr marL="342900" indent="-342900">
              <a:spcBef>
                <a:spcPct val="50000"/>
              </a:spcBef>
              <a:buFontTx/>
              <a:buAutoNum type="arabicPeriod"/>
            </a:pPr>
            <a:r>
              <a:rPr lang="en-US" sz="1200"/>
              <a:t>Group the two genes</a:t>
            </a:r>
          </a:p>
          <a:p>
            <a:pPr marL="342900" indent="-342900">
              <a:spcBef>
                <a:spcPct val="50000"/>
              </a:spcBef>
              <a:buFontTx/>
              <a:buAutoNum type="arabicPeriod"/>
            </a:pPr>
            <a:r>
              <a:rPr lang="en-US" sz="1200"/>
              <a:t>Recalculate distances from joined group to rest of matrix</a:t>
            </a:r>
          </a:p>
          <a:p>
            <a:pPr marL="342900" indent="-342900">
              <a:spcBef>
                <a:spcPct val="50000"/>
              </a:spcBef>
              <a:buFontTx/>
              <a:buAutoNum type="arabicPeriod"/>
            </a:pPr>
            <a:r>
              <a:rPr lang="en-US" sz="1200"/>
              <a:t>Find next shortest distance</a:t>
            </a:r>
          </a:p>
          <a:p>
            <a:pPr marL="342900" indent="-342900">
              <a:spcBef>
                <a:spcPct val="50000"/>
              </a:spcBef>
              <a:buFontTx/>
              <a:buAutoNum type="arabicPeriod"/>
            </a:pPr>
            <a:r>
              <a:rPr lang="en-US" sz="1200"/>
              <a:t>Repeat 3-4 until done</a:t>
            </a:r>
          </a:p>
        </p:txBody>
      </p:sp>
      <p:sp>
        <p:nvSpPr>
          <p:cNvPr id="37922" name="Rectangle 131"/>
          <p:cNvSpPr>
            <a:spLocks noChangeArrowheads="1"/>
          </p:cNvSpPr>
          <p:nvPr/>
        </p:nvSpPr>
        <p:spPr bwMode="auto">
          <a:xfrm>
            <a:off x="1285875" y="4676775"/>
            <a:ext cx="238125" cy="209550"/>
          </a:xfrm>
          <a:prstGeom prst="rect">
            <a:avLst/>
          </a:prstGeom>
          <a:solidFill>
            <a:srgbClr val="990000"/>
          </a:solidFill>
          <a:ln w="9525">
            <a:noFill/>
            <a:miter lim="800000"/>
            <a:headEnd/>
            <a:tailEnd/>
          </a:ln>
        </p:spPr>
        <p:txBody>
          <a:bodyPr wrap="none" anchor="ctr">
            <a:prstTxWarp prst="textNoShape">
              <a:avLst/>
            </a:prstTxWarp>
          </a:bodyPr>
          <a:lstStyle/>
          <a:p>
            <a:endParaRPr lang="en-US"/>
          </a:p>
        </p:txBody>
      </p:sp>
      <p:sp>
        <p:nvSpPr>
          <p:cNvPr id="37923" name="Rectangle 132"/>
          <p:cNvSpPr>
            <a:spLocks noChangeArrowheads="1"/>
          </p:cNvSpPr>
          <p:nvPr/>
        </p:nvSpPr>
        <p:spPr bwMode="auto">
          <a:xfrm>
            <a:off x="1524000" y="4953000"/>
            <a:ext cx="236538" cy="209550"/>
          </a:xfrm>
          <a:prstGeom prst="rect">
            <a:avLst/>
          </a:prstGeom>
          <a:solidFill>
            <a:schemeClr val="bg2"/>
          </a:solidFill>
          <a:ln w="9525">
            <a:noFill/>
            <a:miter lim="800000"/>
            <a:headEnd/>
            <a:tailEnd/>
          </a:ln>
        </p:spPr>
        <p:txBody>
          <a:bodyPr wrap="none" anchor="ctr">
            <a:prstTxWarp prst="textNoShape">
              <a:avLst/>
            </a:prstTxWarp>
          </a:bodyPr>
          <a:lstStyle/>
          <a:p>
            <a:endParaRPr lang="en-US"/>
          </a:p>
        </p:txBody>
      </p:sp>
      <p:sp>
        <p:nvSpPr>
          <p:cNvPr id="37924" name="Rectangle 133"/>
          <p:cNvSpPr>
            <a:spLocks noChangeArrowheads="1"/>
          </p:cNvSpPr>
          <p:nvPr/>
        </p:nvSpPr>
        <p:spPr bwMode="auto">
          <a:xfrm>
            <a:off x="2474913" y="4954588"/>
            <a:ext cx="236537" cy="209550"/>
          </a:xfrm>
          <a:prstGeom prst="rect">
            <a:avLst/>
          </a:prstGeom>
          <a:solidFill>
            <a:srgbClr val="008000"/>
          </a:solidFill>
          <a:ln w="9525">
            <a:noFill/>
            <a:miter lim="800000"/>
            <a:headEnd/>
            <a:tailEnd/>
          </a:ln>
        </p:spPr>
        <p:txBody>
          <a:bodyPr wrap="none" anchor="ctr">
            <a:prstTxWarp prst="textNoShape">
              <a:avLst/>
            </a:prstTxWarp>
          </a:bodyPr>
          <a:lstStyle/>
          <a:p>
            <a:endParaRPr lang="en-US"/>
          </a:p>
        </p:txBody>
      </p:sp>
      <p:sp>
        <p:nvSpPr>
          <p:cNvPr id="37925" name="Rectangle 134"/>
          <p:cNvSpPr>
            <a:spLocks noChangeArrowheads="1"/>
          </p:cNvSpPr>
          <p:nvPr/>
        </p:nvSpPr>
        <p:spPr bwMode="auto">
          <a:xfrm>
            <a:off x="1285875" y="5232400"/>
            <a:ext cx="238125" cy="209550"/>
          </a:xfrm>
          <a:prstGeom prst="rect">
            <a:avLst/>
          </a:prstGeom>
          <a:solidFill>
            <a:srgbClr val="990000"/>
          </a:solidFill>
          <a:ln w="9525">
            <a:noFill/>
            <a:miter lim="800000"/>
            <a:headEnd/>
            <a:tailEnd/>
          </a:ln>
        </p:spPr>
        <p:txBody>
          <a:bodyPr wrap="none" anchor="ctr">
            <a:prstTxWarp prst="textNoShape">
              <a:avLst/>
            </a:prstTxWarp>
          </a:bodyPr>
          <a:lstStyle/>
          <a:p>
            <a:endParaRPr lang="en-US"/>
          </a:p>
        </p:txBody>
      </p:sp>
      <p:sp>
        <p:nvSpPr>
          <p:cNvPr id="37926" name="Rectangle 135"/>
          <p:cNvSpPr>
            <a:spLocks noChangeArrowheads="1"/>
          </p:cNvSpPr>
          <p:nvPr/>
        </p:nvSpPr>
        <p:spPr bwMode="auto">
          <a:xfrm>
            <a:off x="2236788" y="5232400"/>
            <a:ext cx="238125" cy="209550"/>
          </a:xfrm>
          <a:prstGeom prst="rect">
            <a:avLst/>
          </a:prstGeom>
          <a:solidFill>
            <a:srgbClr val="990000"/>
          </a:solidFill>
          <a:ln w="9525">
            <a:noFill/>
            <a:miter lim="800000"/>
            <a:headEnd/>
            <a:tailEnd/>
          </a:ln>
        </p:spPr>
        <p:txBody>
          <a:bodyPr wrap="none" anchor="ctr">
            <a:prstTxWarp prst="textNoShape">
              <a:avLst/>
            </a:prstTxWarp>
          </a:bodyPr>
          <a:lstStyle/>
          <a:p>
            <a:endParaRPr lang="en-US"/>
          </a:p>
        </p:txBody>
      </p:sp>
      <p:sp>
        <p:nvSpPr>
          <p:cNvPr id="37927" name="Rectangle 136"/>
          <p:cNvSpPr>
            <a:spLocks noChangeArrowheads="1"/>
          </p:cNvSpPr>
          <p:nvPr/>
        </p:nvSpPr>
        <p:spPr bwMode="auto">
          <a:xfrm>
            <a:off x="2474913" y="5511800"/>
            <a:ext cx="236537" cy="207963"/>
          </a:xfrm>
          <a:prstGeom prst="rect">
            <a:avLst/>
          </a:prstGeom>
          <a:solidFill>
            <a:srgbClr val="990000"/>
          </a:solidFill>
          <a:ln w="9525">
            <a:noFill/>
            <a:miter lim="800000"/>
            <a:headEnd/>
            <a:tailEnd/>
          </a:ln>
        </p:spPr>
        <p:txBody>
          <a:bodyPr wrap="none" anchor="ctr">
            <a:prstTxWarp prst="textNoShape">
              <a:avLst/>
            </a:prstTxWarp>
          </a:bodyPr>
          <a:lstStyle/>
          <a:p>
            <a:endParaRPr lang="en-US"/>
          </a:p>
        </p:txBody>
      </p:sp>
      <p:sp>
        <p:nvSpPr>
          <p:cNvPr id="37928" name="Rectangle 137"/>
          <p:cNvSpPr>
            <a:spLocks noChangeArrowheads="1"/>
          </p:cNvSpPr>
          <p:nvPr/>
        </p:nvSpPr>
        <p:spPr bwMode="auto">
          <a:xfrm>
            <a:off x="3187700" y="4676775"/>
            <a:ext cx="238125" cy="209550"/>
          </a:xfrm>
          <a:prstGeom prst="rect">
            <a:avLst/>
          </a:prstGeom>
          <a:solidFill>
            <a:srgbClr val="990000"/>
          </a:solidFill>
          <a:ln w="9525">
            <a:noFill/>
            <a:miter lim="800000"/>
            <a:headEnd/>
            <a:tailEnd/>
          </a:ln>
        </p:spPr>
        <p:txBody>
          <a:bodyPr wrap="none" anchor="ctr">
            <a:prstTxWarp prst="textNoShape">
              <a:avLst/>
            </a:prstTxWarp>
          </a:bodyPr>
          <a:lstStyle/>
          <a:p>
            <a:endParaRPr lang="en-US"/>
          </a:p>
        </p:txBody>
      </p:sp>
      <p:sp>
        <p:nvSpPr>
          <p:cNvPr id="37929" name="Rectangle 138"/>
          <p:cNvSpPr>
            <a:spLocks noChangeArrowheads="1"/>
          </p:cNvSpPr>
          <p:nvPr/>
        </p:nvSpPr>
        <p:spPr bwMode="auto">
          <a:xfrm>
            <a:off x="1524000" y="4676775"/>
            <a:ext cx="236538" cy="209550"/>
          </a:xfrm>
          <a:prstGeom prst="rect">
            <a:avLst/>
          </a:prstGeom>
          <a:solidFill>
            <a:srgbClr val="CC0000"/>
          </a:solidFill>
          <a:ln w="9525">
            <a:noFill/>
            <a:miter lim="800000"/>
            <a:headEnd/>
            <a:tailEnd/>
          </a:ln>
        </p:spPr>
        <p:txBody>
          <a:bodyPr wrap="none" anchor="ctr">
            <a:prstTxWarp prst="textNoShape">
              <a:avLst/>
            </a:prstTxWarp>
          </a:bodyPr>
          <a:lstStyle/>
          <a:p>
            <a:endParaRPr lang="en-US"/>
          </a:p>
        </p:txBody>
      </p:sp>
      <p:sp>
        <p:nvSpPr>
          <p:cNvPr id="37930" name="Rectangle 139"/>
          <p:cNvSpPr>
            <a:spLocks noChangeArrowheads="1"/>
          </p:cNvSpPr>
          <p:nvPr/>
        </p:nvSpPr>
        <p:spPr bwMode="auto">
          <a:xfrm>
            <a:off x="1285875" y="4954588"/>
            <a:ext cx="238125" cy="209550"/>
          </a:xfrm>
          <a:prstGeom prst="rect">
            <a:avLst/>
          </a:prstGeom>
          <a:solidFill>
            <a:srgbClr val="990000"/>
          </a:solidFill>
          <a:ln w="9525">
            <a:noFill/>
            <a:miter lim="800000"/>
            <a:headEnd/>
            <a:tailEnd/>
          </a:ln>
        </p:spPr>
        <p:txBody>
          <a:bodyPr wrap="none" anchor="ctr">
            <a:prstTxWarp prst="textNoShape">
              <a:avLst/>
            </a:prstTxWarp>
          </a:bodyPr>
          <a:lstStyle/>
          <a:p>
            <a:endParaRPr lang="en-US"/>
          </a:p>
        </p:txBody>
      </p:sp>
      <p:sp>
        <p:nvSpPr>
          <p:cNvPr id="37931" name="Rectangle 140"/>
          <p:cNvSpPr>
            <a:spLocks noChangeArrowheads="1"/>
          </p:cNvSpPr>
          <p:nvPr/>
        </p:nvSpPr>
        <p:spPr bwMode="auto">
          <a:xfrm>
            <a:off x="2236788" y="5511800"/>
            <a:ext cx="238125" cy="207963"/>
          </a:xfrm>
          <a:prstGeom prst="rect">
            <a:avLst/>
          </a:prstGeom>
          <a:solidFill>
            <a:srgbClr val="CC0000"/>
          </a:solidFill>
          <a:ln w="9525">
            <a:noFill/>
            <a:miter lim="800000"/>
            <a:headEnd/>
            <a:tailEnd/>
          </a:ln>
        </p:spPr>
        <p:txBody>
          <a:bodyPr wrap="none" anchor="ctr">
            <a:prstTxWarp prst="textNoShape">
              <a:avLst/>
            </a:prstTxWarp>
          </a:bodyPr>
          <a:lstStyle/>
          <a:p>
            <a:endParaRPr lang="en-US"/>
          </a:p>
        </p:txBody>
      </p:sp>
      <p:sp>
        <p:nvSpPr>
          <p:cNvPr id="37932" name="Rectangle 141"/>
          <p:cNvSpPr>
            <a:spLocks noChangeArrowheads="1"/>
          </p:cNvSpPr>
          <p:nvPr/>
        </p:nvSpPr>
        <p:spPr bwMode="auto">
          <a:xfrm>
            <a:off x="3187700" y="4954588"/>
            <a:ext cx="238125" cy="209550"/>
          </a:xfrm>
          <a:prstGeom prst="rect">
            <a:avLst/>
          </a:prstGeom>
          <a:solidFill>
            <a:srgbClr val="CC0000"/>
          </a:solidFill>
          <a:ln w="9525">
            <a:noFill/>
            <a:miter lim="800000"/>
            <a:headEnd/>
            <a:tailEnd/>
          </a:ln>
        </p:spPr>
        <p:txBody>
          <a:bodyPr wrap="none" anchor="ctr">
            <a:prstTxWarp prst="textNoShape">
              <a:avLst/>
            </a:prstTxWarp>
          </a:bodyPr>
          <a:lstStyle/>
          <a:p>
            <a:endParaRPr lang="en-US"/>
          </a:p>
        </p:txBody>
      </p:sp>
      <p:sp>
        <p:nvSpPr>
          <p:cNvPr id="37933" name="Rectangle 142"/>
          <p:cNvSpPr>
            <a:spLocks noChangeArrowheads="1"/>
          </p:cNvSpPr>
          <p:nvPr/>
        </p:nvSpPr>
        <p:spPr bwMode="auto">
          <a:xfrm>
            <a:off x="1760538" y="5511800"/>
            <a:ext cx="238125" cy="207963"/>
          </a:xfrm>
          <a:prstGeom prst="rect">
            <a:avLst/>
          </a:prstGeom>
          <a:solidFill>
            <a:srgbClr val="CC0000"/>
          </a:solidFill>
          <a:ln w="9525">
            <a:noFill/>
            <a:miter lim="800000"/>
            <a:headEnd/>
            <a:tailEnd/>
          </a:ln>
        </p:spPr>
        <p:txBody>
          <a:bodyPr wrap="none" anchor="ctr">
            <a:prstTxWarp prst="textNoShape">
              <a:avLst/>
            </a:prstTxWarp>
          </a:bodyPr>
          <a:lstStyle/>
          <a:p>
            <a:endParaRPr lang="en-US"/>
          </a:p>
        </p:txBody>
      </p:sp>
      <p:sp>
        <p:nvSpPr>
          <p:cNvPr id="37934" name="Rectangle 143"/>
          <p:cNvSpPr>
            <a:spLocks noChangeArrowheads="1"/>
          </p:cNvSpPr>
          <p:nvPr/>
        </p:nvSpPr>
        <p:spPr bwMode="auto">
          <a:xfrm>
            <a:off x="2949575" y="5511800"/>
            <a:ext cx="238125" cy="207963"/>
          </a:xfrm>
          <a:prstGeom prst="rect">
            <a:avLst/>
          </a:prstGeom>
          <a:solidFill>
            <a:srgbClr val="CC0000"/>
          </a:solidFill>
          <a:ln w="9525">
            <a:noFill/>
            <a:miter lim="800000"/>
            <a:headEnd/>
            <a:tailEnd/>
          </a:ln>
        </p:spPr>
        <p:txBody>
          <a:bodyPr wrap="none" anchor="ctr">
            <a:prstTxWarp prst="textNoShape">
              <a:avLst/>
            </a:prstTxWarp>
          </a:bodyPr>
          <a:lstStyle/>
          <a:p>
            <a:endParaRPr lang="en-US"/>
          </a:p>
        </p:txBody>
      </p:sp>
      <p:sp>
        <p:nvSpPr>
          <p:cNvPr id="37935" name="Rectangle 144"/>
          <p:cNvSpPr>
            <a:spLocks noChangeArrowheads="1"/>
          </p:cNvSpPr>
          <p:nvPr/>
        </p:nvSpPr>
        <p:spPr bwMode="auto">
          <a:xfrm>
            <a:off x="1047750" y="4676775"/>
            <a:ext cx="238125" cy="209550"/>
          </a:xfrm>
          <a:prstGeom prst="rect">
            <a:avLst/>
          </a:prstGeom>
          <a:solidFill>
            <a:srgbClr val="FF0000"/>
          </a:solidFill>
          <a:ln w="9525">
            <a:noFill/>
            <a:miter lim="800000"/>
            <a:headEnd/>
            <a:tailEnd/>
          </a:ln>
        </p:spPr>
        <p:txBody>
          <a:bodyPr wrap="none" anchor="ctr">
            <a:prstTxWarp prst="textNoShape">
              <a:avLst/>
            </a:prstTxWarp>
          </a:bodyPr>
          <a:lstStyle/>
          <a:p>
            <a:endParaRPr lang="en-US"/>
          </a:p>
        </p:txBody>
      </p:sp>
      <p:sp>
        <p:nvSpPr>
          <p:cNvPr id="37936" name="Rectangle 145"/>
          <p:cNvSpPr>
            <a:spLocks noChangeArrowheads="1"/>
          </p:cNvSpPr>
          <p:nvPr/>
        </p:nvSpPr>
        <p:spPr bwMode="auto">
          <a:xfrm>
            <a:off x="2949575" y="5232400"/>
            <a:ext cx="238125" cy="209550"/>
          </a:xfrm>
          <a:prstGeom prst="rect">
            <a:avLst/>
          </a:prstGeom>
          <a:solidFill>
            <a:srgbClr val="FF0000"/>
          </a:solidFill>
          <a:ln w="9525">
            <a:noFill/>
            <a:miter lim="800000"/>
            <a:headEnd/>
            <a:tailEnd/>
          </a:ln>
        </p:spPr>
        <p:txBody>
          <a:bodyPr wrap="none" anchor="ctr">
            <a:prstTxWarp prst="textNoShape">
              <a:avLst/>
            </a:prstTxWarp>
          </a:bodyPr>
          <a:lstStyle/>
          <a:p>
            <a:endParaRPr lang="en-US"/>
          </a:p>
        </p:txBody>
      </p:sp>
      <p:sp>
        <p:nvSpPr>
          <p:cNvPr id="37937" name="Rectangle 146"/>
          <p:cNvSpPr>
            <a:spLocks noChangeArrowheads="1"/>
          </p:cNvSpPr>
          <p:nvPr/>
        </p:nvSpPr>
        <p:spPr bwMode="auto">
          <a:xfrm>
            <a:off x="1047750" y="5511800"/>
            <a:ext cx="238125" cy="207963"/>
          </a:xfrm>
          <a:prstGeom prst="rect">
            <a:avLst/>
          </a:prstGeom>
          <a:solidFill>
            <a:srgbClr val="FF0000"/>
          </a:solidFill>
          <a:ln w="9525">
            <a:noFill/>
            <a:miter lim="800000"/>
            <a:headEnd/>
            <a:tailEnd/>
          </a:ln>
        </p:spPr>
        <p:txBody>
          <a:bodyPr wrap="none" anchor="ctr">
            <a:prstTxWarp prst="textNoShape">
              <a:avLst/>
            </a:prstTxWarp>
          </a:bodyPr>
          <a:lstStyle/>
          <a:p>
            <a:endParaRPr lang="en-US"/>
          </a:p>
        </p:txBody>
      </p:sp>
      <p:sp>
        <p:nvSpPr>
          <p:cNvPr id="37938" name="Rectangle 147"/>
          <p:cNvSpPr>
            <a:spLocks noChangeArrowheads="1"/>
          </p:cNvSpPr>
          <p:nvPr/>
        </p:nvSpPr>
        <p:spPr bwMode="auto">
          <a:xfrm>
            <a:off x="2236788" y="4676775"/>
            <a:ext cx="238125" cy="209550"/>
          </a:xfrm>
          <a:prstGeom prst="rect">
            <a:avLst/>
          </a:prstGeom>
          <a:solidFill>
            <a:srgbClr val="FF0000"/>
          </a:solidFill>
          <a:ln w="9525">
            <a:noFill/>
            <a:miter lim="800000"/>
            <a:headEnd/>
            <a:tailEnd/>
          </a:ln>
        </p:spPr>
        <p:txBody>
          <a:bodyPr wrap="none" anchor="ctr">
            <a:prstTxWarp prst="textNoShape">
              <a:avLst/>
            </a:prstTxWarp>
          </a:bodyPr>
          <a:lstStyle/>
          <a:p>
            <a:endParaRPr lang="en-US"/>
          </a:p>
        </p:txBody>
      </p:sp>
      <p:sp>
        <p:nvSpPr>
          <p:cNvPr id="37939" name="Rectangle 148"/>
          <p:cNvSpPr>
            <a:spLocks noChangeArrowheads="1"/>
          </p:cNvSpPr>
          <p:nvPr/>
        </p:nvSpPr>
        <p:spPr bwMode="auto">
          <a:xfrm>
            <a:off x="1524000" y="5232400"/>
            <a:ext cx="236538" cy="209550"/>
          </a:xfrm>
          <a:prstGeom prst="rect">
            <a:avLst/>
          </a:prstGeom>
          <a:solidFill>
            <a:srgbClr val="009900"/>
          </a:solidFill>
          <a:ln w="9525">
            <a:noFill/>
            <a:miter lim="800000"/>
            <a:headEnd/>
            <a:tailEnd/>
          </a:ln>
        </p:spPr>
        <p:txBody>
          <a:bodyPr wrap="none" anchor="ctr">
            <a:prstTxWarp prst="textNoShape">
              <a:avLst/>
            </a:prstTxWarp>
          </a:bodyPr>
          <a:lstStyle/>
          <a:p>
            <a:endParaRPr lang="en-US"/>
          </a:p>
        </p:txBody>
      </p:sp>
      <p:sp>
        <p:nvSpPr>
          <p:cNvPr id="37940" name="Rectangle 149"/>
          <p:cNvSpPr>
            <a:spLocks noChangeArrowheads="1"/>
          </p:cNvSpPr>
          <p:nvPr/>
        </p:nvSpPr>
        <p:spPr bwMode="auto">
          <a:xfrm>
            <a:off x="1047750" y="4954588"/>
            <a:ext cx="238125" cy="209550"/>
          </a:xfrm>
          <a:prstGeom prst="rect">
            <a:avLst/>
          </a:prstGeom>
          <a:solidFill>
            <a:srgbClr val="FF0000"/>
          </a:solidFill>
          <a:ln w="9525">
            <a:noFill/>
            <a:miter lim="800000"/>
            <a:headEnd/>
            <a:tailEnd/>
          </a:ln>
        </p:spPr>
        <p:txBody>
          <a:bodyPr wrap="none" anchor="ctr">
            <a:prstTxWarp prst="textNoShape">
              <a:avLst/>
            </a:prstTxWarp>
          </a:bodyPr>
          <a:lstStyle/>
          <a:p>
            <a:endParaRPr lang="en-US"/>
          </a:p>
        </p:txBody>
      </p:sp>
      <p:sp>
        <p:nvSpPr>
          <p:cNvPr id="37941" name="Rectangle 150"/>
          <p:cNvSpPr>
            <a:spLocks noChangeArrowheads="1"/>
          </p:cNvSpPr>
          <p:nvPr/>
        </p:nvSpPr>
        <p:spPr bwMode="auto">
          <a:xfrm>
            <a:off x="2949575" y="4954588"/>
            <a:ext cx="238125" cy="209550"/>
          </a:xfrm>
          <a:prstGeom prst="rect">
            <a:avLst/>
          </a:prstGeom>
          <a:solidFill>
            <a:srgbClr val="006600"/>
          </a:solidFill>
          <a:ln w="9525">
            <a:noFill/>
            <a:miter lim="800000"/>
            <a:headEnd/>
            <a:tailEnd/>
          </a:ln>
        </p:spPr>
        <p:txBody>
          <a:bodyPr wrap="none" anchor="ctr">
            <a:prstTxWarp prst="textNoShape">
              <a:avLst/>
            </a:prstTxWarp>
          </a:bodyPr>
          <a:lstStyle/>
          <a:p>
            <a:endParaRPr lang="en-US"/>
          </a:p>
        </p:txBody>
      </p:sp>
      <p:sp>
        <p:nvSpPr>
          <p:cNvPr id="37942" name="Rectangle 151"/>
          <p:cNvSpPr>
            <a:spLocks noChangeArrowheads="1"/>
          </p:cNvSpPr>
          <p:nvPr/>
        </p:nvSpPr>
        <p:spPr bwMode="auto">
          <a:xfrm>
            <a:off x="1998663" y="5511800"/>
            <a:ext cx="238125" cy="207963"/>
          </a:xfrm>
          <a:prstGeom prst="rect">
            <a:avLst/>
          </a:prstGeom>
          <a:solidFill>
            <a:srgbClr val="006600"/>
          </a:solidFill>
          <a:ln w="9525">
            <a:noFill/>
            <a:miter lim="800000"/>
            <a:headEnd/>
            <a:tailEnd/>
          </a:ln>
        </p:spPr>
        <p:txBody>
          <a:bodyPr wrap="none" anchor="ctr">
            <a:prstTxWarp prst="textNoShape">
              <a:avLst/>
            </a:prstTxWarp>
          </a:bodyPr>
          <a:lstStyle/>
          <a:p>
            <a:endParaRPr lang="en-US"/>
          </a:p>
        </p:txBody>
      </p:sp>
      <p:sp>
        <p:nvSpPr>
          <p:cNvPr id="37943" name="Rectangle 152"/>
          <p:cNvSpPr>
            <a:spLocks noChangeArrowheads="1"/>
          </p:cNvSpPr>
          <p:nvPr/>
        </p:nvSpPr>
        <p:spPr bwMode="auto">
          <a:xfrm>
            <a:off x="1760538" y="4676775"/>
            <a:ext cx="238125" cy="209550"/>
          </a:xfrm>
          <a:prstGeom prst="rect">
            <a:avLst/>
          </a:prstGeom>
          <a:solidFill>
            <a:srgbClr val="008000"/>
          </a:solidFill>
          <a:ln w="9525">
            <a:noFill/>
            <a:miter lim="800000"/>
            <a:headEnd/>
            <a:tailEnd/>
          </a:ln>
        </p:spPr>
        <p:txBody>
          <a:bodyPr wrap="none" anchor="ctr">
            <a:prstTxWarp prst="textNoShape">
              <a:avLst/>
            </a:prstTxWarp>
          </a:bodyPr>
          <a:lstStyle/>
          <a:p>
            <a:endParaRPr lang="en-US"/>
          </a:p>
        </p:txBody>
      </p:sp>
      <p:sp>
        <p:nvSpPr>
          <p:cNvPr id="37944" name="Rectangle 153"/>
          <p:cNvSpPr>
            <a:spLocks noChangeArrowheads="1"/>
          </p:cNvSpPr>
          <p:nvPr/>
        </p:nvSpPr>
        <p:spPr bwMode="auto">
          <a:xfrm>
            <a:off x="1285875" y="5511800"/>
            <a:ext cx="238125" cy="207963"/>
          </a:xfrm>
          <a:prstGeom prst="rect">
            <a:avLst/>
          </a:prstGeom>
          <a:solidFill>
            <a:srgbClr val="009900"/>
          </a:solidFill>
          <a:ln w="9525">
            <a:noFill/>
            <a:miter lim="800000"/>
            <a:headEnd/>
            <a:tailEnd/>
          </a:ln>
        </p:spPr>
        <p:txBody>
          <a:bodyPr wrap="none" anchor="ctr">
            <a:prstTxWarp prst="textNoShape">
              <a:avLst/>
            </a:prstTxWarp>
          </a:bodyPr>
          <a:lstStyle/>
          <a:p>
            <a:endParaRPr lang="en-US"/>
          </a:p>
        </p:txBody>
      </p:sp>
      <p:sp>
        <p:nvSpPr>
          <p:cNvPr id="37945" name="Rectangle 154"/>
          <p:cNvSpPr>
            <a:spLocks noChangeArrowheads="1"/>
          </p:cNvSpPr>
          <p:nvPr/>
        </p:nvSpPr>
        <p:spPr bwMode="auto">
          <a:xfrm>
            <a:off x="2711450" y="5511800"/>
            <a:ext cx="238125" cy="207963"/>
          </a:xfrm>
          <a:prstGeom prst="rect">
            <a:avLst/>
          </a:prstGeom>
          <a:solidFill>
            <a:srgbClr val="009900"/>
          </a:solidFill>
          <a:ln w="9525">
            <a:noFill/>
            <a:miter lim="800000"/>
            <a:headEnd/>
            <a:tailEnd/>
          </a:ln>
        </p:spPr>
        <p:txBody>
          <a:bodyPr wrap="none" anchor="ctr">
            <a:prstTxWarp prst="textNoShape">
              <a:avLst/>
            </a:prstTxWarp>
          </a:bodyPr>
          <a:lstStyle/>
          <a:p>
            <a:endParaRPr lang="en-US"/>
          </a:p>
        </p:txBody>
      </p:sp>
      <p:sp>
        <p:nvSpPr>
          <p:cNvPr id="37946" name="Rectangle 155"/>
          <p:cNvSpPr>
            <a:spLocks noChangeArrowheads="1"/>
          </p:cNvSpPr>
          <p:nvPr/>
        </p:nvSpPr>
        <p:spPr bwMode="auto">
          <a:xfrm>
            <a:off x="1047750" y="5232400"/>
            <a:ext cx="238125" cy="209550"/>
          </a:xfrm>
          <a:prstGeom prst="rect">
            <a:avLst/>
          </a:prstGeom>
          <a:solidFill>
            <a:srgbClr val="009900"/>
          </a:solidFill>
          <a:ln w="9525">
            <a:noFill/>
            <a:miter lim="800000"/>
            <a:headEnd/>
            <a:tailEnd/>
          </a:ln>
        </p:spPr>
        <p:txBody>
          <a:bodyPr wrap="none" anchor="ctr">
            <a:prstTxWarp prst="textNoShape">
              <a:avLst/>
            </a:prstTxWarp>
          </a:bodyPr>
          <a:lstStyle/>
          <a:p>
            <a:endParaRPr lang="en-US"/>
          </a:p>
        </p:txBody>
      </p:sp>
      <p:sp>
        <p:nvSpPr>
          <p:cNvPr id="37947" name="Rectangle 156"/>
          <p:cNvSpPr>
            <a:spLocks noChangeArrowheads="1"/>
          </p:cNvSpPr>
          <p:nvPr/>
        </p:nvSpPr>
        <p:spPr bwMode="auto">
          <a:xfrm>
            <a:off x="2474913" y="5232400"/>
            <a:ext cx="236537" cy="209550"/>
          </a:xfrm>
          <a:prstGeom prst="rect">
            <a:avLst/>
          </a:prstGeom>
          <a:solidFill>
            <a:srgbClr val="009900"/>
          </a:solidFill>
          <a:ln w="9525">
            <a:noFill/>
            <a:miter lim="800000"/>
            <a:headEnd/>
            <a:tailEnd/>
          </a:ln>
        </p:spPr>
        <p:txBody>
          <a:bodyPr wrap="none" anchor="ctr">
            <a:prstTxWarp prst="textNoShape">
              <a:avLst/>
            </a:prstTxWarp>
          </a:bodyPr>
          <a:lstStyle/>
          <a:p>
            <a:endParaRPr lang="en-US"/>
          </a:p>
        </p:txBody>
      </p:sp>
      <p:sp>
        <p:nvSpPr>
          <p:cNvPr id="37948" name="Rectangle 157"/>
          <p:cNvSpPr>
            <a:spLocks noChangeArrowheads="1"/>
          </p:cNvSpPr>
          <p:nvPr/>
        </p:nvSpPr>
        <p:spPr bwMode="auto">
          <a:xfrm>
            <a:off x="1524000" y="5511800"/>
            <a:ext cx="236538" cy="207963"/>
          </a:xfrm>
          <a:prstGeom prst="rect">
            <a:avLst/>
          </a:prstGeom>
          <a:solidFill>
            <a:srgbClr val="00FF00"/>
          </a:solidFill>
          <a:ln w="9525">
            <a:noFill/>
            <a:miter lim="800000"/>
            <a:headEnd/>
            <a:tailEnd/>
          </a:ln>
        </p:spPr>
        <p:txBody>
          <a:bodyPr wrap="none" anchor="ctr">
            <a:prstTxWarp prst="textNoShape">
              <a:avLst/>
            </a:prstTxWarp>
          </a:bodyPr>
          <a:lstStyle/>
          <a:p>
            <a:endParaRPr lang="en-US"/>
          </a:p>
        </p:txBody>
      </p:sp>
      <p:sp>
        <p:nvSpPr>
          <p:cNvPr id="37949" name="Rectangle 158"/>
          <p:cNvSpPr>
            <a:spLocks noChangeArrowheads="1"/>
          </p:cNvSpPr>
          <p:nvPr/>
        </p:nvSpPr>
        <p:spPr bwMode="auto">
          <a:xfrm>
            <a:off x="1998663" y="4676775"/>
            <a:ext cx="238125" cy="209550"/>
          </a:xfrm>
          <a:prstGeom prst="rect">
            <a:avLst/>
          </a:prstGeom>
          <a:solidFill>
            <a:srgbClr val="00FF00"/>
          </a:solidFill>
          <a:ln w="9525">
            <a:noFill/>
            <a:miter lim="800000"/>
            <a:headEnd/>
            <a:tailEnd/>
          </a:ln>
        </p:spPr>
        <p:txBody>
          <a:bodyPr wrap="none" anchor="ctr">
            <a:prstTxWarp prst="textNoShape">
              <a:avLst/>
            </a:prstTxWarp>
          </a:bodyPr>
          <a:lstStyle/>
          <a:p>
            <a:endParaRPr lang="en-US"/>
          </a:p>
        </p:txBody>
      </p:sp>
      <p:sp>
        <p:nvSpPr>
          <p:cNvPr id="37950" name="Rectangle 159"/>
          <p:cNvSpPr>
            <a:spLocks noChangeArrowheads="1"/>
          </p:cNvSpPr>
          <p:nvPr/>
        </p:nvSpPr>
        <p:spPr bwMode="auto">
          <a:xfrm>
            <a:off x="1998663" y="4954588"/>
            <a:ext cx="238125" cy="209550"/>
          </a:xfrm>
          <a:prstGeom prst="rect">
            <a:avLst/>
          </a:prstGeom>
          <a:solidFill>
            <a:srgbClr val="00FF00"/>
          </a:solidFill>
          <a:ln w="9525">
            <a:noFill/>
            <a:miter lim="800000"/>
            <a:headEnd/>
            <a:tailEnd/>
          </a:ln>
        </p:spPr>
        <p:txBody>
          <a:bodyPr wrap="none" anchor="ctr">
            <a:prstTxWarp prst="textNoShape">
              <a:avLst/>
            </a:prstTxWarp>
          </a:bodyPr>
          <a:lstStyle/>
          <a:p>
            <a:endParaRPr lang="en-US"/>
          </a:p>
        </p:txBody>
      </p:sp>
      <p:sp>
        <p:nvSpPr>
          <p:cNvPr id="37951" name="Rectangle 160"/>
          <p:cNvSpPr>
            <a:spLocks noChangeArrowheads="1"/>
          </p:cNvSpPr>
          <p:nvPr/>
        </p:nvSpPr>
        <p:spPr bwMode="auto">
          <a:xfrm>
            <a:off x="1760538" y="5232400"/>
            <a:ext cx="238125" cy="209550"/>
          </a:xfrm>
          <a:prstGeom prst="rect">
            <a:avLst/>
          </a:prstGeom>
          <a:solidFill>
            <a:srgbClr val="009900"/>
          </a:solidFill>
          <a:ln w="9525">
            <a:noFill/>
            <a:miter lim="800000"/>
            <a:headEnd/>
            <a:tailEnd/>
          </a:ln>
        </p:spPr>
        <p:txBody>
          <a:bodyPr wrap="none" anchor="ctr">
            <a:prstTxWarp prst="textNoShape">
              <a:avLst/>
            </a:prstTxWarp>
          </a:bodyPr>
          <a:lstStyle/>
          <a:p>
            <a:endParaRPr lang="en-US"/>
          </a:p>
        </p:txBody>
      </p:sp>
      <p:sp>
        <p:nvSpPr>
          <p:cNvPr id="37952" name="Rectangle 161"/>
          <p:cNvSpPr>
            <a:spLocks noChangeArrowheads="1"/>
          </p:cNvSpPr>
          <p:nvPr/>
        </p:nvSpPr>
        <p:spPr bwMode="auto">
          <a:xfrm>
            <a:off x="2711450" y="4954588"/>
            <a:ext cx="238125" cy="209550"/>
          </a:xfrm>
          <a:prstGeom prst="rect">
            <a:avLst/>
          </a:prstGeom>
          <a:solidFill>
            <a:srgbClr val="990000"/>
          </a:solidFill>
          <a:ln w="9525">
            <a:noFill/>
            <a:miter lim="800000"/>
            <a:headEnd/>
            <a:tailEnd/>
          </a:ln>
        </p:spPr>
        <p:txBody>
          <a:bodyPr wrap="none" anchor="ctr">
            <a:prstTxWarp prst="textNoShape">
              <a:avLst/>
            </a:prstTxWarp>
          </a:bodyPr>
          <a:lstStyle/>
          <a:p>
            <a:endParaRPr lang="en-US"/>
          </a:p>
        </p:txBody>
      </p:sp>
      <p:sp>
        <p:nvSpPr>
          <p:cNvPr id="37953" name="Rectangle 162"/>
          <p:cNvSpPr>
            <a:spLocks noChangeArrowheads="1"/>
          </p:cNvSpPr>
          <p:nvPr/>
        </p:nvSpPr>
        <p:spPr bwMode="auto">
          <a:xfrm>
            <a:off x="2474913" y="4676775"/>
            <a:ext cx="236537" cy="209550"/>
          </a:xfrm>
          <a:prstGeom prst="rect">
            <a:avLst/>
          </a:prstGeom>
          <a:solidFill>
            <a:srgbClr val="009900"/>
          </a:solidFill>
          <a:ln w="9525">
            <a:noFill/>
            <a:miter lim="800000"/>
            <a:headEnd/>
            <a:tailEnd/>
          </a:ln>
        </p:spPr>
        <p:txBody>
          <a:bodyPr wrap="none" anchor="ctr">
            <a:prstTxWarp prst="textNoShape">
              <a:avLst/>
            </a:prstTxWarp>
          </a:bodyPr>
          <a:lstStyle/>
          <a:p>
            <a:endParaRPr lang="en-US"/>
          </a:p>
        </p:txBody>
      </p:sp>
      <p:sp>
        <p:nvSpPr>
          <p:cNvPr id="37954" name="Rectangle 163"/>
          <p:cNvSpPr>
            <a:spLocks noChangeArrowheads="1"/>
          </p:cNvSpPr>
          <p:nvPr/>
        </p:nvSpPr>
        <p:spPr bwMode="auto">
          <a:xfrm>
            <a:off x="1998663" y="5232400"/>
            <a:ext cx="238125" cy="209550"/>
          </a:xfrm>
          <a:prstGeom prst="rect">
            <a:avLst/>
          </a:prstGeom>
          <a:solidFill>
            <a:srgbClr val="990000"/>
          </a:solidFill>
          <a:ln w="9525">
            <a:noFill/>
            <a:miter lim="800000"/>
            <a:headEnd/>
            <a:tailEnd/>
          </a:ln>
        </p:spPr>
        <p:txBody>
          <a:bodyPr wrap="none" anchor="ctr">
            <a:prstTxWarp prst="textNoShape">
              <a:avLst/>
            </a:prstTxWarp>
          </a:bodyPr>
          <a:lstStyle/>
          <a:p>
            <a:endParaRPr lang="en-US"/>
          </a:p>
        </p:txBody>
      </p:sp>
      <p:sp>
        <p:nvSpPr>
          <p:cNvPr id="37955" name="Rectangle 164"/>
          <p:cNvSpPr>
            <a:spLocks noChangeArrowheads="1"/>
          </p:cNvSpPr>
          <p:nvPr/>
        </p:nvSpPr>
        <p:spPr bwMode="auto">
          <a:xfrm>
            <a:off x="3187700" y="5232400"/>
            <a:ext cx="238125" cy="209550"/>
          </a:xfrm>
          <a:prstGeom prst="rect">
            <a:avLst/>
          </a:prstGeom>
          <a:solidFill>
            <a:srgbClr val="006600"/>
          </a:solidFill>
          <a:ln w="9525">
            <a:noFill/>
            <a:miter lim="800000"/>
            <a:headEnd/>
            <a:tailEnd/>
          </a:ln>
        </p:spPr>
        <p:txBody>
          <a:bodyPr wrap="none" anchor="ctr">
            <a:prstTxWarp prst="textNoShape">
              <a:avLst/>
            </a:prstTxWarp>
          </a:bodyPr>
          <a:lstStyle/>
          <a:p>
            <a:endParaRPr lang="en-US"/>
          </a:p>
        </p:txBody>
      </p:sp>
      <p:sp>
        <p:nvSpPr>
          <p:cNvPr id="37956" name="Rectangle 165"/>
          <p:cNvSpPr>
            <a:spLocks noChangeArrowheads="1"/>
          </p:cNvSpPr>
          <p:nvPr/>
        </p:nvSpPr>
        <p:spPr bwMode="auto">
          <a:xfrm>
            <a:off x="3187700" y="5511800"/>
            <a:ext cx="238125" cy="207963"/>
          </a:xfrm>
          <a:prstGeom prst="rect">
            <a:avLst/>
          </a:prstGeom>
          <a:solidFill>
            <a:srgbClr val="009900"/>
          </a:solidFill>
          <a:ln w="9525">
            <a:noFill/>
            <a:miter lim="800000"/>
            <a:headEnd/>
            <a:tailEnd/>
          </a:ln>
        </p:spPr>
        <p:txBody>
          <a:bodyPr wrap="none" anchor="ctr">
            <a:prstTxWarp prst="textNoShape">
              <a:avLst/>
            </a:prstTxWarp>
          </a:bodyPr>
          <a:lstStyle/>
          <a:p>
            <a:endParaRPr lang="en-US"/>
          </a:p>
        </p:txBody>
      </p:sp>
      <p:sp>
        <p:nvSpPr>
          <p:cNvPr id="37957" name="Rectangle 166"/>
          <p:cNvSpPr>
            <a:spLocks noChangeArrowheads="1"/>
          </p:cNvSpPr>
          <p:nvPr/>
        </p:nvSpPr>
        <p:spPr bwMode="auto">
          <a:xfrm>
            <a:off x="2711450" y="5232400"/>
            <a:ext cx="238125" cy="209550"/>
          </a:xfrm>
          <a:prstGeom prst="rect">
            <a:avLst/>
          </a:prstGeom>
          <a:solidFill>
            <a:srgbClr val="990000"/>
          </a:solidFill>
          <a:ln w="9525">
            <a:noFill/>
            <a:miter lim="800000"/>
            <a:headEnd/>
            <a:tailEnd/>
          </a:ln>
        </p:spPr>
        <p:txBody>
          <a:bodyPr wrap="none" anchor="ctr">
            <a:prstTxWarp prst="textNoShape">
              <a:avLst/>
            </a:prstTxWarp>
          </a:bodyPr>
          <a:lstStyle/>
          <a:p>
            <a:endParaRPr lang="en-US"/>
          </a:p>
        </p:txBody>
      </p:sp>
      <p:sp>
        <p:nvSpPr>
          <p:cNvPr id="37958" name="Rectangle 167"/>
          <p:cNvSpPr>
            <a:spLocks noChangeArrowheads="1"/>
          </p:cNvSpPr>
          <p:nvPr/>
        </p:nvSpPr>
        <p:spPr bwMode="auto">
          <a:xfrm>
            <a:off x="1760538" y="4954588"/>
            <a:ext cx="238125" cy="209550"/>
          </a:xfrm>
          <a:prstGeom prst="rect">
            <a:avLst/>
          </a:prstGeom>
          <a:solidFill>
            <a:srgbClr val="008000"/>
          </a:solidFill>
          <a:ln w="9525">
            <a:noFill/>
            <a:miter lim="800000"/>
            <a:headEnd/>
            <a:tailEnd/>
          </a:ln>
        </p:spPr>
        <p:txBody>
          <a:bodyPr wrap="none" anchor="ctr">
            <a:prstTxWarp prst="textNoShape">
              <a:avLst/>
            </a:prstTxWarp>
          </a:bodyPr>
          <a:lstStyle/>
          <a:p>
            <a:endParaRPr lang="en-US"/>
          </a:p>
        </p:txBody>
      </p:sp>
      <p:sp>
        <p:nvSpPr>
          <p:cNvPr id="37959" name="Rectangle 168"/>
          <p:cNvSpPr>
            <a:spLocks noChangeArrowheads="1"/>
          </p:cNvSpPr>
          <p:nvPr/>
        </p:nvSpPr>
        <p:spPr bwMode="auto">
          <a:xfrm>
            <a:off x="2711450" y="4676775"/>
            <a:ext cx="238125" cy="209550"/>
          </a:xfrm>
          <a:prstGeom prst="rect">
            <a:avLst/>
          </a:prstGeom>
          <a:solidFill>
            <a:srgbClr val="CC0000"/>
          </a:solidFill>
          <a:ln w="9525">
            <a:noFill/>
            <a:miter lim="800000"/>
            <a:headEnd/>
            <a:tailEnd/>
          </a:ln>
        </p:spPr>
        <p:txBody>
          <a:bodyPr wrap="none" anchor="ctr">
            <a:prstTxWarp prst="textNoShape">
              <a:avLst/>
            </a:prstTxWarp>
          </a:bodyPr>
          <a:lstStyle/>
          <a:p>
            <a:endParaRPr lang="en-US"/>
          </a:p>
        </p:txBody>
      </p:sp>
      <p:sp>
        <p:nvSpPr>
          <p:cNvPr id="37960" name="Rectangle 169"/>
          <p:cNvSpPr>
            <a:spLocks noChangeArrowheads="1"/>
          </p:cNvSpPr>
          <p:nvPr/>
        </p:nvSpPr>
        <p:spPr bwMode="auto">
          <a:xfrm>
            <a:off x="2236788" y="4954588"/>
            <a:ext cx="238125" cy="209550"/>
          </a:xfrm>
          <a:prstGeom prst="rect">
            <a:avLst/>
          </a:prstGeom>
          <a:solidFill>
            <a:srgbClr val="990000"/>
          </a:solidFill>
          <a:ln w="9525">
            <a:noFill/>
            <a:miter lim="800000"/>
            <a:headEnd/>
            <a:tailEnd/>
          </a:ln>
        </p:spPr>
        <p:txBody>
          <a:bodyPr wrap="none" anchor="ctr">
            <a:prstTxWarp prst="textNoShape">
              <a:avLst/>
            </a:prstTxWarp>
          </a:bodyPr>
          <a:lstStyle/>
          <a:p>
            <a:endParaRPr lang="en-US"/>
          </a:p>
        </p:txBody>
      </p:sp>
      <p:sp>
        <p:nvSpPr>
          <p:cNvPr id="37961" name="Rectangle 170"/>
          <p:cNvSpPr>
            <a:spLocks noChangeArrowheads="1"/>
          </p:cNvSpPr>
          <p:nvPr/>
        </p:nvSpPr>
        <p:spPr bwMode="auto">
          <a:xfrm>
            <a:off x="1524000" y="4676775"/>
            <a:ext cx="236538" cy="209550"/>
          </a:xfrm>
          <a:prstGeom prst="rect">
            <a:avLst/>
          </a:prstGeom>
          <a:solidFill>
            <a:schemeClr val="bg2"/>
          </a:solidFill>
          <a:ln w="9525">
            <a:noFill/>
            <a:miter lim="800000"/>
            <a:headEnd/>
            <a:tailEnd/>
          </a:ln>
        </p:spPr>
        <p:txBody>
          <a:bodyPr wrap="none" anchor="ctr">
            <a:prstTxWarp prst="textNoShape">
              <a:avLst/>
            </a:prstTxWarp>
          </a:bodyPr>
          <a:lstStyle/>
          <a:p>
            <a:endParaRPr lang="en-US"/>
          </a:p>
        </p:txBody>
      </p:sp>
      <p:sp>
        <p:nvSpPr>
          <p:cNvPr id="37962" name="Rectangle 171"/>
          <p:cNvSpPr>
            <a:spLocks noChangeArrowheads="1"/>
          </p:cNvSpPr>
          <p:nvPr/>
        </p:nvSpPr>
        <p:spPr bwMode="auto">
          <a:xfrm>
            <a:off x="2949575" y="4676775"/>
            <a:ext cx="238125" cy="209550"/>
          </a:xfrm>
          <a:prstGeom prst="rect">
            <a:avLst/>
          </a:prstGeom>
          <a:solidFill>
            <a:schemeClr val="bg2"/>
          </a:solidFill>
          <a:ln w="9525">
            <a:noFill/>
            <a:miter lim="800000"/>
            <a:headEnd/>
            <a:tailEnd/>
          </a:ln>
        </p:spPr>
        <p:txBody>
          <a:bodyPr wrap="none" anchor="ctr">
            <a:prstTxWarp prst="textNoShape">
              <a:avLst/>
            </a:prstTxWarp>
          </a:bodyPr>
          <a:lstStyle/>
          <a:p>
            <a:endParaRPr lang="en-US"/>
          </a:p>
        </p:txBody>
      </p:sp>
      <p:sp>
        <p:nvSpPr>
          <p:cNvPr id="37963" name="Rectangle 172"/>
          <p:cNvSpPr>
            <a:spLocks noChangeArrowheads="1"/>
          </p:cNvSpPr>
          <p:nvPr/>
        </p:nvSpPr>
        <p:spPr bwMode="auto">
          <a:xfrm>
            <a:off x="1285875" y="5232400"/>
            <a:ext cx="238125" cy="209550"/>
          </a:xfrm>
          <a:prstGeom prst="rect">
            <a:avLst/>
          </a:prstGeom>
          <a:solidFill>
            <a:schemeClr val="bg2"/>
          </a:solidFill>
          <a:ln w="9525">
            <a:noFill/>
            <a:miter lim="800000"/>
            <a:headEnd/>
            <a:tailEnd/>
          </a:ln>
        </p:spPr>
        <p:txBody>
          <a:bodyPr wrap="none" anchor="ctr">
            <a:prstTxWarp prst="textNoShape">
              <a:avLst/>
            </a:prstTxWarp>
          </a:bodyPr>
          <a:lstStyle/>
          <a:p>
            <a:endParaRPr lang="en-US"/>
          </a:p>
        </p:txBody>
      </p:sp>
      <p:sp>
        <p:nvSpPr>
          <p:cNvPr id="37964" name="Rectangle 173"/>
          <p:cNvSpPr>
            <a:spLocks noChangeArrowheads="1"/>
          </p:cNvSpPr>
          <p:nvPr/>
        </p:nvSpPr>
        <p:spPr bwMode="auto">
          <a:xfrm>
            <a:off x="1524000" y="5232400"/>
            <a:ext cx="236538" cy="209550"/>
          </a:xfrm>
          <a:prstGeom prst="rect">
            <a:avLst/>
          </a:prstGeom>
          <a:solidFill>
            <a:schemeClr val="bg2"/>
          </a:solidFill>
          <a:ln w="9525">
            <a:noFill/>
            <a:miter lim="800000"/>
            <a:headEnd/>
            <a:tailEnd/>
          </a:ln>
        </p:spPr>
        <p:txBody>
          <a:bodyPr wrap="none" anchor="ctr">
            <a:prstTxWarp prst="textNoShape">
              <a:avLst/>
            </a:prstTxWarp>
          </a:bodyPr>
          <a:lstStyle/>
          <a:p>
            <a:endParaRPr lang="en-US"/>
          </a:p>
        </p:txBody>
      </p:sp>
      <p:sp>
        <p:nvSpPr>
          <p:cNvPr id="37965" name="Rectangle 174"/>
          <p:cNvSpPr>
            <a:spLocks noChangeArrowheads="1"/>
          </p:cNvSpPr>
          <p:nvPr/>
        </p:nvSpPr>
        <p:spPr bwMode="auto">
          <a:xfrm>
            <a:off x="1998663" y="5232400"/>
            <a:ext cx="238125" cy="209550"/>
          </a:xfrm>
          <a:prstGeom prst="rect">
            <a:avLst/>
          </a:prstGeom>
          <a:solidFill>
            <a:schemeClr val="bg2"/>
          </a:solidFill>
          <a:ln w="9525">
            <a:noFill/>
            <a:miter lim="800000"/>
            <a:headEnd/>
            <a:tailEnd/>
          </a:ln>
        </p:spPr>
        <p:txBody>
          <a:bodyPr wrap="none" anchor="ctr">
            <a:prstTxWarp prst="textNoShape">
              <a:avLst/>
            </a:prstTxWarp>
          </a:bodyPr>
          <a:lstStyle/>
          <a:p>
            <a:endParaRPr lang="en-US"/>
          </a:p>
        </p:txBody>
      </p:sp>
      <p:sp>
        <p:nvSpPr>
          <p:cNvPr id="37966" name="Text Box 175"/>
          <p:cNvSpPr txBox="1">
            <a:spLocks noChangeArrowheads="1"/>
          </p:cNvSpPr>
          <p:nvPr/>
        </p:nvSpPr>
        <p:spPr bwMode="auto">
          <a:xfrm>
            <a:off x="457200" y="4676775"/>
            <a:ext cx="554038" cy="209550"/>
          </a:xfrm>
          <a:prstGeom prst="rect">
            <a:avLst/>
          </a:prstGeom>
          <a:noFill/>
          <a:ln w="9525">
            <a:noFill/>
            <a:miter lim="800000"/>
            <a:headEnd/>
            <a:tailEnd/>
          </a:ln>
        </p:spPr>
        <p:txBody>
          <a:bodyPr lIns="0" tIns="0" rIns="0" bIns="0" anchor="ctr">
            <a:prstTxWarp prst="textNoShape">
              <a:avLst/>
            </a:prstTxWarp>
          </a:bodyPr>
          <a:lstStyle/>
          <a:p>
            <a:pPr algn="ctr"/>
            <a:r>
              <a:rPr lang="en-US" sz="1000" b="1"/>
              <a:t>Gene 1</a:t>
            </a:r>
          </a:p>
        </p:txBody>
      </p:sp>
      <p:sp>
        <p:nvSpPr>
          <p:cNvPr id="37967" name="Text Box 176"/>
          <p:cNvSpPr txBox="1">
            <a:spLocks noChangeArrowheads="1"/>
          </p:cNvSpPr>
          <p:nvPr/>
        </p:nvSpPr>
        <p:spPr bwMode="auto">
          <a:xfrm>
            <a:off x="457200" y="4954588"/>
            <a:ext cx="554038" cy="209550"/>
          </a:xfrm>
          <a:prstGeom prst="rect">
            <a:avLst/>
          </a:prstGeom>
          <a:noFill/>
          <a:ln w="9525">
            <a:noFill/>
            <a:miter lim="800000"/>
            <a:headEnd/>
            <a:tailEnd/>
          </a:ln>
        </p:spPr>
        <p:txBody>
          <a:bodyPr lIns="0" tIns="0" rIns="0" bIns="0" anchor="ctr">
            <a:prstTxWarp prst="textNoShape">
              <a:avLst/>
            </a:prstTxWarp>
          </a:bodyPr>
          <a:lstStyle/>
          <a:p>
            <a:pPr algn="ctr"/>
            <a:r>
              <a:rPr lang="en-US" sz="1000" b="1"/>
              <a:t>Gene 2</a:t>
            </a:r>
          </a:p>
        </p:txBody>
      </p:sp>
      <p:sp>
        <p:nvSpPr>
          <p:cNvPr id="37968" name="Text Box 177"/>
          <p:cNvSpPr txBox="1">
            <a:spLocks noChangeArrowheads="1"/>
          </p:cNvSpPr>
          <p:nvPr/>
        </p:nvSpPr>
        <p:spPr bwMode="auto">
          <a:xfrm>
            <a:off x="457200" y="5232400"/>
            <a:ext cx="554038" cy="209550"/>
          </a:xfrm>
          <a:prstGeom prst="rect">
            <a:avLst/>
          </a:prstGeom>
          <a:noFill/>
          <a:ln w="9525">
            <a:noFill/>
            <a:miter lim="800000"/>
            <a:headEnd/>
            <a:tailEnd/>
          </a:ln>
        </p:spPr>
        <p:txBody>
          <a:bodyPr lIns="0" tIns="0" rIns="0" bIns="0" anchor="ctr">
            <a:prstTxWarp prst="textNoShape">
              <a:avLst/>
            </a:prstTxWarp>
          </a:bodyPr>
          <a:lstStyle/>
          <a:p>
            <a:pPr algn="ctr"/>
            <a:r>
              <a:rPr lang="en-US" sz="1000" b="1"/>
              <a:t>Gene 3</a:t>
            </a:r>
          </a:p>
        </p:txBody>
      </p:sp>
      <p:sp>
        <p:nvSpPr>
          <p:cNvPr id="37969" name="Text Box 178"/>
          <p:cNvSpPr txBox="1">
            <a:spLocks noChangeArrowheads="1"/>
          </p:cNvSpPr>
          <p:nvPr/>
        </p:nvSpPr>
        <p:spPr bwMode="auto">
          <a:xfrm>
            <a:off x="457200" y="5511800"/>
            <a:ext cx="554038" cy="207963"/>
          </a:xfrm>
          <a:prstGeom prst="rect">
            <a:avLst/>
          </a:prstGeom>
          <a:noFill/>
          <a:ln w="9525">
            <a:noFill/>
            <a:miter lim="800000"/>
            <a:headEnd/>
            <a:tailEnd/>
          </a:ln>
        </p:spPr>
        <p:txBody>
          <a:bodyPr lIns="0" tIns="0" rIns="0" bIns="0" anchor="ctr">
            <a:prstTxWarp prst="textNoShape">
              <a:avLst/>
            </a:prstTxWarp>
          </a:bodyPr>
          <a:lstStyle/>
          <a:p>
            <a:pPr algn="ctr"/>
            <a:r>
              <a:rPr lang="en-US" sz="1000" b="1"/>
              <a:t>Gene 4</a:t>
            </a:r>
          </a:p>
        </p:txBody>
      </p:sp>
      <p:sp>
        <p:nvSpPr>
          <p:cNvPr id="37970" name="Text Box 179"/>
          <p:cNvSpPr txBox="1">
            <a:spLocks noChangeArrowheads="1"/>
          </p:cNvSpPr>
          <p:nvPr/>
        </p:nvSpPr>
        <p:spPr bwMode="auto">
          <a:xfrm rot="-2700000">
            <a:off x="968375" y="4191000"/>
            <a:ext cx="950913" cy="207963"/>
          </a:xfrm>
          <a:prstGeom prst="rect">
            <a:avLst/>
          </a:prstGeom>
          <a:noFill/>
          <a:ln w="9525">
            <a:noFill/>
            <a:miter lim="800000"/>
            <a:headEnd/>
            <a:tailEnd/>
          </a:ln>
        </p:spPr>
        <p:txBody>
          <a:bodyPr lIns="0" tIns="0" rIns="0" bIns="0" anchor="ctr">
            <a:prstTxWarp prst="textNoShape">
              <a:avLst/>
            </a:prstTxWarp>
          </a:bodyPr>
          <a:lstStyle/>
          <a:p>
            <a:pPr algn="ctr"/>
            <a:r>
              <a:rPr lang="en-US" sz="1000" b="1"/>
              <a:t>Experiment 1</a:t>
            </a:r>
          </a:p>
        </p:txBody>
      </p:sp>
      <p:sp>
        <p:nvSpPr>
          <p:cNvPr id="37971" name="Text Box 180"/>
          <p:cNvSpPr txBox="1">
            <a:spLocks noChangeArrowheads="1"/>
          </p:cNvSpPr>
          <p:nvPr/>
        </p:nvSpPr>
        <p:spPr bwMode="auto">
          <a:xfrm rot="-2700000">
            <a:off x="1206500" y="4191000"/>
            <a:ext cx="950913" cy="207963"/>
          </a:xfrm>
          <a:prstGeom prst="rect">
            <a:avLst/>
          </a:prstGeom>
          <a:noFill/>
          <a:ln w="9525">
            <a:noFill/>
            <a:miter lim="800000"/>
            <a:headEnd/>
            <a:tailEnd/>
          </a:ln>
        </p:spPr>
        <p:txBody>
          <a:bodyPr lIns="0" tIns="0" rIns="0" bIns="0" anchor="ctr">
            <a:prstTxWarp prst="textNoShape">
              <a:avLst/>
            </a:prstTxWarp>
          </a:bodyPr>
          <a:lstStyle/>
          <a:p>
            <a:pPr algn="ctr"/>
            <a:r>
              <a:rPr lang="en-US" sz="1000" b="1"/>
              <a:t>Experiment 2</a:t>
            </a:r>
          </a:p>
        </p:txBody>
      </p:sp>
      <p:sp>
        <p:nvSpPr>
          <p:cNvPr id="37972" name="Text Box 181"/>
          <p:cNvSpPr txBox="1">
            <a:spLocks noChangeArrowheads="1"/>
          </p:cNvSpPr>
          <p:nvPr/>
        </p:nvSpPr>
        <p:spPr bwMode="auto">
          <a:xfrm rot="-2700000">
            <a:off x="2157413" y="4191000"/>
            <a:ext cx="950912" cy="207963"/>
          </a:xfrm>
          <a:prstGeom prst="rect">
            <a:avLst/>
          </a:prstGeom>
          <a:noFill/>
          <a:ln w="9525">
            <a:noFill/>
            <a:miter lim="800000"/>
            <a:headEnd/>
            <a:tailEnd/>
          </a:ln>
        </p:spPr>
        <p:txBody>
          <a:bodyPr lIns="0" tIns="0" rIns="0" bIns="0" anchor="ctr">
            <a:prstTxWarp prst="textNoShape">
              <a:avLst/>
            </a:prstTxWarp>
          </a:bodyPr>
          <a:lstStyle/>
          <a:p>
            <a:pPr algn="ctr"/>
            <a:r>
              <a:rPr lang="en-US" sz="1000" b="1"/>
              <a:t>Experiment 6</a:t>
            </a:r>
          </a:p>
        </p:txBody>
      </p:sp>
      <p:sp>
        <p:nvSpPr>
          <p:cNvPr id="37973" name="Text Box 182"/>
          <p:cNvSpPr txBox="1">
            <a:spLocks noChangeArrowheads="1"/>
          </p:cNvSpPr>
          <p:nvPr/>
        </p:nvSpPr>
        <p:spPr bwMode="auto">
          <a:xfrm rot="-2700000">
            <a:off x="1681163" y="4191000"/>
            <a:ext cx="950912" cy="207963"/>
          </a:xfrm>
          <a:prstGeom prst="rect">
            <a:avLst/>
          </a:prstGeom>
          <a:noFill/>
          <a:ln w="9525">
            <a:noFill/>
            <a:miter lim="800000"/>
            <a:headEnd/>
            <a:tailEnd/>
          </a:ln>
        </p:spPr>
        <p:txBody>
          <a:bodyPr lIns="0" tIns="0" rIns="0" bIns="0" anchor="ctr">
            <a:prstTxWarp prst="textNoShape">
              <a:avLst/>
            </a:prstTxWarp>
          </a:bodyPr>
          <a:lstStyle/>
          <a:p>
            <a:pPr algn="ctr"/>
            <a:r>
              <a:rPr lang="en-US" sz="1000" b="1"/>
              <a:t>Experiment 4</a:t>
            </a:r>
          </a:p>
        </p:txBody>
      </p:sp>
      <p:sp>
        <p:nvSpPr>
          <p:cNvPr id="37974" name="Text Box 183"/>
          <p:cNvSpPr txBox="1">
            <a:spLocks noChangeArrowheads="1"/>
          </p:cNvSpPr>
          <p:nvPr/>
        </p:nvSpPr>
        <p:spPr bwMode="auto">
          <a:xfrm rot="-2700000">
            <a:off x="1919288" y="4191000"/>
            <a:ext cx="950912" cy="207963"/>
          </a:xfrm>
          <a:prstGeom prst="rect">
            <a:avLst/>
          </a:prstGeom>
          <a:noFill/>
          <a:ln w="9525">
            <a:noFill/>
            <a:miter lim="800000"/>
            <a:headEnd/>
            <a:tailEnd/>
          </a:ln>
        </p:spPr>
        <p:txBody>
          <a:bodyPr lIns="0" tIns="0" rIns="0" bIns="0" anchor="ctr">
            <a:prstTxWarp prst="textNoShape">
              <a:avLst/>
            </a:prstTxWarp>
          </a:bodyPr>
          <a:lstStyle/>
          <a:p>
            <a:pPr algn="ctr"/>
            <a:r>
              <a:rPr lang="en-US" sz="1000" b="1"/>
              <a:t>Experiment 5</a:t>
            </a:r>
          </a:p>
        </p:txBody>
      </p:sp>
      <p:sp>
        <p:nvSpPr>
          <p:cNvPr id="37975" name="Text Box 184"/>
          <p:cNvSpPr txBox="1">
            <a:spLocks noChangeArrowheads="1"/>
          </p:cNvSpPr>
          <p:nvPr/>
        </p:nvSpPr>
        <p:spPr bwMode="auto">
          <a:xfrm rot="-2700000">
            <a:off x="1444625" y="4191000"/>
            <a:ext cx="950913" cy="207963"/>
          </a:xfrm>
          <a:prstGeom prst="rect">
            <a:avLst/>
          </a:prstGeom>
          <a:noFill/>
          <a:ln w="9525">
            <a:noFill/>
            <a:miter lim="800000"/>
            <a:headEnd/>
            <a:tailEnd/>
          </a:ln>
        </p:spPr>
        <p:txBody>
          <a:bodyPr lIns="0" tIns="0" rIns="0" bIns="0" anchor="ctr">
            <a:prstTxWarp prst="textNoShape">
              <a:avLst/>
            </a:prstTxWarp>
          </a:bodyPr>
          <a:lstStyle/>
          <a:p>
            <a:pPr algn="ctr"/>
            <a:r>
              <a:rPr lang="en-US" sz="1000" b="1"/>
              <a:t>Experiment 3</a:t>
            </a:r>
          </a:p>
        </p:txBody>
      </p:sp>
      <p:sp>
        <p:nvSpPr>
          <p:cNvPr id="37976" name="Text Box 185"/>
          <p:cNvSpPr txBox="1">
            <a:spLocks noChangeArrowheads="1"/>
          </p:cNvSpPr>
          <p:nvPr/>
        </p:nvSpPr>
        <p:spPr bwMode="auto">
          <a:xfrm rot="-2700000">
            <a:off x="2395538" y="4191000"/>
            <a:ext cx="950912" cy="207963"/>
          </a:xfrm>
          <a:prstGeom prst="rect">
            <a:avLst/>
          </a:prstGeom>
          <a:noFill/>
          <a:ln w="9525">
            <a:noFill/>
            <a:miter lim="800000"/>
            <a:headEnd/>
            <a:tailEnd/>
          </a:ln>
        </p:spPr>
        <p:txBody>
          <a:bodyPr lIns="0" tIns="0" rIns="0" bIns="0" anchor="ctr">
            <a:prstTxWarp prst="textNoShape">
              <a:avLst/>
            </a:prstTxWarp>
          </a:bodyPr>
          <a:lstStyle/>
          <a:p>
            <a:pPr algn="ctr"/>
            <a:r>
              <a:rPr lang="en-US" sz="1000" b="1"/>
              <a:t>Experiment 7</a:t>
            </a:r>
          </a:p>
        </p:txBody>
      </p:sp>
      <p:sp>
        <p:nvSpPr>
          <p:cNvPr id="37977" name="Text Box 186"/>
          <p:cNvSpPr txBox="1">
            <a:spLocks noChangeArrowheads="1"/>
          </p:cNvSpPr>
          <p:nvPr/>
        </p:nvSpPr>
        <p:spPr bwMode="auto">
          <a:xfrm rot="-2700000">
            <a:off x="2632075" y="4191000"/>
            <a:ext cx="950913" cy="207963"/>
          </a:xfrm>
          <a:prstGeom prst="rect">
            <a:avLst/>
          </a:prstGeom>
          <a:noFill/>
          <a:ln w="9525">
            <a:noFill/>
            <a:miter lim="800000"/>
            <a:headEnd/>
            <a:tailEnd/>
          </a:ln>
        </p:spPr>
        <p:txBody>
          <a:bodyPr lIns="0" tIns="0" rIns="0" bIns="0" anchor="ctr">
            <a:prstTxWarp prst="textNoShape">
              <a:avLst/>
            </a:prstTxWarp>
          </a:bodyPr>
          <a:lstStyle/>
          <a:p>
            <a:pPr algn="ctr"/>
            <a:r>
              <a:rPr lang="en-US" sz="1000" b="1"/>
              <a:t>Experiment  8</a:t>
            </a:r>
          </a:p>
        </p:txBody>
      </p:sp>
      <p:sp>
        <p:nvSpPr>
          <p:cNvPr id="37978" name="Text Box 187"/>
          <p:cNvSpPr txBox="1">
            <a:spLocks noChangeArrowheads="1"/>
          </p:cNvSpPr>
          <p:nvPr/>
        </p:nvSpPr>
        <p:spPr bwMode="auto">
          <a:xfrm rot="-2700000">
            <a:off x="2870200" y="4191000"/>
            <a:ext cx="950913" cy="207963"/>
          </a:xfrm>
          <a:prstGeom prst="rect">
            <a:avLst/>
          </a:prstGeom>
          <a:noFill/>
          <a:ln w="9525">
            <a:noFill/>
            <a:miter lim="800000"/>
            <a:headEnd/>
            <a:tailEnd/>
          </a:ln>
        </p:spPr>
        <p:txBody>
          <a:bodyPr lIns="0" tIns="0" rIns="0" bIns="0" anchor="ctr">
            <a:prstTxWarp prst="textNoShape">
              <a:avLst/>
            </a:prstTxWarp>
          </a:bodyPr>
          <a:lstStyle/>
          <a:p>
            <a:pPr algn="ctr"/>
            <a:r>
              <a:rPr lang="en-US" sz="1000" b="1"/>
              <a:t>Experiment 9</a:t>
            </a:r>
          </a:p>
        </p:txBody>
      </p:sp>
      <p:sp>
        <p:nvSpPr>
          <p:cNvPr id="37979" name="Text Box 188"/>
          <p:cNvSpPr txBox="1">
            <a:spLocks noChangeArrowheads="1"/>
          </p:cNvSpPr>
          <p:nvPr/>
        </p:nvSpPr>
        <p:spPr bwMode="auto">
          <a:xfrm rot="-2700000">
            <a:off x="3108325" y="4191000"/>
            <a:ext cx="950913" cy="207963"/>
          </a:xfrm>
          <a:prstGeom prst="rect">
            <a:avLst/>
          </a:prstGeom>
          <a:noFill/>
          <a:ln w="9525">
            <a:noFill/>
            <a:miter lim="800000"/>
            <a:headEnd/>
            <a:tailEnd/>
          </a:ln>
        </p:spPr>
        <p:txBody>
          <a:bodyPr lIns="0" tIns="0" rIns="0" bIns="0" anchor="ctr">
            <a:prstTxWarp prst="textNoShape">
              <a:avLst/>
            </a:prstTxWarp>
          </a:bodyPr>
          <a:lstStyle/>
          <a:p>
            <a:pPr algn="ctr"/>
            <a:r>
              <a:rPr lang="en-US" sz="1000" b="1"/>
              <a:t>Experiment 10</a:t>
            </a:r>
          </a:p>
        </p:txBody>
      </p:sp>
      <p:sp>
        <p:nvSpPr>
          <p:cNvPr id="37980" name="Rectangle 189"/>
          <p:cNvSpPr>
            <a:spLocks noChangeArrowheads="1"/>
          </p:cNvSpPr>
          <p:nvPr/>
        </p:nvSpPr>
        <p:spPr bwMode="auto">
          <a:xfrm>
            <a:off x="1524000" y="5789613"/>
            <a:ext cx="236538" cy="207962"/>
          </a:xfrm>
          <a:prstGeom prst="rect">
            <a:avLst/>
          </a:prstGeom>
          <a:solidFill>
            <a:srgbClr val="990000"/>
          </a:solidFill>
          <a:ln w="9525">
            <a:noFill/>
            <a:miter lim="800000"/>
            <a:headEnd/>
            <a:tailEnd/>
          </a:ln>
        </p:spPr>
        <p:txBody>
          <a:bodyPr wrap="none" anchor="ctr">
            <a:prstTxWarp prst="textNoShape">
              <a:avLst/>
            </a:prstTxWarp>
          </a:bodyPr>
          <a:lstStyle/>
          <a:p>
            <a:endParaRPr lang="en-US"/>
          </a:p>
        </p:txBody>
      </p:sp>
      <p:sp>
        <p:nvSpPr>
          <p:cNvPr id="37981" name="Rectangle 190"/>
          <p:cNvSpPr>
            <a:spLocks noChangeArrowheads="1"/>
          </p:cNvSpPr>
          <p:nvPr/>
        </p:nvSpPr>
        <p:spPr bwMode="auto">
          <a:xfrm>
            <a:off x="2474913" y="5789613"/>
            <a:ext cx="236537" cy="207962"/>
          </a:xfrm>
          <a:prstGeom prst="rect">
            <a:avLst/>
          </a:prstGeom>
          <a:solidFill>
            <a:srgbClr val="990000"/>
          </a:solidFill>
          <a:ln w="9525">
            <a:noFill/>
            <a:miter lim="800000"/>
            <a:headEnd/>
            <a:tailEnd/>
          </a:ln>
        </p:spPr>
        <p:txBody>
          <a:bodyPr wrap="none" anchor="ctr">
            <a:prstTxWarp prst="textNoShape">
              <a:avLst/>
            </a:prstTxWarp>
          </a:bodyPr>
          <a:lstStyle/>
          <a:p>
            <a:endParaRPr lang="en-US"/>
          </a:p>
        </p:txBody>
      </p:sp>
      <p:sp>
        <p:nvSpPr>
          <p:cNvPr id="37982" name="Rectangle 191"/>
          <p:cNvSpPr>
            <a:spLocks noChangeArrowheads="1"/>
          </p:cNvSpPr>
          <p:nvPr/>
        </p:nvSpPr>
        <p:spPr bwMode="auto">
          <a:xfrm>
            <a:off x="1285875" y="5789613"/>
            <a:ext cx="238125" cy="207962"/>
          </a:xfrm>
          <a:prstGeom prst="rect">
            <a:avLst/>
          </a:prstGeom>
          <a:solidFill>
            <a:srgbClr val="CC0000"/>
          </a:solidFill>
          <a:ln w="9525">
            <a:noFill/>
            <a:miter lim="800000"/>
            <a:headEnd/>
            <a:tailEnd/>
          </a:ln>
        </p:spPr>
        <p:txBody>
          <a:bodyPr wrap="none" anchor="ctr">
            <a:prstTxWarp prst="textNoShape">
              <a:avLst/>
            </a:prstTxWarp>
          </a:bodyPr>
          <a:lstStyle/>
          <a:p>
            <a:endParaRPr lang="en-US"/>
          </a:p>
        </p:txBody>
      </p:sp>
      <p:sp>
        <p:nvSpPr>
          <p:cNvPr id="37983" name="Rectangle 192"/>
          <p:cNvSpPr>
            <a:spLocks noChangeArrowheads="1"/>
          </p:cNvSpPr>
          <p:nvPr/>
        </p:nvSpPr>
        <p:spPr bwMode="auto">
          <a:xfrm>
            <a:off x="3187700" y="5789613"/>
            <a:ext cx="238125" cy="207962"/>
          </a:xfrm>
          <a:prstGeom prst="rect">
            <a:avLst/>
          </a:prstGeom>
          <a:solidFill>
            <a:srgbClr val="CC0000"/>
          </a:solidFill>
          <a:ln w="9525">
            <a:noFill/>
            <a:miter lim="800000"/>
            <a:headEnd/>
            <a:tailEnd/>
          </a:ln>
        </p:spPr>
        <p:txBody>
          <a:bodyPr wrap="none" anchor="ctr">
            <a:prstTxWarp prst="textNoShape">
              <a:avLst/>
            </a:prstTxWarp>
          </a:bodyPr>
          <a:lstStyle/>
          <a:p>
            <a:endParaRPr lang="en-US"/>
          </a:p>
        </p:txBody>
      </p:sp>
      <p:sp>
        <p:nvSpPr>
          <p:cNvPr id="37984" name="Rectangle 193"/>
          <p:cNvSpPr>
            <a:spLocks noChangeArrowheads="1"/>
          </p:cNvSpPr>
          <p:nvPr/>
        </p:nvSpPr>
        <p:spPr bwMode="auto">
          <a:xfrm>
            <a:off x="1047750" y="5789613"/>
            <a:ext cx="238125" cy="207962"/>
          </a:xfrm>
          <a:prstGeom prst="rect">
            <a:avLst/>
          </a:prstGeom>
          <a:solidFill>
            <a:srgbClr val="006600"/>
          </a:solidFill>
          <a:ln w="9525">
            <a:noFill/>
            <a:miter lim="800000"/>
            <a:headEnd/>
            <a:tailEnd/>
          </a:ln>
        </p:spPr>
        <p:txBody>
          <a:bodyPr wrap="none" anchor="ctr">
            <a:prstTxWarp prst="textNoShape">
              <a:avLst/>
            </a:prstTxWarp>
          </a:bodyPr>
          <a:lstStyle/>
          <a:p>
            <a:endParaRPr lang="en-US"/>
          </a:p>
        </p:txBody>
      </p:sp>
      <p:sp>
        <p:nvSpPr>
          <p:cNvPr id="37985" name="Rectangle 194"/>
          <p:cNvSpPr>
            <a:spLocks noChangeArrowheads="1"/>
          </p:cNvSpPr>
          <p:nvPr/>
        </p:nvSpPr>
        <p:spPr bwMode="auto">
          <a:xfrm>
            <a:off x="2949575" y="5789613"/>
            <a:ext cx="238125" cy="207962"/>
          </a:xfrm>
          <a:prstGeom prst="rect">
            <a:avLst/>
          </a:prstGeom>
          <a:solidFill>
            <a:srgbClr val="006600"/>
          </a:solidFill>
          <a:ln w="9525">
            <a:noFill/>
            <a:miter lim="800000"/>
            <a:headEnd/>
            <a:tailEnd/>
          </a:ln>
        </p:spPr>
        <p:txBody>
          <a:bodyPr wrap="none" anchor="ctr">
            <a:prstTxWarp prst="textNoShape">
              <a:avLst/>
            </a:prstTxWarp>
          </a:bodyPr>
          <a:lstStyle/>
          <a:p>
            <a:endParaRPr lang="en-US"/>
          </a:p>
        </p:txBody>
      </p:sp>
      <p:sp>
        <p:nvSpPr>
          <p:cNvPr id="37986" name="Rectangle 195"/>
          <p:cNvSpPr>
            <a:spLocks noChangeArrowheads="1"/>
          </p:cNvSpPr>
          <p:nvPr/>
        </p:nvSpPr>
        <p:spPr bwMode="auto">
          <a:xfrm>
            <a:off x="1998663" y="5789613"/>
            <a:ext cx="238125" cy="207962"/>
          </a:xfrm>
          <a:prstGeom prst="rect">
            <a:avLst/>
          </a:prstGeom>
          <a:solidFill>
            <a:srgbClr val="00FF00"/>
          </a:solidFill>
          <a:ln w="9525">
            <a:noFill/>
            <a:miter lim="800000"/>
            <a:headEnd/>
            <a:tailEnd/>
          </a:ln>
        </p:spPr>
        <p:txBody>
          <a:bodyPr wrap="none" anchor="ctr">
            <a:prstTxWarp prst="textNoShape">
              <a:avLst/>
            </a:prstTxWarp>
          </a:bodyPr>
          <a:lstStyle/>
          <a:p>
            <a:endParaRPr lang="en-US"/>
          </a:p>
        </p:txBody>
      </p:sp>
      <p:sp>
        <p:nvSpPr>
          <p:cNvPr id="37987" name="Rectangle 196"/>
          <p:cNvSpPr>
            <a:spLocks noChangeArrowheads="1"/>
          </p:cNvSpPr>
          <p:nvPr/>
        </p:nvSpPr>
        <p:spPr bwMode="auto">
          <a:xfrm>
            <a:off x="2711450" y="5789613"/>
            <a:ext cx="238125" cy="207962"/>
          </a:xfrm>
          <a:prstGeom prst="rect">
            <a:avLst/>
          </a:prstGeom>
          <a:solidFill>
            <a:srgbClr val="00FF00"/>
          </a:solidFill>
          <a:ln w="9525">
            <a:noFill/>
            <a:miter lim="800000"/>
            <a:headEnd/>
            <a:tailEnd/>
          </a:ln>
        </p:spPr>
        <p:txBody>
          <a:bodyPr wrap="none" anchor="ctr">
            <a:prstTxWarp prst="textNoShape">
              <a:avLst/>
            </a:prstTxWarp>
          </a:bodyPr>
          <a:lstStyle/>
          <a:p>
            <a:endParaRPr lang="en-US"/>
          </a:p>
        </p:txBody>
      </p:sp>
      <p:sp>
        <p:nvSpPr>
          <p:cNvPr id="37988" name="Rectangle 197"/>
          <p:cNvSpPr>
            <a:spLocks noChangeArrowheads="1"/>
          </p:cNvSpPr>
          <p:nvPr/>
        </p:nvSpPr>
        <p:spPr bwMode="auto">
          <a:xfrm>
            <a:off x="1760538" y="5789613"/>
            <a:ext cx="238125" cy="207962"/>
          </a:xfrm>
          <a:prstGeom prst="rect">
            <a:avLst/>
          </a:prstGeom>
          <a:solidFill>
            <a:srgbClr val="990000"/>
          </a:solidFill>
          <a:ln w="9525">
            <a:noFill/>
            <a:miter lim="800000"/>
            <a:headEnd/>
            <a:tailEnd/>
          </a:ln>
        </p:spPr>
        <p:txBody>
          <a:bodyPr wrap="none" anchor="ctr">
            <a:prstTxWarp prst="textNoShape">
              <a:avLst/>
            </a:prstTxWarp>
          </a:bodyPr>
          <a:lstStyle/>
          <a:p>
            <a:endParaRPr lang="en-US"/>
          </a:p>
        </p:txBody>
      </p:sp>
      <p:sp>
        <p:nvSpPr>
          <p:cNvPr id="37989" name="Rectangle 198"/>
          <p:cNvSpPr>
            <a:spLocks noChangeArrowheads="1"/>
          </p:cNvSpPr>
          <p:nvPr/>
        </p:nvSpPr>
        <p:spPr bwMode="auto">
          <a:xfrm>
            <a:off x="2236788" y="5789613"/>
            <a:ext cx="238125" cy="207962"/>
          </a:xfrm>
          <a:prstGeom prst="rect">
            <a:avLst/>
          </a:prstGeom>
          <a:solidFill>
            <a:schemeClr val="bg2"/>
          </a:solidFill>
          <a:ln w="9525">
            <a:noFill/>
            <a:miter lim="800000"/>
            <a:headEnd/>
            <a:tailEnd/>
          </a:ln>
        </p:spPr>
        <p:txBody>
          <a:bodyPr wrap="none" anchor="ctr">
            <a:prstTxWarp prst="textNoShape">
              <a:avLst/>
            </a:prstTxWarp>
          </a:bodyPr>
          <a:lstStyle/>
          <a:p>
            <a:endParaRPr lang="en-US"/>
          </a:p>
        </p:txBody>
      </p:sp>
      <p:sp>
        <p:nvSpPr>
          <p:cNvPr id="37990" name="Text Box 199"/>
          <p:cNvSpPr txBox="1">
            <a:spLocks noChangeArrowheads="1"/>
          </p:cNvSpPr>
          <p:nvPr/>
        </p:nvSpPr>
        <p:spPr bwMode="auto">
          <a:xfrm>
            <a:off x="457200" y="5789613"/>
            <a:ext cx="554038" cy="207962"/>
          </a:xfrm>
          <a:prstGeom prst="rect">
            <a:avLst/>
          </a:prstGeom>
          <a:noFill/>
          <a:ln w="9525">
            <a:noFill/>
            <a:miter lim="800000"/>
            <a:headEnd/>
            <a:tailEnd/>
          </a:ln>
        </p:spPr>
        <p:txBody>
          <a:bodyPr lIns="0" tIns="0" rIns="0" bIns="0" anchor="ctr">
            <a:prstTxWarp prst="textNoShape">
              <a:avLst/>
            </a:prstTxWarp>
          </a:bodyPr>
          <a:lstStyle/>
          <a:p>
            <a:pPr algn="ctr"/>
            <a:r>
              <a:rPr lang="en-US" sz="1000" b="1"/>
              <a:t>Gene 5</a:t>
            </a:r>
          </a:p>
        </p:txBody>
      </p:sp>
      <p:sp>
        <p:nvSpPr>
          <p:cNvPr id="37991" name="Rectangle 200"/>
          <p:cNvSpPr>
            <a:spLocks noChangeArrowheads="1"/>
          </p:cNvSpPr>
          <p:nvPr/>
        </p:nvSpPr>
        <p:spPr bwMode="auto">
          <a:xfrm>
            <a:off x="1524000" y="5789613"/>
            <a:ext cx="236538" cy="207962"/>
          </a:xfrm>
          <a:prstGeom prst="rect">
            <a:avLst/>
          </a:prstGeom>
          <a:solidFill>
            <a:srgbClr val="990000"/>
          </a:solidFill>
          <a:ln w="9525">
            <a:noFill/>
            <a:miter lim="800000"/>
            <a:headEnd/>
            <a:tailEnd/>
          </a:ln>
        </p:spPr>
        <p:txBody>
          <a:bodyPr wrap="none" anchor="ctr">
            <a:prstTxWarp prst="textNoShape">
              <a:avLst/>
            </a:prstTxWarp>
          </a:bodyPr>
          <a:lstStyle/>
          <a:p>
            <a:endParaRPr lang="en-US"/>
          </a:p>
        </p:txBody>
      </p:sp>
      <p:sp>
        <p:nvSpPr>
          <p:cNvPr id="37992" name="Rectangle 201"/>
          <p:cNvSpPr>
            <a:spLocks noChangeArrowheads="1"/>
          </p:cNvSpPr>
          <p:nvPr/>
        </p:nvSpPr>
        <p:spPr bwMode="auto">
          <a:xfrm>
            <a:off x="1524000" y="5789613"/>
            <a:ext cx="236538" cy="207962"/>
          </a:xfrm>
          <a:prstGeom prst="rect">
            <a:avLst/>
          </a:prstGeom>
          <a:solidFill>
            <a:srgbClr val="CC0000"/>
          </a:solidFill>
          <a:ln w="9525">
            <a:noFill/>
            <a:miter lim="800000"/>
            <a:headEnd/>
            <a:tailEnd/>
          </a:ln>
        </p:spPr>
        <p:txBody>
          <a:bodyPr wrap="none" anchor="ctr">
            <a:prstTxWarp prst="textNoShape">
              <a:avLst/>
            </a:prstTxWarp>
          </a:bodyPr>
          <a:lstStyle/>
          <a:p>
            <a:endParaRPr lang="en-US"/>
          </a:p>
        </p:txBody>
      </p:sp>
      <p:sp>
        <p:nvSpPr>
          <p:cNvPr id="37993" name="Rectangle 202"/>
          <p:cNvSpPr>
            <a:spLocks noChangeArrowheads="1"/>
          </p:cNvSpPr>
          <p:nvPr/>
        </p:nvSpPr>
        <p:spPr bwMode="auto">
          <a:xfrm>
            <a:off x="2711450" y="5789613"/>
            <a:ext cx="238125" cy="207962"/>
          </a:xfrm>
          <a:prstGeom prst="rect">
            <a:avLst/>
          </a:prstGeom>
          <a:solidFill>
            <a:srgbClr val="006600"/>
          </a:solidFill>
          <a:ln w="9525">
            <a:noFill/>
            <a:miter lim="800000"/>
            <a:headEnd/>
            <a:tailEnd/>
          </a:ln>
        </p:spPr>
        <p:txBody>
          <a:bodyPr wrap="none" anchor="ctr">
            <a:prstTxWarp prst="textNoShape">
              <a:avLst/>
            </a:prstTxWarp>
          </a:bodyPr>
          <a:lstStyle/>
          <a:p>
            <a:endParaRPr lang="en-US"/>
          </a:p>
        </p:txBody>
      </p:sp>
      <p:sp>
        <p:nvSpPr>
          <p:cNvPr id="37994" name="Rectangle 203"/>
          <p:cNvSpPr>
            <a:spLocks noChangeArrowheads="1"/>
          </p:cNvSpPr>
          <p:nvPr/>
        </p:nvSpPr>
        <p:spPr bwMode="auto">
          <a:xfrm>
            <a:off x="1047750" y="5232400"/>
            <a:ext cx="238125" cy="209550"/>
          </a:xfrm>
          <a:prstGeom prst="rect">
            <a:avLst/>
          </a:prstGeom>
          <a:solidFill>
            <a:srgbClr val="FF0000"/>
          </a:solidFill>
          <a:ln w="9525">
            <a:noFill/>
            <a:miter lim="800000"/>
            <a:headEnd/>
            <a:tailEnd/>
          </a:ln>
        </p:spPr>
        <p:txBody>
          <a:bodyPr wrap="none" anchor="ctr">
            <a:prstTxWarp prst="textNoShape">
              <a:avLst/>
            </a:prstTxWarp>
          </a:bodyPr>
          <a:lstStyle/>
          <a:p>
            <a:endParaRPr lang="en-US"/>
          </a:p>
        </p:txBody>
      </p:sp>
      <p:sp>
        <p:nvSpPr>
          <p:cNvPr id="37995" name="Rectangle 204"/>
          <p:cNvSpPr>
            <a:spLocks noChangeArrowheads="1"/>
          </p:cNvSpPr>
          <p:nvPr/>
        </p:nvSpPr>
        <p:spPr bwMode="auto">
          <a:xfrm>
            <a:off x="2949575" y="4676775"/>
            <a:ext cx="238125" cy="209550"/>
          </a:xfrm>
          <a:prstGeom prst="rect">
            <a:avLst/>
          </a:prstGeom>
          <a:solidFill>
            <a:srgbClr val="FF0000"/>
          </a:solidFill>
          <a:ln w="9525">
            <a:noFill/>
            <a:miter lim="800000"/>
            <a:headEnd/>
            <a:tailEnd/>
          </a:ln>
        </p:spPr>
        <p:txBody>
          <a:bodyPr wrap="none" anchor="ctr">
            <a:prstTxWarp prst="textNoShape">
              <a:avLst/>
            </a:prstTxWarp>
          </a:bodyPr>
          <a:lstStyle/>
          <a:p>
            <a:endParaRPr lang="en-US"/>
          </a:p>
        </p:txBody>
      </p:sp>
      <p:sp>
        <p:nvSpPr>
          <p:cNvPr id="37996" name="Rectangle 205"/>
          <p:cNvSpPr>
            <a:spLocks noChangeArrowheads="1"/>
          </p:cNvSpPr>
          <p:nvPr/>
        </p:nvSpPr>
        <p:spPr bwMode="auto">
          <a:xfrm>
            <a:off x="2474913" y="6345238"/>
            <a:ext cx="236537" cy="207962"/>
          </a:xfrm>
          <a:prstGeom prst="rect">
            <a:avLst/>
          </a:prstGeom>
          <a:solidFill>
            <a:srgbClr val="990000"/>
          </a:solidFill>
          <a:ln w="9525">
            <a:noFill/>
            <a:miter lim="800000"/>
            <a:headEnd/>
            <a:tailEnd/>
          </a:ln>
        </p:spPr>
        <p:txBody>
          <a:bodyPr wrap="none" anchor="ctr">
            <a:prstTxWarp prst="textNoShape">
              <a:avLst/>
            </a:prstTxWarp>
          </a:bodyPr>
          <a:lstStyle/>
          <a:p>
            <a:endParaRPr lang="en-US"/>
          </a:p>
        </p:txBody>
      </p:sp>
      <p:sp>
        <p:nvSpPr>
          <p:cNvPr id="37997" name="Rectangle 206"/>
          <p:cNvSpPr>
            <a:spLocks noChangeArrowheads="1"/>
          </p:cNvSpPr>
          <p:nvPr/>
        </p:nvSpPr>
        <p:spPr bwMode="auto">
          <a:xfrm>
            <a:off x="1285875" y="6345238"/>
            <a:ext cx="238125" cy="207962"/>
          </a:xfrm>
          <a:prstGeom prst="rect">
            <a:avLst/>
          </a:prstGeom>
          <a:solidFill>
            <a:srgbClr val="CC0000"/>
          </a:solidFill>
          <a:ln w="9525">
            <a:noFill/>
            <a:miter lim="800000"/>
            <a:headEnd/>
            <a:tailEnd/>
          </a:ln>
        </p:spPr>
        <p:txBody>
          <a:bodyPr wrap="none" anchor="ctr">
            <a:prstTxWarp prst="textNoShape">
              <a:avLst/>
            </a:prstTxWarp>
          </a:bodyPr>
          <a:lstStyle/>
          <a:p>
            <a:endParaRPr lang="en-US"/>
          </a:p>
        </p:txBody>
      </p:sp>
      <p:sp>
        <p:nvSpPr>
          <p:cNvPr id="37998" name="Rectangle 207"/>
          <p:cNvSpPr>
            <a:spLocks noChangeArrowheads="1"/>
          </p:cNvSpPr>
          <p:nvPr/>
        </p:nvSpPr>
        <p:spPr bwMode="auto">
          <a:xfrm>
            <a:off x="3187700" y="6345238"/>
            <a:ext cx="238125" cy="207962"/>
          </a:xfrm>
          <a:prstGeom prst="rect">
            <a:avLst/>
          </a:prstGeom>
          <a:solidFill>
            <a:srgbClr val="CC0000"/>
          </a:solidFill>
          <a:ln w="9525">
            <a:noFill/>
            <a:miter lim="800000"/>
            <a:headEnd/>
            <a:tailEnd/>
          </a:ln>
        </p:spPr>
        <p:txBody>
          <a:bodyPr wrap="none" anchor="ctr">
            <a:prstTxWarp prst="textNoShape">
              <a:avLst/>
            </a:prstTxWarp>
          </a:bodyPr>
          <a:lstStyle/>
          <a:p>
            <a:endParaRPr lang="en-US"/>
          </a:p>
        </p:txBody>
      </p:sp>
      <p:sp>
        <p:nvSpPr>
          <p:cNvPr id="37999" name="Rectangle 208"/>
          <p:cNvSpPr>
            <a:spLocks noChangeArrowheads="1"/>
          </p:cNvSpPr>
          <p:nvPr/>
        </p:nvSpPr>
        <p:spPr bwMode="auto">
          <a:xfrm>
            <a:off x="1047750" y="6345238"/>
            <a:ext cx="238125" cy="207962"/>
          </a:xfrm>
          <a:prstGeom prst="rect">
            <a:avLst/>
          </a:prstGeom>
          <a:solidFill>
            <a:srgbClr val="006600"/>
          </a:solidFill>
          <a:ln w="9525">
            <a:noFill/>
            <a:miter lim="800000"/>
            <a:headEnd/>
            <a:tailEnd/>
          </a:ln>
        </p:spPr>
        <p:txBody>
          <a:bodyPr wrap="none" anchor="ctr">
            <a:prstTxWarp prst="textNoShape">
              <a:avLst/>
            </a:prstTxWarp>
          </a:bodyPr>
          <a:lstStyle/>
          <a:p>
            <a:endParaRPr lang="en-US"/>
          </a:p>
        </p:txBody>
      </p:sp>
      <p:sp>
        <p:nvSpPr>
          <p:cNvPr id="38000" name="Rectangle 209"/>
          <p:cNvSpPr>
            <a:spLocks noChangeArrowheads="1"/>
          </p:cNvSpPr>
          <p:nvPr/>
        </p:nvSpPr>
        <p:spPr bwMode="auto">
          <a:xfrm>
            <a:off x="2949575" y="6345238"/>
            <a:ext cx="238125" cy="207962"/>
          </a:xfrm>
          <a:prstGeom prst="rect">
            <a:avLst/>
          </a:prstGeom>
          <a:solidFill>
            <a:srgbClr val="006600"/>
          </a:solidFill>
          <a:ln w="9525">
            <a:noFill/>
            <a:miter lim="800000"/>
            <a:headEnd/>
            <a:tailEnd/>
          </a:ln>
        </p:spPr>
        <p:txBody>
          <a:bodyPr wrap="none" anchor="ctr">
            <a:prstTxWarp prst="textNoShape">
              <a:avLst/>
            </a:prstTxWarp>
          </a:bodyPr>
          <a:lstStyle/>
          <a:p>
            <a:endParaRPr lang="en-US"/>
          </a:p>
        </p:txBody>
      </p:sp>
      <p:sp>
        <p:nvSpPr>
          <p:cNvPr id="38001" name="Rectangle 210"/>
          <p:cNvSpPr>
            <a:spLocks noChangeArrowheads="1"/>
          </p:cNvSpPr>
          <p:nvPr/>
        </p:nvSpPr>
        <p:spPr bwMode="auto">
          <a:xfrm>
            <a:off x="1998663" y="6345238"/>
            <a:ext cx="238125" cy="207962"/>
          </a:xfrm>
          <a:prstGeom prst="rect">
            <a:avLst/>
          </a:prstGeom>
          <a:solidFill>
            <a:srgbClr val="00FF00"/>
          </a:solidFill>
          <a:ln w="9525">
            <a:noFill/>
            <a:miter lim="800000"/>
            <a:headEnd/>
            <a:tailEnd/>
          </a:ln>
        </p:spPr>
        <p:txBody>
          <a:bodyPr wrap="none" anchor="ctr">
            <a:prstTxWarp prst="textNoShape">
              <a:avLst/>
            </a:prstTxWarp>
          </a:bodyPr>
          <a:lstStyle/>
          <a:p>
            <a:endParaRPr lang="en-US"/>
          </a:p>
        </p:txBody>
      </p:sp>
      <p:sp>
        <p:nvSpPr>
          <p:cNvPr id="38002" name="Rectangle 211"/>
          <p:cNvSpPr>
            <a:spLocks noChangeArrowheads="1"/>
          </p:cNvSpPr>
          <p:nvPr/>
        </p:nvSpPr>
        <p:spPr bwMode="auto">
          <a:xfrm>
            <a:off x="2711450" y="6345238"/>
            <a:ext cx="238125" cy="207962"/>
          </a:xfrm>
          <a:prstGeom prst="rect">
            <a:avLst/>
          </a:prstGeom>
          <a:solidFill>
            <a:srgbClr val="00FF00"/>
          </a:solidFill>
          <a:ln w="9525">
            <a:noFill/>
            <a:miter lim="800000"/>
            <a:headEnd/>
            <a:tailEnd/>
          </a:ln>
        </p:spPr>
        <p:txBody>
          <a:bodyPr wrap="none" anchor="ctr">
            <a:prstTxWarp prst="textNoShape">
              <a:avLst/>
            </a:prstTxWarp>
          </a:bodyPr>
          <a:lstStyle/>
          <a:p>
            <a:endParaRPr lang="en-US"/>
          </a:p>
        </p:txBody>
      </p:sp>
      <p:sp>
        <p:nvSpPr>
          <p:cNvPr id="38003" name="Rectangle 212"/>
          <p:cNvSpPr>
            <a:spLocks noChangeArrowheads="1"/>
          </p:cNvSpPr>
          <p:nvPr/>
        </p:nvSpPr>
        <p:spPr bwMode="auto">
          <a:xfrm>
            <a:off x="1760538" y="6345238"/>
            <a:ext cx="238125" cy="207962"/>
          </a:xfrm>
          <a:prstGeom prst="rect">
            <a:avLst/>
          </a:prstGeom>
          <a:solidFill>
            <a:srgbClr val="990000"/>
          </a:solidFill>
          <a:ln w="9525">
            <a:noFill/>
            <a:miter lim="800000"/>
            <a:headEnd/>
            <a:tailEnd/>
          </a:ln>
        </p:spPr>
        <p:txBody>
          <a:bodyPr wrap="none" anchor="ctr">
            <a:prstTxWarp prst="textNoShape">
              <a:avLst/>
            </a:prstTxWarp>
          </a:bodyPr>
          <a:lstStyle/>
          <a:p>
            <a:endParaRPr lang="en-US"/>
          </a:p>
        </p:txBody>
      </p:sp>
      <p:sp>
        <p:nvSpPr>
          <p:cNvPr id="38004" name="Rectangle 213"/>
          <p:cNvSpPr>
            <a:spLocks noChangeArrowheads="1"/>
          </p:cNvSpPr>
          <p:nvPr/>
        </p:nvSpPr>
        <p:spPr bwMode="auto">
          <a:xfrm>
            <a:off x="2236788" y="6345238"/>
            <a:ext cx="238125" cy="207962"/>
          </a:xfrm>
          <a:prstGeom prst="rect">
            <a:avLst/>
          </a:prstGeom>
          <a:solidFill>
            <a:srgbClr val="C0C0C0"/>
          </a:solidFill>
          <a:ln w="9525">
            <a:noFill/>
            <a:miter lim="800000"/>
            <a:headEnd/>
            <a:tailEnd/>
          </a:ln>
        </p:spPr>
        <p:txBody>
          <a:bodyPr wrap="none" anchor="ctr">
            <a:prstTxWarp prst="textNoShape">
              <a:avLst/>
            </a:prstTxWarp>
          </a:bodyPr>
          <a:lstStyle/>
          <a:p>
            <a:endParaRPr lang="en-US"/>
          </a:p>
        </p:txBody>
      </p:sp>
      <p:sp>
        <p:nvSpPr>
          <p:cNvPr id="38005" name="Text Box 214"/>
          <p:cNvSpPr txBox="1">
            <a:spLocks noChangeArrowheads="1"/>
          </p:cNvSpPr>
          <p:nvPr/>
        </p:nvSpPr>
        <p:spPr bwMode="auto">
          <a:xfrm>
            <a:off x="457200" y="6345238"/>
            <a:ext cx="554038" cy="207962"/>
          </a:xfrm>
          <a:prstGeom prst="rect">
            <a:avLst/>
          </a:prstGeom>
          <a:noFill/>
          <a:ln w="9525">
            <a:noFill/>
            <a:miter lim="800000"/>
            <a:headEnd/>
            <a:tailEnd/>
          </a:ln>
        </p:spPr>
        <p:txBody>
          <a:bodyPr lIns="0" tIns="0" rIns="0" bIns="0" anchor="ctr">
            <a:prstTxWarp prst="textNoShape">
              <a:avLst/>
            </a:prstTxWarp>
          </a:bodyPr>
          <a:lstStyle/>
          <a:p>
            <a:pPr algn="ctr"/>
            <a:r>
              <a:rPr lang="en-US" sz="1000" b="1"/>
              <a:t>Gene 10,000</a:t>
            </a:r>
          </a:p>
        </p:txBody>
      </p:sp>
      <p:sp>
        <p:nvSpPr>
          <p:cNvPr id="38006" name="Rectangle 215"/>
          <p:cNvSpPr>
            <a:spLocks noChangeArrowheads="1"/>
          </p:cNvSpPr>
          <p:nvPr/>
        </p:nvSpPr>
        <p:spPr bwMode="auto">
          <a:xfrm>
            <a:off x="1524000" y="6345238"/>
            <a:ext cx="236538" cy="207962"/>
          </a:xfrm>
          <a:prstGeom prst="rect">
            <a:avLst/>
          </a:prstGeom>
          <a:solidFill>
            <a:srgbClr val="009900"/>
          </a:solidFill>
          <a:ln w="9525">
            <a:noFill/>
            <a:miter lim="800000"/>
            <a:headEnd/>
            <a:tailEnd/>
          </a:ln>
        </p:spPr>
        <p:txBody>
          <a:bodyPr wrap="none" anchor="ctr">
            <a:prstTxWarp prst="textNoShape">
              <a:avLst/>
            </a:prstTxWarp>
          </a:bodyPr>
          <a:lstStyle/>
          <a:p>
            <a:endParaRPr lang="en-US"/>
          </a:p>
        </p:txBody>
      </p:sp>
      <p:sp>
        <p:nvSpPr>
          <p:cNvPr id="38007" name="Text Box 216"/>
          <p:cNvSpPr txBox="1">
            <a:spLocks noChangeArrowheads="1"/>
          </p:cNvSpPr>
          <p:nvPr/>
        </p:nvSpPr>
        <p:spPr bwMode="auto">
          <a:xfrm rot="5400000">
            <a:off x="596107" y="6014244"/>
            <a:ext cx="336550" cy="274637"/>
          </a:xfrm>
          <a:prstGeom prst="rect">
            <a:avLst/>
          </a:prstGeom>
          <a:noFill/>
          <a:ln w="9525">
            <a:noFill/>
            <a:miter lim="800000"/>
            <a:headEnd/>
            <a:tailEnd/>
          </a:ln>
        </p:spPr>
        <p:txBody>
          <a:bodyPr wrap="none">
            <a:prstTxWarp prst="textNoShape">
              <a:avLst/>
            </a:prstTxWarp>
            <a:spAutoFit/>
          </a:bodyPr>
          <a:lstStyle/>
          <a:p>
            <a:pPr algn="ctr"/>
            <a:r>
              <a:rPr lang="en-US" sz="1200" b="1"/>
              <a:t>…</a:t>
            </a:r>
          </a:p>
        </p:txBody>
      </p:sp>
      <p:sp>
        <p:nvSpPr>
          <p:cNvPr id="38008" name="Text Box 217"/>
          <p:cNvSpPr txBox="1">
            <a:spLocks noChangeArrowheads="1"/>
          </p:cNvSpPr>
          <p:nvPr/>
        </p:nvSpPr>
        <p:spPr bwMode="auto">
          <a:xfrm rot="5400000">
            <a:off x="2058194" y="6014244"/>
            <a:ext cx="336550" cy="274638"/>
          </a:xfrm>
          <a:prstGeom prst="rect">
            <a:avLst/>
          </a:prstGeom>
          <a:noFill/>
          <a:ln w="9525">
            <a:noFill/>
            <a:miter lim="800000"/>
            <a:headEnd/>
            <a:tailEnd/>
          </a:ln>
        </p:spPr>
        <p:txBody>
          <a:bodyPr wrap="none">
            <a:prstTxWarp prst="textNoShape">
              <a:avLst/>
            </a:prstTxWarp>
            <a:spAutoFit/>
          </a:bodyPr>
          <a:lstStyle/>
          <a:p>
            <a:pPr algn="ctr"/>
            <a:r>
              <a:rPr lang="en-US" sz="1200" b="1"/>
              <a:t>…</a:t>
            </a:r>
          </a:p>
        </p:txBody>
      </p:sp>
      <p:sp>
        <p:nvSpPr>
          <p:cNvPr id="111" name="TextBox 110"/>
          <p:cNvSpPr txBox="1"/>
          <p:nvPr/>
        </p:nvSpPr>
        <p:spPr>
          <a:xfrm>
            <a:off x="450277" y="6488668"/>
            <a:ext cx="838406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latin typeface="Menlo Bold"/>
                <a:cs typeface="Menlo Bold"/>
              </a:rPr>
              <a:t> </a:t>
            </a:r>
            <a:r>
              <a:rPr lang="en-US" dirty="0" err="1" smtClean="0">
                <a:latin typeface="Menlo Bold"/>
                <a:cs typeface="Menlo Bold"/>
              </a:rPr>
              <a:t>expvalues.hclust</a:t>
            </a:r>
            <a:r>
              <a:rPr lang="en-US" dirty="0" smtClean="0">
                <a:latin typeface="Menlo Bold"/>
                <a:cs typeface="Menlo Bold"/>
              </a:rPr>
              <a:t>&lt;-</a:t>
            </a:r>
            <a:r>
              <a:rPr lang="en-US" dirty="0" err="1" smtClean="0">
                <a:latin typeface="Menlo Bold"/>
                <a:cs typeface="Menlo Bold"/>
              </a:rPr>
              <a:t>hclust(expvalues.dist</a:t>
            </a:r>
            <a:r>
              <a:rPr lang="en-US" dirty="0" smtClean="0">
                <a:latin typeface="Menlo Bold"/>
                <a:cs typeface="Menlo Bold"/>
              </a:rPr>
              <a:t>, method=“average”)</a:t>
            </a:r>
            <a:endParaRPr lang="en-US" dirty="0">
              <a:latin typeface="Menlo Bold"/>
              <a:cs typeface="Menlo Bold"/>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Text Box 6"/>
          <p:cNvSpPr txBox="1">
            <a:spLocks noChangeArrowheads="1"/>
          </p:cNvSpPr>
          <p:nvPr/>
        </p:nvSpPr>
        <p:spPr bwMode="auto">
          <a:xfrm>
            <a:off x="1343025" y="4000500"/>
            <a:ext cx="1524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a:t>Single linkage</a:t>
            </a:r>
          </a:p>
        </p:txBody>
      </p:sp>
      <p:sp>
        <p:nvSpPr>
          <p:cNvPr id="39943" name="Text Box 7"/>
          <p:cNvSpPr txBox="1">
            <a:spLocks noChangeArrowheads="1"/>
          </p:cNvSpPr>
          <p:nvPr/>
        </p:nvSpPr>
        <p:spPr bwMode="auto">
          <a:xfrm>
            <a:off x="2743200" y="4006850"/>
            <a:ext cx="17526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a:t>Complete linkage</a:t>
            </a:r>
          </a:p>
        </p:txBody>
      </p:sp>
      <p:sp>
        <p:nvSpPr>
          <p:cNvPr id="39944" name="Text Box 8"/>
          <p:cNvSpPr txBox="1">
            <a:spLocks noChangeArrowheads="1"/>
          </p:cNvSpPr>
          <p:nvPr/>
        </p:nvSpPr>
        <p:spPr bwMode="auto">
          <a:xfrm>
            <a:off x="6096000" y="4038600"/>
            <a:ext cx="1524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a:t>Average linkage</a:t>
            </a:r>
          </a:p>
        </p:txBody>
      </p:sp>
      <p:sp>
        <p:nvSpPr>
          <p:cNvPr id="39945" name="Text Box 9"/>
          <p:cNvSpPr txBox="1">
            <a:spLocks noChangeArrowheads="1"/>
          </p:cNvSpPr>
          <p:nvPr/>
        </p:nvSpPr>
        <p:spPr bwMode="auto">
          <a:xfrm>
            <a:off x="4572000" y="4038600"/>
            <a:ext cx="1524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a:t>Centroid linkage</a:t>
            </a:r>
          </a:p>
        </p:txBody>
      </p:sp>
      <p:sp>
        <p:nvSpPr>
          <p:cNvPr id="39946" name="Text Box 10"/>
          <p:cNvSpPr txBox="1">
            <a:spLocks noChangeArrowheads="1"/>
          </p:cNvSpPr>
          <p:nvPr/>
        </p:nvSpPr>
        <p:spPr bwMode="auto">
          <a:xfrm>
            <a:off x="762000" y="914400"/>
            <a:ext cx="73914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graphicFrame>
        <p:nvGraphicFramePr>
          <p:cNvPr id="39938" name="Object 2"/>
          <p:cNvGraphicFramePr>
            <a:graphicFrameLocks noChangeAspect="1"/>
          </p:cNvGraphicFramePr>
          <p:nvPr/>
        </p:nvGraphicFramePr>
        <p:xfrm>
          <a:off x="1524000" y="2774950"/>
          <a:ext cx="1295400" cy="1206500"/>
        </p:xfrm>
        <a:graphic>
          <a:graphicData uri="http://schemas.openxmlformats.org/presentationml/2006/ole">
            <mc:AlternateContent xmlns:mc="http://schemas.openxmlformats.org/markup-compatibility/2006">
              <mc:Choice xmlns:v="urn:schemas-microsoft-com:vml" Requires="v">
                <p:oleObj spid="_x0000_s57359" name="Image" r:id="rId4" imgW="2222222" imgH="2069841" progId="">
                  <p:embed/>
                </p:oleObj>
              </mc:Choice>
              <mc:Fallback>
                <p:oleObj name="Image" r:id="rId4" imgW="2222222" imgH="2069841"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774950"/>
                        <a:ext cx="12954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39" name="Object 3"/>
          <p:cNvGraphicFramePr>
            <a:graphicFrameLocks noChangeAspect="1"/>
          </p:cNvGraphicFramePr>
          <p:nvPr/>
        </p:nvGraphicFramePr>
        <p:xfrm>
          <a:off x="3070225" y="2797175"/>
          <a:ext cx="1295400" cy="1206500"/>
        </p:xfrm>
        <a:graphic>
          <a:graphicData uri="http://schemas.openxmlformats.org/presentationml/2006/ole">
            <mc:AlternateContent xmlns:mc="http://schemas.openxmlformats.org/markup-compatibility/2006">
              <mc:Choice xmlns:v="urn:schemas-microsoft-com:vml" Requires="v">
                <p:oleObj spid="_x0000_s57360" name="Image" r:id="rId6" imgW="2222222" imgH="2069841" progId="">
                  <p:embed/>
                </p:oleObj>
              </mc:Choice>
              <mc:Fallback>
                <p:oleObj name="Image" r:id="rId6" imgW="2222222" imgH="2069841"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0225" y="2797175"/>
                        <a:ext cx="12954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0" name="Object 4"/>
          <p:cNvGraphicFramePr>
            <a:graphicFrameLocks noChangeAspect="1"/>
          </p:cNvGraphicFramePr>
          <p:nvPr/>
        </p:nvGraphicFramePr>
        <p:xfrm>
          <a:off x="4702175" y="2820988"/>
          <a:ext cx="1295400" cy="1206500"/>
        </p:xfrm>
        <a:graphic>
          <a:graphicData uri="http://schemas.openxmlformats.org/presentationml/2006/ole">
            <mc:AlternateContent xmlns:mc="http://schemas.openxmlformats.org/markup-compatibility/2006">
              <mc:Choice xmlns:v="urn:schemas-microsoft-com:vml" Requires="v">
                <p:oleObj spid="_x0000_s57361" name="Image" r:id="rId7" imgW="2222222" imgH="2069841" progId="">
                  <p:embed/>
                </p:oleObj>
              </mc:Choice>
              <mc:Fallback>
                <p:oleObj name="Image" r:id="rId7" imgW="2222222" imgH="2069841"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2175" y="2820988"/>
                        <a:ext cx="12954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1" name="Object 5"/>
          <p:cNvGraphicFramePr>
            <a:graphicFrameLocks noChangeAspect="1"/>
          </p:cNvGraphicFramePr>
          <p:nvPr/>
        </p:nvGraphicFramePr>
        <p:xfrm>
          <a:off x="6172200" y="2819400"/>
          <a:ext cx="1295400" cy="1206500"/>
        </p:xfrm>
        <a:graphic>
          <a:graphicData uri="http://schemas.openxmlformats.org/presentationml/2006/ole">
            <mc:AlternateContent xmlns:mc="http://schemas.openxmlformats.org/markup-compatibility/2006">
              <mc:Choice xmlns:v="urn:schemas-microsoft-com:vml" Requires="v">
                <p:oleObj spid="_x0000_s57362" name="Image" r:id="rId8" imgW="2222222" imgH="2069841" progId="">
                  <p:embed/>
                </p:oleObj>
              </mc:Choice>
              <mc:Fallback>
                <p:oleObj name="Image" r:id="rId8" imgW="2222222" imgH="2069841"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819400"/>
                        <a:ext cx="12954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9947" name="Oval 18"/>
          <p:cNvSpPr>
            <a:spLocks noChangeArrowheads="1"/>
          </p:cNvSpPr>
          <p:nvPr/>
        </p:nvSpPr>
        <p:spPr bwMode="auto">
          <a:xfrm>
            <a:off x="2133600" y="2514600"/>
            <a:ext cx="152400" cy="1524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9948" name="Line 19"/>
          <p:cNvSpPr>
            <a:spLocks noChangeShapeType="1"/>
          </p:cNvSpPr>
          <p:nvPr/>
        </p:nvSpPr>
        <p:spPr bwMode="auto">
          <a:xfrm flipV="1">
            <a:off x="2003425" y="2590800"/>
            <a:ext cx="228600" cy="457200"/>
          </a:xfrm>
          <a:prstGeom prst="line">
            <a:avLst/>
          </a:prstGeom>
          <a:noFill/>
          <a:ln w="9525">
            <a:solidFill>
              <a:schemeClr val="tx1"/>
            </a:solidFill>
            <a:round/>
            <a:headEnd type="oval" w="med" len="med"/>
            <a:tailEnd type="oval" w="med" len="med"/>
          </a:ln>
        </p:spPr>
        <p:txBody>
          <a:bodyPr>
            <a:prstTxWarp prst="textNoShape">
              <a:avLst/>
            </a:prstTxWarp>
          </a:bodyPr>
          <a:lstStyle/>
          <a:p>
            <a:endParaRPr lang="en-US"/>
          </a:p>
        </p:txBody>
      </p:sp>
      <p:sp>
        <p:nvSpPr>
          <p:cNvPr id="39949" name="Oval 20"/>
          <p:cNvSpPr>
            <a:spLocks noChangeArrowheads="1"/>
          </p:cNvSpPr>
          <p:nvPr/>
        </p:nvSpPr>
        <p:spPr bwMode="auto">
          <a:xfrm>
            <a:off x="3700463" y="2536825"/>
            <a:ext cx="152400" cy="1524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9950" name="Line 21"/>
          <p:cNvSpPr>
            <a:spLocks noChangeShapeType="1"/>
          </p:cNvSpPr>
          <p:nvPr/>
        </p:nvSpPr>
        <p:spPr bwMode="auto">
          <a:xfrm flipH="1" flipV="1">
            <a:off x="3505200" y="2286000"/>
            <a:ext cx="228600" cy="1447800"/>
          </a:xfrm>
          <a:prstGeom prst="line">
            <a:avLst/>
          </a:prstGeom>
          <a:noFill/>
          <a:ln w="9525">
            <a:solidFill>
              <a:schemeClr val="tx1"/>
            </a:solidFill>
            <a:round/>
            <a:headEnd type="oval" w="med" len="med"/>
            <a:tailEnd type="oval" w="med" len="med"/>
          </a:ln>
        </p:spPr>
        <p:txBody>
          <a:bodyPr>
            <a:prstTxWarp prst="textNoShape">
              <a:avLst/>
            </a:prstTxWarp>
          </a:bodyPr>
          <a:lstStyle/>
          <a:p>
            <a:endParaRPr lang="en-US"/>
          </a:p>
        </p:txBody>
      </p:sp>
      <p:sp>
        <p:nvSpPr>
          <p:cNvPr id="39951" name="Line 22"/>
          <p:cNvSpPr>
            <a:spLocks noChangeShapeType="1"/>
          </p:cNvSpPr>
          <p:nvPr/>
        </p:nvSpPr>
        <p:spPr bwMode="auto">
          <a:xfrm flipV="1">
            <a:off x="5334000" y="2438400"/>
            <a:ext cx="76200" cy="990600"/>
          </a:xfrm>
          <a:prstGeom prst="line">
            <a:avLst/>
          </a:prstGeom>
          <a:noFill/>
          <a:ln w="9525">
            <a:solidFill>
              <a:schemeClr val="tx1"/>
            </a:solidFill>
            <a:round/>
            <a:headEnd type="oval" w="med" len="med"/>
            <a:tailEnd type="oval" w="med" len="med"/>
          </a:ln>
        </p:spPr>
        <p:txBody>
          <a:bodyPr>
            <a:prstTxWarp prst="textNoShape">
              <a:avLst/>
            </a:prstTxWarp>
          </a:bodyPr>
          <a:lstStyle/>
          <a:p>
            <a:endParaRPr lang="en-US"/>
          </a:p>
        </p:txBody>
      </p:sp>
      <p:sp>
        <p:nvSpPr>
          <p:cNvPr id="39952" name="Oval 23"/>
          <p:cNvSpPr>
            <a:spLocks noChangeArrowheads="1"/>
          </p:cNvSpPr>
          <p:nvPr/>
        </p:nvSpPr>
        <p:spPr bwMode="auto">
          <a:xfrm>
            <a:off x="5257800" y="2590800"/>
            <a:ext cx="152400" cy="1524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9953" name="Oval 24"/>
          <p:cNvSpPr>
            <a:spLocks noChangeArrowheads="1"/>
          </p:cNvSpPr>
          <p:nvPr/>
        </p:nvSpPr>
        <p:spPr bwMode="auto">
          <a:xfrm>
            <a:off x="6781800" y="2590800"/>
            <a:ext cx="152400" cy="1524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9954" name="Line 32"/>
          <p:cNvSpPr>
            <a:spLocks noChangeShapeType="1"/>
          </p:cNvSpPr>
          <p:nvPr/>
        </p:nvSpPr>
        <p:spPr bwMode="auto">
          <a:xfrm flipV="1">
            <a:off x="6781800" y="2667000"/>
            <a:ext cx="7620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39955" name="Line 33"/>
          <p:cNvSpPr>
            <a:spLocks noChangeShapeType="1"/>
          </p:cNvSpPr>
          <p:nvPr/>
        </p:nvSpPr>
        <p:spPr bwMode="auto">
          <a:xfrm flipV="1">
            <a:off x="6858000" y="2667000"/>
            <a:ext cx="0" cy="838200"/>
          </a:xfrm>
          <a:prstGeom prst="line">
            <a:avLst/>
          </a:prstGeom>
          <a:noFill/>
          <a:ln w="9525">
            <a:solidFill>
              <a:schemeClr val="tx1"/>
            </a:solidFill>
            <a:round/>
            <a:headEnd/>
            <a:tailEnd/>
          </a:ln>
        </p:spPr>
        <p:txBody>
          <a:bodyPr>
            <a:prstTxWarp prst="textNoShape">
              <a:avLst/>
            </a:prstTxWarp>
          </a:bodyPr>
          <a:lstStyle/>
          <a:p>
            <a:endParaRPr lang="en-US"/>
          </a:p>
        </p:txBody>
      </p:sp>
      <p:sp>
        <p:nvSpPr>
          <p:cNvPr id="39956" name="Line 34"/>
          <p:cNvSpPr>
            <a:spLocks noChangeShapeType="1"/>
          </p:cNvSpPr>
          <p:nvPr/>
        </p:nvSpPr>
        <p:spPr bwMode="auto">
          <a:xfrm flipV="1">
            <a:off x="6629400" y="2590800"/>
            <a:ext cx="228600" cy="533400"/>
          </a:xfrm>
          <a:prstGeom prst="line">
            <a:avLst/>
          </a:prstGeom>
          <a:noFill/>
          <a:ln w="9525">
            <a:solidFill>
              <a:schemeClr val="tx1"/>
            </a:solidFill>
            <a:round/>
            <a:headEnd/>
            <a:tailEnd/>
          </a:ln>
        </p:spPr>
        <p:txBody>
          <a:bodyPr>
            <a:prstTxWarp prst="textNoShape">
              <a:avLst/>
            </a:prstTxWarp>
          </a:bodyPr>
          <a:lstStyle/>
          <a:p>
            <a:endParaRPr lang="en-US"/>
          </a:p>
        </p:txBody>
      </p:sp>
      <p:sp>
        <p:nvSpPr>
          <p:cNvPr id="39957" name="Line 35"/>
          <p:cNvSpPr>
            <a:spLocks noChangeShapeType="1"/>
          </p:cNvSpPr>
          <p:nvPr/>
        </p:nvSpPr>
        <p:spPr bwMode="auto">
          <a:xfrm flipH="1" flipV="1">
            <a:off x="6858000" y="2590800"/>
            <a:ext cx="76200" cy="609600"/>
          </a:xfrm>
          <a:prstGeom prst="line">
            <a:avLst/>
          </a:prstGeom>
          <a:noFill/>
          <a:ln w="9525">
            <a:solidFill>
              <a:schemeClr val="tx1"/>
            </a:solidFill>
            <a:round/>
            <a:headEnd/>
            <a:tailEnd/>
          </a:ln>
        </p:spPr>
        <p:txBody>
          <a:bodyPr>
            <a:prstTxWarp prst="textNoShape">
              <a:avLst/>
            </a:prstTxWarp>
          </a:bodyPr>
          <a:lstStyle/>
          <a:p>
            <a:endParaRPr lang="en-US"/>
          </a:p>
        </p:txBody>
      </p:sp>
      <p:sp>
        <p:nvSpPr>
          <p:cNvPr id="39958" name="Line 36"/>
          <p:cNvSpPr>
            <a:spLocks noChangeShapeType="1"/>
          </p:cNvSpPr>
          <p:nvPr/>
        </p:nvSpPr>
        <p:spPr bwMode="auto">
          <a:xfrm flipH="1" flipV="1">
            <a:off x="6858000" y="2590800"/>
            <a:ext cx="228600" cy="914400"/>
          </a:xfrm>
          <a:prstGeom prst="line">
            <a:avLst/>
          </a:prstGeom>
          <a:noFill/>
          <a:ln w="9525">
            <a:solidFill>
              <a:schemeClr val="tx1"/>
            </a:solidFill>
            <a:round/>
            <a:headEnd/>
            <a:tailEnd/>
          </a:ln>
        </p:spPr>
        <p:txBody>
          <a:bodyPr>
            <a:prstTxWarp prst="textNoShape">
              <a:avLst/>
            </a:prstTxWarp>
          </a:bodyPr>
          <a:lstStyle/>
          <a:p>
            <a:endParaRPr lang="en-US"/>
          </a:p>
        </p:txBody>
      </p:sp>
      <p:sp>
        <p:nvSpPr>
          <p:cNvPr id="39959" name="Line 37"/>
          <p:cNvSpPr>
            <a:spLocks noChangeShapeType="1"/>
          </p:cNvSpPr>
          <p:nvPr/>
        </p:nvSpPr>
        <p:spPr bwMode="auto">
          <a:xfrm flipV="1">
            <a:off x="6553200" y="2667000"/>
            <a:ext cx="304800" cy="762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39961" name="Text Box 39"/>
          <p:cNvSpPr txBox="1">
            <a:spLocks noChangeArrowheads="1"/>
          </p:cNvSpPr>
          <p:nvPr/>
        </p:nvSpPr>
        <p:spPr bwMode="auto">
          <a:xfrm>
            <a:off x="2209800" y="609600"/>
            <a:ext cx="4724400"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b="1" dirty="0"/>
              <a:t>Some linkage methods</a:t>
            </a:r>
          </a:p>
        </p:txBody>
      </p:sp>
      <p:sp>
        <p:nvSpPr>
          <p:cNvPr id="39962" name="Oval 40"/>
          <p:cNvSpPr>
            <a:spLocks noChangeArrowheads="1"/>
          </p:cNvSpPr>
          <p:nvPr/>
        </p:nvSpPr>
        <p:spPr bwMode="auto">
          <a:xfrm>
            <a:off x="2286000" y="2209800"/>
            <a:ext cx="152400" cy="1524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9963" name="Oval 41"/>
          <p:cNvSpPr>
            <a:spLocks noChangeArrowheads="1"/>
          </p:cNvSpPr>
          <p:nvPr/>
        </p:nvSpPr>
        <p:spPr bwMode="auto">
          <a:xfrm>
            <a:off x="3429000" y="2209800"/>
            <a:ext cx="152400" cy="1524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9964" name="Oval 42"/>
          <p:cNvSpPr>
            <a:spLocks noChangeArrowheads="1"/>
          </p:cNvSpPr>
          <p:nvPr/>
        </p:nvSpPr>
        <p:spPr bwMode="auto">
          <a:xfrm>
            <a:off x="5638800" y="2209800"/>
            <a:ext cx="152400" cy="1524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9965" name="Oval 43"/>
          <p:cNvSpPr>
            <a:spLocks noChangeArrowheads="1"/>
          </p:cNvSpPr>
          <p:nvPr/>
        </p:nvSpPr>
        <p:spPr bwMode="auto">
          <a:xfrm>
            <a:off x="5029200" y="2209800"/>
            <a:ext cx="152400" cy="1524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9966" name="Oval 44"/>
          <p:cNvSpPr>
            <a:spLocks noChangeArrowheads="1"/>
          </p:cNvSpPr>
          <p:nvPr/>
        </p:nvSpPr>
        <p:spPr bwMode="auto">
          <a:xfrm>
            <a:off x="7239000" y="2286000"/>
            <a:ext cx="152400" cy="1524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9967" name="Line 45"/>
          <p:cNvSpPr>
            <a:spLocks noChangeShapeType="1"/>
          </p:cNvSpPr>
          <p:nvPr/>
        </p:nvSpPr>
        <p:spPr bwMode="auto">
          <a:xfrm flipH="1">
            <a:off x="6629400" y="2362200"/>
            <a:ext cx="685800" cy="838200"/>
          </a:xfrm>
          <a:prstGeom prst="line">
            <a:avLst/>
          </a:prstGeom>
          <a:noFill/>
          <a:ln w="9525">
            <a:solidFill>
              <a:schemeClr val="tx1"/>
            </a:solidFill>
            <a:round/>
            <a:headEnd/>
            <a:tailEnd/>
          </a:ln>
        </p:spPr>
        <p:txBody>
          <a:bodyPr>
            <a:prstTxWarp prst="textNoShape">
              <a:avLst/>
            </a:prstTxWarp>
          </a:bodyPr>
          <a:lstStyle/>
          <a:p>
            <a:endParaRPr lang="en-US"/>
          </a:p>
        </p:txBody>
      </p:sp>
      <p:sp>
        <p:nvSpPr>
          <p:cNvPr id="39968" name="Line 46"/>
          <p:cNvSpPr>
            <a:spLocks noChangeShapeType="1"/>
          </p:cNvSpPr>
          <p:nvPr/>
        </p:nvSpPr>
        <p:spPr bwMode="auto">
          <a:xfrm flipH="1">
            <a:off x="6553200" y="2362200"/>
            <a:ext cx="76200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39969" name="Line 47"/>
          <p:cNvSpPr>
            <a:spLocks noChangeShapeType="1"/>
          </p:cNvSpPr>
          <p:nvPr/>
        </p:nvSpPr>
        <p:spPr bwMode="auto">
          <a:xfrm flipH="1">
            <a:off x="6858000" y="2286000"/>
            <a:ext cx="457200" cy="1219200"/>
          </a:xfrm>
          <a:prstGeom prst="line">
            <a:avLst/>
          </a:prstGeom>
          <a:noFill/>
          <a:ln w="9525">
            <a:solidFill>
              <a:schemeClr val="tx1"/>
            </a:solidFill>
            <a:round/>
            <a:headEnd/>
            <a:tailEnd/>
          </a:ln>
        </p:spPr>
        <p:txBody>
          <a:bodyPr>
            <a:prstTxWarp prst="textNoShape">
              <a:avLst/>
            </a:prstTxWarp>
          </a:bodyPr>
          <a:lstStyle/>
          <a:p>
            <a:endParaRPr lang="en-US"/>
          </a:p>
        </p:txBody>
      </p:sp>
      <p:sp>
        <p:nvSpPr>
          <p:cNvPr id="39970" name="Line 48"/>
          <p:cNvSpPr>
            <a:spLocks noChangeShapeType="1"/>
          </p:cNvSpPr>
          <p:nvPr/>
        </p:nvSpPr>
        <p:spPr bwMode="auto">
          <a:xfrm flipH="1">
            <a:off x="6934200" y="2438400"/>
            <a:ext cx="381000" cy="762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39971" name="Line 49"/>
          <p:cNvSpPr>
            <a:spLocks noChangeShapeType="1"/>
          </p:cNvSpPr>
          <p:nvPr/>
        </p:nvSpPr>
        <p:spPr bwMode="auto">
          <a:xfrm flipH="1">
            <a:off x="7086600" y="2438400"/>
            <a:ext cx="228600" cy="1143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39972" name="Line 50"/>
          <p:cNvSpPr>
            <a:spLocks noChangeShapeType="1"/>
          </p:cNvSpPr>
          <p:nvPr/>
        </p:nvSpPr>
        <p:spPr bwMode="auto">
          <a:xfrm flipH="1">
            <a:off x="6858000" y="2362200"/>
            <a:ext cx="45720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39973" name="Line 51"/>
          <p:cNvSpPr>
            <a:spLocks noChangeShapeType="1"/>
          </p:cNvSpPr>
          <p:nvPr/>
        </p:nvSpPr>
        <p:spPr bwMode="auto">
          <a:xfrm flipH="1">
            <a:off x="6858000" y="2362200"/>
            <a:ext cx="457200" cy="1371600"/>
          </a:xfrm>
          <a:prstGeom prst="line">
            <a:avLst/>
          </a:prstGeom>
          <a:noFill/>
          <a:ln w="9525">
            <a:solidFill>
              <a:schemeClr val="tx1"/>
            </a:solidFill>
            <a:round/>
            <a:headEnd/>
            <a:tailEnd/>
          </a:ln>
        </p:spPr>
        <p:txBody>
          <a:bodyPr>
            <a:prstTxWarp prst="textNoShape">
              <a:avLst/>
            </a:prstTxWarp>
          </a:bodyPr>
          <a:lstStyle/>
          <a:p>
            <a:endParaRPr lang="en-US"/>
          </a:p>
        </p:txBody>
      </p:sp>
      <p:sp>
        <p:nvSpPr>
          <p:cNvPr id="39974" name="Oval 52"/>
          <p:cNvSpPr>
            <a:spLocks noChangeArrowheads="1"/>
          </p:cNvSpPr>
          <p:nvPr/>
        </p:nvSpPr>
        <p:spPr bwMode="auto">
          <a:xfrm>
            <a:off x="1828800" y="1981200"/>
            <a:ext cx="914400" cy="8382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39975" name="Oval 53"/>
          <p:cNvSpPr>
            <a:spLocks noChangeArrowheads="1"/>
          </p:cNvSpPr>
          <p:nvPr/>
        </p:nvSpPr>
        <p:spPr bwMode="auto">
          <a:xfrm>
            <a:off x="3200400" y="1981200"/>
            <a:ext cx="914400" cy="8382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39976" name="Oval 54"/>
          <p:cNvSpPr>
            <a:spLocks noChangeArrowheads="1"/>
          </p:cNvSpPr>
          <p:nvPr/>
        </p:nvSpPr>
        <p:spPr bwMode="auto">
          <a:xfrm>
            <a:off x="4876800" y="1981200"/>
            <a:ext cx="1143000" cy="9144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39977" name="Oval 55"/>
          <p:cNvSpPr>
            <a:spLocks noChangeArrowheads="1"/>
          </p:cNvSpPr>
          <p:nvPr/>
        </p:nvSpPr>
        <p:spPr bwMode="auto">
          <a:xfrm>
            <a:off x="6629400" y="2133600"/>
            <a:ext cx="1066800" cy="8382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41" name="TextBox 40"/>
          <p:cNvSpPr txBox="1"/>
          <p:nvPr/>
        </p:nvSpPr>
        <p:spPr>
          <a:xfrm>
            <a:off x="536136" y="5860321"/>
            <a:ext cx="8384063"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latin typeface="Menlo Bold"/>
                <a:cs typeface="Menlo Bold"/>
              </a:rPr>
              <a:t> </a:t>
            </a:r>
            <a:r>
              <a:rPr lang="en-US" dirty="0" err="1" smtClean="0">
                <a:latin typeface="Menlo Bold"/>
                <a:cs typeface="Menlo Bold"/>
              </a:rPr>
              <a:t>expvalues.hclust</a:t>
            </a:r>
            <a:r>
              <a:rPr lang="en-US" dirty="0" smtClean="0">
                <a:latin typeface="Menlo Bold"/>
                <a:cs typeface="Menlo Bold"/>
              </a:rPr>
              <a:t>&lt;-</a:t>
            </a:r>
            <a:r>
              <a:rPr lang="en-US" dirty="0" err="1" smtClean="0">
                <a:latin typeface="Menlo Bold"/>
                <a:cs typeface="Menlo Bold"/>
              </a:rPr>
              <a:t>hclust(expvalues.dist</a:t>
            </a:r>
            <a:r>
              <a:rPr lang="en-US" dirty="0" smtClean="0">
                <a:latin typeface="Menlo Bold"/>
                <a:cs typeface="Menlo Bold"/>
              </a:rPr>
              <a:t>, method=“average”)</a:t>
            </a:r>
          </a:p>
          <a:p>
            <a:r>
              <a:rPr lang="en-US" dirty="0" smtClean="0">
                <a:latin typeface="Menlo Bold"/>
                <a:cs typeface="Menlo Bold"/>
              </a:rPr>
              <a:t> </a:t>
            </a:r>
            <a:r>
              <a:rPr lang="en-US" dirty="0" err="1" smtClean="0">
                <a:latin typeface="Menlo Bold"/>
                <a:cs typeface="Menlo Bold"/>
              </a:rPr>
              <a:t>expvalues.groups</a:t>
            </a:r>
            <a:r>
              <a:rPr lang="en-US" dirty="0" smtClean="0">
                <a:latin typeface="Menlo Bold"/>
                <a:cs typeface="Menlo Bold"/>
              </a:rPr>
              <a:t>&lt;-</a:t>
            </a:r>
            <a:r>
              <a:rPr lang="en-US" dirty="0" err="1" smtClean="0">
                <a:latin typeface="Menlo Bold"/>
                <a:cs typeface="Menlo Bold"/>
              </a:rPr>
              <a:t>cutree(expvalues.hclust</a:t>
            </a:r>
            <a:r>
              <a:rPr lang="en-US" dirty="0" smtClean="0">
                <a:latin typeface="Menlo Bold"/>
                <a:cs typeface="Menlo Bold"/>
              </a:rPr>
              <a:t>, </a:t>
            </a:r>
            <a:r>
              <a:rPr lang="en-US" dirty="0" err="1" smtClean="0">
                <a:latin typeface="Menlo Bold"/>
                <a:cs typeface="Menlo Bold"/>
              </a:rPr>
              <a:t>h</a:t>
            </a:r>
            <a:r>
              <a:rPr lang="en-US" dirty="0" smtClean="0">
                <a:latin typeface="Menlo Bold"/>
                <a:cs typeface="Menlo Bold"/>
              </a:rPr>
              <a:t>=0.7)</a:t>
            </a:r>
          </a:p>
          <a:p>
            <a:r>
              <a:rPr lang="en-US" dirty="0" smtClean="0">
                <a:latin typeface="Menlo Bold"/>
                <a:cs typeface="Menlo Bold"/>
              </a:rPr>
              <a:t> </a:t>
            </a:r>
            <a:r>
              <a:rPr lang="en-US" dirty="0" err="1" smtClean="0">
                <a:latin typeface="Menlo Bold"/>
                <a:cs typeface="Menlo Bold"/>
              </a:rPr>
              <a:t>expvalues.groups</a:t>
            </a:r>
            <a:r>
              <a:rPr lang="en-US" dirty="0" smtClean="0">
                <a:latin typeface="Menlo Bold"/>
                <a:cs typeface="Menlo Bold"/>
              </a:rPr>
              <a:t>&lt;-</a:t>
            </a:r>
            <a:r>
              <a:rPr lang="en-US" dirty="0" err="1" smtClean="0">
                <a:latin typeface="Menlo Bold"/>
                <a:cs typeface="Menlo Bold"/>
              </a:rPr>
              <a:t>cutree(expvalues.hclust</a:t>
            </a:r>
            <a:r>
              <a:rPr lang="en-US" dirty="0" smtClean="0">
                <a:latin typeface="Menlo Bold"/>
                <a:cs typeface="Menlo Bold"/>
              </a:rPr>
              <a:t>, </a:t>
            </a:r>
            <a:r>
              <a:rPr lang="en-US" dirty="0" err="1" smtClean="0">
                <a:latin typeface="Menlo Bold"/>
                <a:cs typeface="Menlo Bold"/>
              </a:rPr>
              <a:t>k</a:t>
            </a:r>
            <a:r>
              <a:rPr lang="en-US" dirty="0" smtClean="0">
                <a:latin typeface="Menlo Bold"/>
                <a:cs typeface="Menlo Bold"/>
              </a:rPr>
              <a:t>=10)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152400"/>
            <a:ext cx="8229600" cy="1143000"/>
          </a:xfrm>
        </p:spPr>
        <p:txBody>
          <a:bodyPr/>
          <a:lstStyle/>
          <a:p>
            <a:pPr eaLnBrk="1" hangingPunct="1"/>
            <a:r>
              <a:rPr lang="en-US" dirty="0"/>
              <a:t> K-means</a:t>
            </a:r>
          </a:p>
        </p:txBody>
      </p:sp>
      <p:grpSp>
        <p:nvGrpSpPr>
          <p:cNvPr id="2" name="Group 3"/>
          <p:cNvGrpSpPr>
            <a:grpSpLocks/>
          </p:cNvGrpSpPr>
          <p:nvPr/>
        </p:nvGrpSpPr>
        <p:grpSpPr bwMode="auto">
          <a:xfrm>
            <a:off x="876300" y="1714500"/>
            <a:ext cx="6896100" cy="1752600"/>
            <a:chOff x="624" y="960"/>
            <a:chExt cx="4344" cy="1104"/>
          </a:xfrm>
        </p:grpSpPr>
        <p:grpSp>
          <p:nvGrpSpPr>
            <p:cNvPr id="3" name="Group 4"/>
            <p:cNvGrpSpPr>
              <a:grpSpLocks/>
            </p:cNvGrpSpPr>
            <p:nvPr/>
          </p:nvGrpSpPr>
          <p:grpSpPr bwMode="auto">
            <a:xfrm>
              <a:off x="720" y="1104"/>
              <a:ext cx="1440" cy="864"/>
              <a:chOff x="720" y="1104"/>
              <a:chExt cx="1440" cy="864"/>
            </a:xfrm>
          </p:grpSpPr>
          <p:sp>
            <p:nvSpPr>
              <p:cNvPr id="50231" name="Oval 5"/>
              <p:cNvSpPr>
                <a:spLocks noChangeArrowheads="1"/>
              </p:cNvSpPr>
              <p:nvPr/>
            </p:nvSpPr>
            <p:spPr bwMode="auto">
              <a:xfrm>
                <a:off x="816" y="1104"/>
                <a:ext cx="48" cy="48"/>
              </a:xfrm>
              <a:prstGeom prst="ellipse">
                <a:avLst/>
              </a:prstGeom>
              <a:solidFill>
                <a:srgbClr val="0000FF"/>
              </a:solidFill>
              <a:ln w="9525">
                <a:solidFill>
                  <a:schemeClr val="bg1"/>
                </a:solidFill>
                <a:round/>
                <a:headEnd/>
                <a:tailEnd/>
              </a:ln>
            </p:spPr>
            <p:txBody>
              <a:bodyPr wrap="none" anchor="ctr">
                <a:prstTxWarp prst="textNoShape">
                  <a:avLst/>
                </a:prstTxWarp>
              </a:bodyPr>
              <a:lstStyle/>
              <a:p>
                <a:endParaRPr lang="en-US"/>
              </a:p>
            </p:txBody>
          </p:sp>
          <p:sp>
            <p:nvSpPr>
              <p:cNvPr id="50232" name="Oval 6"/>
              <p:cNvSpPr>
                <a:spLocks noChangeArrowheads="1"/>
              </p:cNvSpPr>
              <p:nvPr/>
            </p:nvSpPr>
            <p:spPr bwMode="auto">
              <a:xfrm>
                <a:off x="960" y="1440"/>
                <a:ext cx="48" cy="48"/>
              </a:xfrm>
              <a:prstGeom prst="ellipse">
                <a:avLst/>
              </a:prstGeom>
              <a:solidFill>
                <a:schemeClr val="accent1"/>
              </a:solidFill>
              <a:ln w="9525">
                <a:solidFill>
                  <a:schemeClr val="bg1"/>
                </a:solidFill>
                <a:round/>
                <a:headEnd/>
                <a:tailEnd/>
              </a:ln>
            </p:spPr>
            <p:txBody>
              <a:bodyPr wrap="none" anchor="ctr">
                <a:prstTxWarp prst="textNoShape">
                  <a:avLst/>
                </a:prstTxWarp>
              </a:bodyPr>
              <a:lstStyle/>
              <a:p>
                <a:endParaRPr lang="en-US"/>
              </a:p>
            </p:txBody>
          </p:sp>
          <p:sp>
            <p:nvSpPr>
              <p:cNvPr id="50233" name="Oval 7"/>
              <p:cNvSpPr>
                <a:spLocks noChangeArrowheads="1"/>
              </p:cNvSpPr>
              <p:nvPr/>
            </p:nvSpPr>
            <p:spPr bwMode="auto">
              <a:xfrm>
                <a:off x="1056" y="1200"/>
                <a:ext cx="48" cy="48"/>
              </a:xfrm>
              <a:prstGeom prst="ellipse">
                <a:avLst/>
              </a:prstGeom>
              <a:solidFill>
                <a:srgbClr val="0000FF"/>
              </a:solidFill>
              <a:ln w="9525">
                <a:solidFill>
                  <a:schemeClr val="bg1"/>
                </a:solidFill>
                <a:round/>
                <a:headEnd/>
                <a:tailEnd/>
              </a:ln>
            </p:spPr>
            <p:txBody>
              <a:bodyPr wrap="none" anchor="ctr">
                <a:prstTxWarp prst="textNoShape">
                  <a:avLst/>
                </a:prstTxWarp>
              </a:bodyPr>
              <a:lstStyle/>
              <a:p>
                <a:endParaRPr lang="en-US"/>
              </a:p>
            </p:txBody>
          </p:sp>
          <p:sp>
            <p:nvSpPr>
              <p:cNvPr id="50234" name="Oval 8"/>
              <p:cNvSpPr>
                <a:spLocks noChangeArrowheads="1"/>
              </p:cNvSpPr>
              <p:nvPr/>
            </p:nvSpPr>
            <p:spPr bwMode="auto">
              <a:xfrm>
                <a:off x="1104" y="1392"/>
                <a:ext cx="48" cy="48"/>
              </a:xfrm>
              <a:prstGeom prst="ellipse">
                <a:avLst/>
              </a:prstGeom>
              <a:solidFill>
                <a:srgbClr val="0000FF"/>
              </a:solidFill>
              <a:ln w="9525">
                <a:solidFill>
                  <a:schemeClr val="bg1"/>
                </a:solidFill>
                <a:round/>
                <a:headEnd/>
                <a:tailEnd/>
              </a:ln>
            </p:spPr>
            <p:txBody>
              <a:bodyPr wrap="none" anchor="ctr">
                <a:prstTxWarp prst="textNoShape">
                  <a:avLst/>
                </a:prstTxWarp>
              </a:bodyPr>
              <a:lstStyle/>
              <a:p>
                <a:endParaRPr lang="en-US"/>
              </a:p>
            </p:txBody>
          </p:sp>
          <p:sp>
            <p:nvSpPr>
              <p:cNvPr id="50235" name="Oval 9"/>
              <p:cNvSpPr>
                <a:spLocks noChangeArrowheads="1"/>
              </p:cNvSpPr>
              <p:nvPr/>
            </p:nvSpPr>
            <p:spPr bwMode="auto">
              <a:xfrm>
                <a:off x="720" y="1296"/>
                <a:ext cx="48" cy="48"/>
              </a:xfrm>
              <a:prstGeom prst="ellipse">
                <a:avLst/>
              </a:prstGeom>
              <a:solidFill>
                <a:srgbClr val="0000FF"/>
              </a:solidFill>
              <a:ln w="9525">
                <a:solidFill>
                  <a:schemeClr val="bg1"/>
                </a:solidFill>
                <a:round/>
                <a:headEnd/>
                <a:tailEnd/>
              </a:ln>
            </p:spPr>
            <p:txBody>
              <a:bodyPr wrap="none" anchor="ctr">
                <a:prstTxWarp prst="textNoShape">
                  <a:avLst/>
                </a:prstTxWarp>
              </a:bodyPr>
              <a:lstStyle/>
              <a:p>
                <a:endParaRPr lang="en-US"/>
              </a:p>
            </p:txBody>
          </p:sp>
          <p:sp>
            <p:nvSpPr>
              <p:cNvPr id="50236" name="Oval 10"/>
              <p:cNvSpPr>
                <a:spLocks noChangeArrowheads="1"/>
              </p:cNvSpPr>
              <p:nvPr/>
            </p:nvSpPr>
            <p:spPr bwMode="auto">
              <a:xfrm>
                <a:off x="1872" y="1344"/>
                <a:ext cx="48" cy="48"/>
              </a:xfrm>
              <a:prstGeom prst="ellipse">
                <a:avLst/>
              </a:prstGeom>
              <a:solidFill>
                <a:srgbClr val="FF0000"/>
              </a:solidFill>
              <a:ln w="9525">
                <a:solidFill>
                  <a:schemeClr val="bg1"/>
                </a:solidFill>
                <a:round/>
                <a:headEnd/>
                <a:tailEnd/>
              </a:ln>
            </p:spPr>
            <p:txBody>
              <a:bodyPr wrap="none" anchor="ctr">
                <a:prstTxWarp prst="textNoShape">
                  <a:avLst/>
                </a:prstTxWarp>
              </a:bodyPr>
              <a:lstStyle/>
              <a:p>
                <a:endParaRPr lang="en-US"/>
              </a:p>
            </p:txBody>
          </p:sp>
          <p:sp>
            <p:nvSpPr>
              <p:cNvPr id="50237" name="Oval 11"/>
              <p:cNvSpPr>
                <a:spLocks noChangeArrowheads="1"/>
              </p:cNvSpPr>
              <p:nvPr/>
            </p:nvSpPr>
            <p:spPr bwMode="auto">
              <a:xfrm>
                <a:off x="2064" y="1536"/>
                <a:ext cx="48" cy="48"/>
              </a:xfrm>
              <a:prstGeom prst="ellipse">
                <a:avLst/>
              </a:prstGeom>
              <a:solidFill>
                <a:srgbClr val="FF0000"/>
              </a:solidFill>
              <a:ln w="9525">
                <a:solidFill>
                  <a:schemeClr val="bg1"/>
                </a:solidFill>
                <a:round/>
                <a:headEnd/>
                <a:tailEnd/>
              </a:ln>
            </p:spPr>
            <p:txBody>
              <a:bodyPr wrap="none" anchor="ctr">
                <a:prstTxWarp prst="textNoShape">
                  <a:avLst/>
                </a:prstTxWarp>
              </a:bodyPr>
              <a:lstStyle/>
              <a:p>
                <a:endParaRPr lang="en-US"/>
              </a:p>
            </p:txBody>
          </p:sp>
          <p:sp>
            <p:nvSpPr>
              <p:cNvPr id="50238" name="Oval 12"/>
              <p:cNvSpPr>
                <a:spLocks noChangeArrowheads="1"/>
              </p:cNvSpPr>
              <p:nvPr/>
            </p:nvSpPr>
            <p:spPr bwMode="auto">
              <a:xfrm>
                <a:off x="1776" y="1488"/>
                <a:ext cx="48" cy="48"/>
              </a:xfrm>
              <a:prstGeom prst="ellipse">
                <a:avLst/>
              </a:prstGeom>
              <a:solidFill>
                <a:schemeClr val="accent1"/>
              </a:solidFill>
              <a:ln w="9525">
                <a:solidFill>
                  <a:schemeClr val="bg1"/>
                </a:solidFill>
                <a:round/>
                <a:headEnd/>
                <a:tailEnd/>
              </a:ln>
            </p:spPr>
            <p:txBody>
              <a:bodyPr wrap="none" anchor="ctr">
                <a:prstTxWarp prst="textNoShape">
                  <a:avLst/>
                </a:prstTxWarp>
              </a:bodyPr>
              <a:lstStyle/>
              <a:p>
                <a:endParaRPr lang="en-US"/>
              </a:p>
            </p:txBody>
          </p:sp>
          <p:sp>
            <p:nvSpPr>
              <p:cNvPr id="50239" name="Oval 13"/>
              <p:cNvSpPr>
                <a:spLocks noChangeArrowheads="1"/>
              </p:cNvSpPr>
              <p:nvPr/>
            </p:nvSpPr>
            <p:spPr bwMode="auto">
              <a:xfrm>
                <a:off x="1920" y="1632"/>
                <a:ext cx="48" cy="48"/>
              </a:xfrm>
              <a:prstGeom prst="ellipse">
                <a:avLst/>
              </a:prstGeom>
              <a:solidFill>
                <a:srgbClr val="FF0000"/>
              </a:solidFill>
              <a:ln w="9525">
                <a:solidFill>
                  <a:schemeClr val="bg1"/>
                </a:solidFill>
                <a:round/>
                <a:headEnd/>
                <a:tailEnd/>
              </a:ln>
            </p:spPr>
            <p:txBody>
              <a:bodyPr wrap="none" anchor="ctr">
                <a:prstTxWarp prst="textNoShape">
                  <a:avLst/>
                </a:prstTxWarp>
              </a:bodyPr>
              <a:lstStyle/>
              <a:p>
                <a:endParaRPr lang="en-US"/>
              </a:p>
            </p:txBody>
          </p:sp>
          <p:sp>
            <p:nvSpPr>
              <p:cNvPr id="50240" name="Oval 14"/>
              <p:cNvSpPr>
                <a:spLocks noChangeArrowheads="1"/>
              </p:cNvSpPr>
              <p:nvPr/>
            </p:nvSpPr>
            <p:spPr bwMode="auto">
              <a:xfrm>
                <a:off x="1104" y="1104"/>
                <a:ext cx="48" cy="48"/>
              </a:xfrm>
              <a:prstGeom prst="ellipse">
                <a:avLst/>
              </a:prstGeom>
              <a:solidFill>
                <a:srgbClr val="FF0000"/>
              </a:solidFill>
              <a:ln w="9525">
                <a:solidFill>
                  <a:schemeClr val="bg1"/>
                </a:solidFill>
                <a:round/>
                <a:headEnd/>
                <a:tailEnd/>
              </a:ln>
            </p:spPr>
            <p:txBody>
              <a:bodyPr wrap="none" anchor="ctr">
                <a:prstTxWarp prst="textNoShape">
                  <a:avLst/>
                </a:prstTxWarp>
              </a:bodyPr>
              <a:lstStyle/>
              <a:p>
                <a:endParaRPr lang="en-US"/>
              </a:p>
            </p:txBody>
          </p:sp>
          <p:sp>
            <p:nvSpPr>
              <p:cNvPr id="50241" name="Oval 15"/>
              <p:cNvSpPr>
                <a:spLocks noChangeArrowheads="1"/>
              </p:cNvSpPr>
              <p:nvPr/>
            </p:nvSpPr>
            <p:spPr bwMode="auto">
              <a:xfrm>
                <a:off x="2112" y="1824"/>
                <a:ext cx="48" cy="48"/>
              </a:xfrm>
              <a:prstGeom prst="ellipse">
                <a:avLst/>
              </a:prstGeom>
              <a:solidFill>
                <a:srgbClr val="FF0000"/>
              </a:solidFill>
              <a:ln w="9525">
                <a:solidFill>
                  <a:schemeClr val="bg1"/>
                </a:solidFill>
                <a:round/>
                <a:headEnd/>
                <a:tailEnd/>
              </a:ln>
            </p:spPr>
            <p:txBody>
              <a:bodyPr wrap="none" anchor="ctr">
                <a:prstTxWarp prst="textNoShape">
                  <a:avLst/>
                </a:prstTxWarp>
              </a:bodyPr>
              <a:lstStyle/>
              <a:p>
                <a:endParaRPr lang="en-US"/>
              </a:p>
            </p:txBody>
          </p:sp>
          <p:sp>
            <p:nvSpPr>
              <p:cNvPr id="50242" name="Oval 16"/>
              <p:cNvSpPr>
                <a:spLocks noChangeArrowheads="1"/>
              </p:cNvSpPr>
              <p:nvPr/>
            </p:nvSpPr>
            <p:spPr bwMode="auto">
              <a:xfrm>
                <a:off x="816" y="1728"/>
                <a:ext cx="48" cy="48"/>
              </a:xfrm>
              <a:prstGeom prst="ellipse">
                <a:avLst/>
              </a:prstGeom>
              <a:solidFill>
                <a:srgbClr val="FF0000"/>
              </a:solidFill>
              <a:ln w="9525">
                <a:solidFill>
                  <a:schemeClr val="bg1"/>
                </a:solidFill>
                <a:round/>
                <a:headEnd/>
                <a:tailEnd/>
              </a:ln>
            </p:spPr>
            <p:txBody>
              <a:bodyPr wrap="none" anchor="ctr">
                <a:prstTxWarp prst="textNoShape">
                  <a:avLst/>
                </a:prstTxWarp>
              </a:bodyPr>
              <a:lstStyle/>
              <a:p>
                <a:endParaRPr lang="en-US"/>
              </a:p>
            </p:txBody>
          </p:sp>
          <p:sp>
            <p:nvSpPr>
              <p:cNvPr id="50243" name="Oval 17"/>
              <p:cNvSpPr>
                <a:spLocks noChangeArrowheads="1"/>
              </p:cNvSpPr>
              <p:nvPr/>
            </p:nvSpPr>
            <p:spPr bwMode="auto">
              <a:xfrm>
                <a:off x="912" y="1920"/>
                <a:ext cx="48" cy="48"/>
              </a:xfrm>
              <a:prstGeom prst="ellipse">
                <a:avLst/>
              </a:prstGeom>
              <a:solidFill>
                <a:schemeClr val="accent1"/>
              </a:solidFill>
              <a:ln w="9525">
                <a:solidFill>
                  <a:schemeClr val="bg1"/>
                </a:solidFill>
                <a:round/>
                <a:headEnd/>
                <a:tailEnd/>
              </a:ln>
            </p:spPr>
            <p:txBody>
              <a:bodyPr wrap="none" anchor="ctr">
                <a:prstTxWarp prst="textNoShape">
                  <a:avLst/>
                </a:prstTxWarp>
              </a:bodyPr>
              <a:lstStyle/>
              <a:p>
                <a:endParaRPr lang="en-US"/>
              </a:p>
            </p:txBody>
          </p:sp>
          <p:sp>
            <p:nvSpPr>
              <p:cNvPr id="50244" name="Oval 18"/>
              <p:cNvSpPr>
                <a:spLocks noChangeArrowheads="1"/>
              </p:cNvSpPr>
              <p:nvPr/>
            </p:nvSpPr>
            <p:spPr bwMode="auto">
              <a:xfrm>
                <a:off x="1056" y="1920"/>
                <a:ext cx="48" cy="48"/>
              </a:xfrm>
              <a:prstGeom prst="ellipse">
                <a:avLst/>
              </a:prstGeom>
              <a:solidFill>
                <a:schemeClr val="accent1"/>
              </a:solidFill>
              <a:ln w="9525">
                <a:solidFill>
                  <a:schemeClr val="bg1"/>
                </a:solidFill>
                <a:round/>
                <a:headEnd/>
                <a:tailEnd/>
              </a:ln>
            </p:spPr>
            <p:txBody>
              <a:bodyPr wrap="none" anchor="ctr">
                <a:prstTxWarp prst="textNoShape">
                  <a:avLst/>
                </a:prstTxWarp>
              </a:bodyPr>
              <a:lstStyle/>
              <a:p>
                <a:endParaRPr lang="en-US"/>
              </a:p>
            </p:txBody>
          </p:sp>
          <p:sp>
            <p:nvSpPr>
              <p:cNvPr id="50245" name="Oval 19"/>
              <p:cNvSpPr>
                <a:spLocks noChangeArrowheads="1"/>
              </p:cNvSpPr>
              <p:nvPr/>
            </p:nvSpPr>
            <p:spPr bwMode="auto">
              <a:xfrm>
                <a:off x="1008" y="1776"/>
                <a:ext cx="48" cy="48"/>
              </a:xfrm>
              <a:prstGeom prst="ellipse">
                <a:avLst/>
              </a:prstGeom>
              <a:solidFill>
                <a:schemeClr val="accent1"/>
              </a:solidFill>
              <a:ln w="9525">
                <a:solidFill>
                  <a:schemeClr val="bg1"/>
                </a:solidFill>
                <a:round/>
                <a:headEnd/>
                <a:tailEnd/>
              </a:ln>
            </p:spPr>
            <p:txBody>
              <a:bodyPr wrap="none" anchor="ctr">
                <a:prstTxWarp prst="textNoShape">
                  <a:avLst/>
                </a:prstTxWarp>
              </a:bodyPr>
              <a:lstStyle/>
              <a:p>
                <a:endParaRPr lang="en-US"/>
              </a:p>
            </p:txBody>
          </p:sp>
          <p:sp>
            <p:nvSpPr>
              <p:cNvPr id="50246" name="Oval 20"/>
              <p:cNvSpPr>
                <a:spLocks noChangeArrowheads="1"/>
              </p:cNvSpPr>
              <p:nvPr/>
            </p:nvSpPr>
            <p:spPr bwMode="auto">
              <a:xfrm>
                <a:off x="1200" y="1680"/>
                <a:ext cx="144" cy="144"/>
              </a:xfrm>
              <a:prstGeom prst="ellipse">
                <a:avLst/>
              </a:prstGeom>
              <a:solidFill>
                <a:schemeClr val="accent1"/>
              </a:solidFill>
              <a:ln w="9525">
                <a:solidFill>
                  <a:schemeClr val="bg1"/>
                </a:solidFill>
                <a:round/>
                <a:headEnd/>
                <a:tailEnd/>
              </a:ln>
            </p:spPr>
            <p:txBody>
              <a:bodyPr wrap="none" anchor="ctr">
                <a:prstTxWarp prst="textNoShape">
                  <a:avLst/>
                </a:prstTxWarp>
              </a:bodyPr>
              <a:lstStyle/>
              <a:p>
                <a:endParaRPr lang="en-US"/>
              </a:p>
            </p:txBody>
          </p:sp>
          <p:sp>
            <p:nvSpPr>
              <p:cNvPr id="50247" name="Oval 21"/>
              <p:cNvSpPr>
                <a:spLocks noChangeArrowheads="1"/>
              </p:cNvSpPr>
              <p:nvPr/>
            </p:nvSpPr>
            <p:spPr bwMode="auto">
              <a:xfrm>
                <a:off x="912" y="1248"/>
                <a:ext cx="144" cy="144"/>
              </a:xfrm>
              <a:prstGeom prst="ellipse">
                <a:avLst/>
              </a:prstGeom>
              <a:solidFill>
                <a:srgbClr val="0000FF"/>
              </a:solidFill>
              <a:ln w="9525">
                <a:solidFill>
                  <a:schemeClr val="bg1"/>
                </a:solidFill>
                <a:round/>
                <a:headEnd/>
                <a:tailEnd/>
              </a:ln>
            </p:spPr>
            <p:txBody>
              <a:bodyPr wrap="none" anchor="ctr">
                <a:prstTxWarp prst="textNoShape">
                  <a:avLst/>
                </a:prstTxWarp>
              </a:bodyPr>
              <a:lstStyle/>
              <a:p>
                <a:endParaRPr lang="en-US"/>
              </a:p>
            </p:txBody>
          </p:sp>
          <p:sp>
            <p:nvSpPr>
              <p:cNvPr id="50248" name="Oval 22"/>
              <p:cNvSpPr>
                <a:spLocks noChangeArrowheads="1"/>
              </p:cNvSpPr>
              <p:nvPr/>
            </p:nvSpPr>
            <p:spPr bwMode="auto">
              <a:xfrm>
                <a:off x="1440" y="1488"/>
                <a:ext cx="144" cy="144"/>
              </a:xfrm>
              <a:prstGeom prst="ellipse">
                <a:avLst/>
              </a:prstGeom>
              <a:solidFill>
                <a:srgbClr val="FF0000"/>
              </a:solidFill>
              <a:ln w="9525">
                <a:solidFill>
                  <a:schemeClr val="bg1"/>
                </a:solidFill>
                <a:round/>
                <a:headEnd/>
                <a:tailEnd/>
              </a:ln>
            </p:spPr>
            <p:txBody>
              <a:bodyPr wrap="none" anchor="ctr">
                <a:prstTxWarp prst="textNoShape">
                  <a:avLst/>
                </a:prstTxWarp>
              </a:bodyPr>
              <a:lstStyle/>
              <a:p>
                <a:endParaRPr lang="en-US"/>
              </a:p>
            </p:txBody>
          </p:sp>
        </p:grpSp>
        <p:grpSp>
          <p:nvGrpSpPr>
            <p:cNvPr id="4" name="Group 23"/>
            <p:cNvGrpSpPr>
              <a:grpSpLocks/>
            </p:cNvGrpSpPr>
            <p:nvPr/>
          </p:nvGrpSpPr>
          <p:grpSpPr bwMode="auto">
            <a:xfrm>
              <a:off x="624" y="960"/>
              <a:ext cx="4344" cy="1104"/>
              <a:chOff x="624" y="960"/>
              <a:chExt cx="4344" cy="1104"/>
            </a:xfrm>
          </p:grpSpPr>
          <p:sp>
            <p:nvSpPr>
              <p:cNvPr id="50229" name="Rectangle 24"/>
              <p:cNvSpPr>
                <a:spLocks noChangeArrowheads="1"/>
              </p:cNvSpPr>
              <p:nvPr/>
            </p:nvSpPr>
            <p:spPr bwMode="auto">
              <a:xfrm>
                <a:off x="624" y="960"/>
                <a:ext cx="1632" cy="1104"/>
              </a:xfrm>
              <a:prstGeom prst="rect">
                <a:avLst/>
              </a:prstGeom>
              <a:noFill/>
              <a:ln w="12700">
                <a:solidFill>
                  <a:schemeClr val="bg1"/>
                </a:solidFill>
                <a:miter lim="800000"/>
                <a:headEnd/>
                <a:tailEnd/>
              </a:ln>
            </p:spPr>
            <p:txBody>
              <a:bodyPr wrap="none" anchor="ctr">
                <a:prstTxWarp prst="textNoShape">
                  <a:avLst/>
                </a:prstTxWarp>
              </a:bodyPr>
              <a:lstStyle/>
              <a:p>
                <a:endParaRPr lang="en-US"/>
              </a:p>
            </p:txBody>
          </p:sp>
          <p:sp>
            <p:nvSpPr>
              <p:cNvPr id="80921" name="Text Box 25"/>
              <p:cNvSpPr txBox="1">
                <a:spLocks noChangeArrowheads="1"/>
              </p:cNvSpPr>
              <p:nvPr/>
            </p:nvSpPr>
            <p:spPr bwMode="auto">
              <a:xfrm>
                <a:off x="2328" y="1152"/>
                <a:ext cx="2640" cy="404"/>
              </a:xfrm>
              <a:prstGeom prst="rect">
                <a:avLst/>
              </a:prstGeom>
              <a:noFill/>
              <a:ln w="9525">
                <a:noFill/>
                <a:miter lim="800000"/>
                <a:headEnd/>
                <a:tailEnd/>
              </a:ln>
              <a:effectLst/>
            </p:spPr>
            <p:txBody>
              <a:bodyPr anchor="ctr">
                <a:prstTxWarp prst="textNoShape">
                  <a:avLst/>
                </a:prstTxWarp>
                <a:spAutoFit/>
              </a:bodyPr>
              <a:lstStyle/>
              <a:p>
                <a:pPr algn="ctr" eaLnBrk="0" hangingPunct="0">
                  <a:spcBef>
                    <a:spcPct val="50000"/>
                  </a:spcBef>
                  <a:defRPr/>
                </a:pPr>
                <a:r>
                  <a:rPr lang="en-US" b="1" u="sng" dirty="0">
                    <a:effectLst>
                      <a:outerShdw blurRad="38100" dist="38100" dir="2700000" algn="tl">
                        <a:srgbClr val="DDDDDD"/>
                      </a:outerShdw>
                    </a:effectLst>
                  </a:rPr>
                  <a:t>Step 1:</a:t>
                </a:r>
                <a:r>
                  <a:rPr lang="en-US" dirty="0">
                    <a:effectLst>
                      <a:outerShdw blurRad="38100" dist="38100" dir="2700000" algn="tl">
                        <a:srgbClr val="DDDDDD"/>
                      </a:outerShdw>
                    </a:effectLst>
                  </a:rPr>
                  <a:t>  Make random assignments and compute </a:t>
                </a:r>
                <a:r>
                  <a:rPr lang="en-US" dirty="0" err="1">
                    <a:effectLst>
                      <a:outerShdw blurRad="38100" dist="38100" dir="2700000" algn="tl">
                        <a:srgbClr val="DDDDDD"/>
                      </a:outerShdw>
                    </a:effectLst>
                  </a:rPr>
                  <a:t>centroids</a:t>
                </a:r>
                <a:r>
                  <a:rPr lang="en-US" dirty="0">
                    <a:effectLst>
                      <a:outerShdw blurRad="38100" dist="38100" dir="2700000" algn="tl">
                        <a:srgbClr val="DDDDDD"/>
                      </a:outerShdw>
                    </a:effectLst>
                  </a:rPr>
                  <a:t> (big dots)</a:t>
                </a:r>
                <a:endParaRPr lang="en-US" b="1" u="sng" dirty="0">
                  <a:effectLst>
                    <a:outerShdw blurRad="38100" dist="38100" dir="2700000" algn="tl">
                      <a:srgbClr val="DDDDDD"/>
                    </a:outerShdw>
                  </a:effectLst>
                </a:endParaRPr>
              </a:p>
            </p:txBody>
          </p:sp>
        </p:grpSp>
      </p:grpSp>
      <p:grpSp>
        <p:nvGrpSpPr>
          <p:cNvPr id="5" name="Group 26"/>
          <p:cNvGrpSpPr>
            <a:grpSpLocks/>
          </p:cNvGrpSpPr>
          <p:nvPr/>
        </p:nvGrpSpPr>
        <p:grpSpPr bwMode="auto">
          <a:xfrm>
            <a:off x="1600200" y="2895600"/>
            <a:ext cx="6477000" cy="1752600"/>
            <a:chOff x="1008" y="1920"/>
            <a:chExt cx="4080" cy="1104"/>
          </a:xfrm>
        </p:grpSpPr>
        <p:sp>
          <p:nvSpPr>
            <p:cNvPr id="50205" name="Oval 27"/>
            <p:cNvSpPr>
              <a:spLocks noChangeArrowheads="1"/>
            </p:cNvSpPr>
            <p:nvPr/>
          </p:nvSpPr>
          <p:spPr bwMode="auto">
            <a:xfrm>
              <a:off x="3648" y="2064"/>
              <a:ext cx="48" cy="48"/>
            </a:xfrm>
            <a:prstGeom prst="ellipse">
              <a:avLst/>
            </a:prstGeom>
            <a:solidFill>
              <a:srgbClr val="0000FF"/>
            </a:solidFill>
            <a:ln w="9525">
              <a:solidFill>
                <a:schemeClr val="bg1"/>
              </a:solidFill>
              <a:round/>
              <a:headEnd/>
              <a:tailEnd/>
            </a:ln>
          </p:spPr>
          <p:txBody>
            <a:bodyPr wrap="none" anchor="ctr">
              <a:prstTxWarp prst="textNoShape">
                <a:avLst/>
              </a:prstTxWarp>
            </a:bodyPr>
            <a:lstStyle/>
            <a:p>
              <a:endParaRPr lang="en-US"/>
            </a:p>
          </p:txBody>
        </p:sp>
        <p:sp>
          <p:nvSpPr>
            <p:cNvPr id="50206" name="Oval 28"/>
            <p:cNvSpPr>
              <a:spLocks noChangeArrowheads="1"/>
            </p:cNvSpPr>
            <p:nvPr/>
          </p:nvSpPr>
          <p:spPr bwMode="auto">
            <a:xfrm>
              <a:off x="3792" y="2400"/>
              <a:ext cx="48" cy="48"/>
            </a:xfrm>
            <a:prstGeom prst="ellipse">
              <a:avLst/>
            </a:prstGeom>
            <a:solidFill>
              <a:srgbClr val="0000FF"/>
            </a:solidFill>
            <a:ln w="9525">
              <a:solidFill>
                <a:schemeClr val="bg1"/>
              </a:solidFill>
              <a:round/>
              <a:headEnd/>
              <a:tailEnd/>
            </a:ln>
          </p:spPr>
          <p:txBody>
            <a:bodyPr wrap="none" anchor="ctr">
              <a:prstTxWarp prst="textNoShape">
                <a:avLst/>
              </a:prstTxWarp>
            </a:bodyPr>
            <a:lstStyle/>
            <a:p>
              <a:endParaRPr lang="en-US"/>
            </a:p>
          </p:txBody>
        </p:sp>
        <p:sp>
          <p:nvSpPr>
            <p:cNvPr id="50207" name="Oval 29"/>
            <p:cNvSpPr>
              <a:spLocks noChangeArrowheads="1"/>
            </p:cNvSpPr>
            <p:nvPr/>
          </p:nvSpPr>
          <p:spPr bwMode="auto">
            <a:xfrm>
              <a:off x="3888" y="2160"/>
              <a:ext cx="48" cy="48"/>
            </a:xfrm>
            <a:prstGeom prst="ellipse">
              <a:avLst/>
            </a:prstGeom>
            <a:solidFill>
              <a:srgbClr val="0000FF"/>
            </a:solidFill>
            <a:ln w="9525">
              <a:solidFill>
                <a:schemeClr val="bg1"/>
              </a:solidFill>
              <a:round/>
              <a:headEnd/>
              <a:tailEnd/>
            </a:ln>
          </p:spPr>
          <p:txBody>
            <a:bodyPr wrap="none" anchor="ctr">
              <a:prstTxWarp prst="textNoShape">
                <a:avLst/>
              </a:prstTxWarp>
            </a:bodyPr>
            <a:lstStyle/>
            <a:p>
              <a:endParaRPr lang="en-US"/>
            </a:p>
          </p:txBody>
        </p:sp>
        <p:sp>
          <p:nvSpPr>
            <p:cNvPr id="50208" name="Oval 30"/>
            <p:cNvSpPr>
              <a:spLocks noChangeArrowheads="1"/>
            </p:cNvSpPr>
            <p:nvPr/>
          </p:nvSpPr>
          <p:spPr bwMode="auto">
            <a:xfrm>
              <a:off x="3936" y="2352"/>
              <a:ext cx="48" cy="48"/>
            </a:xfrm>
            <a:prstGeom prst="ellipse">
              <a:avLst/>
            </a:prstGeom>
            <a:solidFill>
              <a:srgbClr val="0000FF"/>
            </a:solidFill>
            <a:ln w="9525">
              <a:solidFill>
                <a:schemeClr val="bg1"/>
              </a:solidFill>
              <a:round/>
              <a:headEnd/>
              <a:tailEnd/>
            </a:ln>
          </p:spPr>
          <p:txBody>
            <a:bodyPr wrap="none" anchor="ctr">
              <a:prstTxWarp prst="textNoShape">
                <a:avLst/>
              </a:prstTxWarp>
            </a:bodyPr>
            <a:lstStyle/>
            <a:p>
              <a:endParaRPr lang="en-US"/>
            </a:p>
          </p:txBody>
        </p:sp>
        <p:sp>
          <p:nvSpPr>
            <p:cNvPr id="50209" name="Oval 31"/>
            <p:cNvSpPr>
              <a:spLocks noChangeArrowheads="1"/>
            </p:cNvSpPr>
            <p:nvPr/>
          </p:nvSpPr>
          <p:spPr bwMode="auto">
            <a:xfrm>
              <a:off x="3552" y="2256"/>
              <a:ext cx="48" cy="48"/>
            </a:xfrm>
            <a:prstGeom prst="ellipse">
              <a:avLst/>
            </a:prstGeom>
            <a:solidFill>
              <a:srgbClr val="0000FF"/>
            </a:solidFill>
            <a:ln w="9525">
              <a:solidFill>
                <a:schemeClr val="bg1"/>
              </a:solidFill>
              <a:round/>
              <a:headEnd/>
              <a:tailEnd/>
            </a:ln>
          </p:spPr>
          <p:txBody>
            <a:bodyPr wrap="none" anchor="ctr">
              <a:prstTxWarp prst="textNoShape">
                <a:avLst/>
              </a:prstTxWarp>
            </a:bodyPr>
            <a:lstStyle/>
            <a:p>
              <a:endParaRPr lang="en-US"/>
            </a:p>
          </p:txBody>
        </p:sp>
        <p:sp>
          <p:nvSpPr>
            <p:cNvPr id="50210" name="Oval 32"/>
            <p:cNvSpPr>
              <a:spLocks noChangeArrowheads="1"/>
            </p:cNvSpPr>
            <p:nvPr/>
          </p:nvSpPr>
          <p:spPr bwMode="auto">
            <a:xfrm>
              <a:off x="4704" y="2304"/>
              <a:ext cx="48" cy="48"/>
            </a:xfrm>
            <a:prstGeom prst="ellipse">
              <a:avLst/>
            </a:prstGeom>
            <a:solidFill>
              <a:srgbClr val="FF0000"/>
            </a:solidFill>
            <a:ln w="9525">
              <a:solidFill>
                <a:schemeClr val="bg1"/>
              </a:solidFill>
              <a:round/>
              <a:headEnd/>
              <a:tailEnd/>
            </a:ln>
          </p:spPr>
          <p:txBody>
            <a:bodyPr wrap="none" anchor="ctr">
              <a:prstTxWarp prst="textNoShape">
                <a:avLst/>
              </a:prstTxWarp>
            </a:bodyPr>
            <a:lstStyle/>
            <a:p>
              <a:endParaRPr lang="en-US"/>
            </a:p>
          </p:txBody>
        </p:sp>
        <p:sp>
          <p:nvSpPr>
            <p:cNvPr id="50211" name="Oval 33"/>
            <p:cNvSpPr>
              <a:spLocks noChangeArrowheads="1"/>
            </p:cNvSpPr>
            <p:nvPr/>
          </p:nvSpPr>
          <p:spPr bwMode="auto">
            <a:xfrm>
              <a:off x="4896" y="2496"/>
              <a:ext cx="48" cy="48"/>
            </a:xfrm>
            <a:prstGeom prst="ellipse">
              <a:avLst/>
            </a:prstGeom>
            <a:solidFill>
              <a:srgbClr val="FF0000"/>
            </a:solidFill>
            <a:ln w="9525">
              <a:solidFill>
                <a:schemeClr val="bg1"/>
              </a:solidFill>
              <a:round/>
              <a:headEnd/>
              <a:tailEnd/>
            </a:ln>
          </p:spPr>
          <p:txBody>
            <a:bodyPr wrap="none" anchor="ctr">
              <a:prstTxWarp prst="textNoShape">
                <a:avLst/>
              </a:prstTxWarp>
            </a:bodyPr>
            <a:lstStyle/>
            <a:p>
              <a:endParaRPr lang="en-US"/>
            </a:p>
          </p:txBody>
        </p:sp>
        <p:sp>
          <p:nvSpPr>
            <p:cNvPr id="50212" name="Oval 34"/>
            <p:cNvSpPr>
              <a:spLocks noChangeArrowheads="1"/>
            </p:cNvSpPr>
            <p:nvPr/>
          </p:nvSpPr>
          <p:spPr bwMode="auto">
            <a:xfrm>
              <a:off x="4608" y="2448"/>
              <a:ext cx="48" cy="48"/>
            </a:xfrm>
            <a:prstGeom prst="ellipse">
              <a:avLst/>
            </a:prstGeom>
            <a:solidFill>
              <a:srgbClr val="FF0000"/>
            </a:solidFill>
            <a:ln w="9525">
              <a:solidFill>
                <a:schemeClr val="bg1"/>
              </a:solidFill>
              <a:round/>
              <a:headEnd/>
              <a:tailEnd/>
            </a:ln>
          </p:spPr>
          <p:txBody>
            <a:bodyPr wrap="none" anchor="ctr">
              <a:prstTxWarp prst="textNoShape">
                <a:avLst/>
              </a:prstTxWarp>
            </a:bodyPr>
            <a:lstStyle/>
            <a:p>
              <a:endParaRPr lang="en-US"/>
            </a:p>
          </p:txBody>
        </p:sp>
        <p:sp>
          <p:nvSpPr>
            <p:cNvPr id="50213" name="Oval 35"/>
            <p:cNvSpPr>
              <a:spLocks noChangeArrowheads="1"/>
            </p:cNvSpPr>
            <p:nvPr/>
          </p:nvSpPr>
          <p:spPr bwMode="auto">
            <a:xfrm>
              <a:off x="4752" y="2592"/>
              <a:ext cx="48" cy="48"/>
            </a:xfrm>
            <a:prstGeom prst="ellipse">
              <a:avLst/>
            </a:prstGeom>
            <a:solidFill>
              <a:srgbClr val="FF0000"/>
            </a:solidFill>
            <a:ln w="9525">
              <a:solidFill>
                <a:schemeClr val="bg1"/>
              </a:solidFill>
              <a:round/>
              <a:headEnd/>
              <a:tailEnd/>
            </a:ln>
          </p:spPr>
          <p:txBody>
            <a:bodyPr wrap="none" anchor="ctr">
              <a:prstTxWarp prst="textNoShape">
                <a:avLst/>
              </a:prstTxWarp>
            </a:bodyPr>
            <a:lstStyle/>
            <a:p>
              <a:endParaRPr lang="en-US"/>
            </a:p>
          </p:txBody>
        </p:sp>
        <p:sp>
          <p:nvSpPr>
            <p:cNvPr id="50214" name="Oval 36"/>
            <p:cNvSpPr>
              <a:spLocks noChangeArrowheads="1"/>
            </p:cNvSpPr>
            <p:nvPr/>
          </p:nvSpPr>
          <p:spPr bwMode="auto">
            <a:xfrm>
              <a:off x="3936" y="2064"/>
              <a:ext cx="48" cy="48"/>
            </a:xfrm>
            <a:prstGeom prst="ellipse">
              <a:avLst/>
            </a:prstGeom>
            <a:solidFill>
              <a:srgbClr val="0000FF"/>
            </a:solidFill>
            <a:ln w="9525">
              <a:solidFill>
                <a:schemeClr val="bg1"/>
              </a:solidFill>
              <a:round/>
              <a:headEnd/>
              <a:tailEnd/>
            </a:ln>
          </p:spPr>
          <p:txBody>
            <a:bodyPr wrap="none" anchor="ctr">
              <a:prstTxWarp prst="textNoShape">
                <a:avLst/>
              </a:prstTxWarp>
            </a:bodyPr>
            <a:lstStyle/>
            <a:p>
              <a:endParaRPr lang="en-US"/>
            </a:p>
          </p:txBody>
        </p:sp>
        <p:sp>
          <p:nvSpPr>
            <p:cNvPr id="50215" name="Oval 37"/>
            <p:cNvSpPr>
              <a:spLocks noChangeArrowheads="1"/>
            </p:cNvSpPr>
            <p:nvPr/>
          </p:nvSpPr>
          <p:spPr bwMode="auto">
            <a:xfrm>
              <a:off x="4944" y="2784"/>
              <a:ext cx="48" cy="48"/>
            </a:xfrm>
            <a:prstGeom prst="ellipse">
              <a:avLst/>
            </a:prstGeom>
            <a:solidFill>
              <a:srgbClr val="FF0000"/>
            </a:solidFill>
            <a:ln w="9525">
              <a:solidFill>
                <a:schemeClr val="bg1"/>
              </a:solidFill>
              <a:round/>
              <a:headEnd/>
              <a:tailEnd/>
            </a:ln>
          </p:spPr>
          <p:txBody>
            <a:bodyPr wrap="none" anchor="ctr">
              <a:prstTxWarp prst="textNoShape">
                <a:avLst/>
              </a:prstTxWarp>
            </a:bodyPr>
            <a:lstStyle/>
            <a:p>
              <a:endParaRPr lang="en-US"/>
            </a:p>
          </p:txBody>
        </p:sp>
        <p:sp>
          <p:nvSpPr>
            <p:cNvPr id="50216" name="Oval 38"/>
            <p:cNvSpPr>
              <a:spLocks noChangeArrowheads="1"/>
            </p:cNvSpPr>
            <p:nvPr/>
          </p:nvSpPr>
          <p:spPr bwMode="auto">
            <a:xfrm>
              <a:off x="3648" y="2688"/>
              <a:ext cx="48" cy="48"/>
            </a:xfrm>
            <a:prstGeom prst="ellipse">
              <a:avLst/>
            </a:prstGeom>
            <a:solidFill>
              <a:schemeClr val="accent1"/>
            </a:solidFill>
            <a:ln w="9525">
              <a:solidFill>
                <a:schemeClr val="bg1"/>
              </a:solidFill>
              <a:round/>
              <a:headEnd/>
              <a:tailEnd/>
            </a:ln>
          </p:spPr>
          <p:txBody>
            <a:bodyPr wrap="none" anchor="ctr">
              <a:prstTxWarp prst="textNoShape">
                <a:avLst/>
              </a:prstTxWarp>
            </a:bodyPr>
            <a:lstStyle/>
            <a:p>
              <a:endParaRPr lang="en-US"/>
            </a:p>
          </p:txBody>
        </p:sp>
        <p:sp>
          <p:nvSpPr>
            <p:cNvPr id="50217" name="Oval 39"/>
            <p:cNvSpPr>
              <a:spLocks noChangeArrowheads="1"/>
            </p:cNvSpPr>
            <p:nvPr/>
          </p:nvSpPr>
          <p:spPr bwMode="auto">
            <a:xfrm>
              <a:off x="3744" y="2880"/>
              <a:ext cx="48" cy="48"/>
            </a:xfrm>
            <a:prstGeom prst="ellipse">
              <a:avLst/>
            </a:prstGeom>
            <a:solidFill>
              <a:schemeClr val="accent1"/>
            </a:solidFill>
            <a:ln w="9525">
              <a:solidFill>
                <a:schemeClr val="bg1"/>
              </a:solidFill>
              <a:round/>
              <a:headEnd/>
              <a:tailEnd/>
            </a:ln>
          </p:spPr>
          <p:txBody>
            <a:bodyPr wrap="none" anchor="ctr">
              <a:prstTxWarp prst="textNoShape">
                <a:avLst/>
              </a:prstTxWarp>
            </a:bodyPr>
            <a:lstStyle/>
            <a:p>
              <a:endParaRPr lang="en-US"/>
            </a:p>
          </p:txBody>
        </p:sp>
        <p:sp>
          <p:nvSpPr>
            <p:cNvPr id="50218" name="Oval 40"/>
            <p:cNvSpPr>
              <a:spLocks noChangeArrowheads="1"/>
            </p:cNvSpPr>
            <p:nvPr/>
          </p:nvSpPr>
          <p:spPr bwMode="auto">
            <a:xfrm>
              <a:off x="3888" y="2880"/>
              <a:ext cx="48" cy="48"/>
            </a:xfrm>
            <a:prstGeom prst="ellipse">
              <a:avLst/>
            </a:prstGeom>
            <a:solidFill>
              <a:schemeClr val="accent1"/>
            </a:solidFill>
            <a:ln w="9525">
              <a:solidFill>
                <a:schemeClr val="bg1"/>
              </a:solidFill>
              <a:round/>
              <a:headEnd/>
              <a:tailEnd/>
            </a:ln>
          </p:spPr>
          <p:txBody>
            <a:bodyPr wrap="none" anchor="ctr">
              <a:prstTxWarp prst="textNoShape">
                <a:avLst/>
              </a:prstTxWarp>
            </a:bodyPr>
            <a:lstStyle/>
            <a:p>
              <a:endParaRPr lang="en-US"/>
            </a:p>
          </p:txBody>
        </p:sp>
        <p:sp>
          <p:nvSpPr>
            <p:cNvPr id="50219" name="Oval 41"/>
            <p:cNvSpPr>
              <a:spLocks noChangeArrowheads="1"/>
            </p:cNvSpPr>
            <p:nvPr/>
          </p:nvSpPr>
          <p:spPr bwMode="auto">
            <a:xfrm>
              <a:off x="3840" y="2736"/>
              <a:ext cx="48" cy="48"/>
            </a:xfrm>
            <a:prstGeom prst="ellipse">
              <a:avLst/>
            </a:prstGeom>
            <a:solidFill>
              <a:schemeClr val="accent1"/>
            </a:solidFill>
            <a:ln w="9525">
              <a:solidFill>
                <a:schemeClr val="bg1"/>
              </a:solidFill>
              <a:round/>
              <a:headEnd/>
              <a:tailEnd/>
            </a:ln>
          </p:spPr>
          <p:txBody>
            <a:bodyPr wrap="none" anchor="ctr">
              <a:prstTxWarp prst="textNoShape">
                <a:avLst/>
              </a:prstTxWarp>
            </a:bodyPr>
            <a:lstStyle/>
            <a:p>
              <a:endParaRPr lang="en-US"/>
            </a:p>
          </p:txBody>
        </p:sp>
        <p:sp>
          <p:nvSpPr>
            <p:cNvPr id="50220" name="Oval 42"/>
            <p:cNvSpPr>
              <a:spLocks noChangeArrowheads="1"/>
            </p:cNvSpPr>
            <p:nvPr/>
          </p:nvSpPr>
          <p:spPr bwMode="auto">
            <a:xfrm>
              <a:off x="4032" y="2640"/>
              <a:ext cx="144" cy="144"/>
            </a:xfrm>
            <a:prstGeom prst="ellipse">
              <a:avLst/>
            </a:prstGeom>
            <a:solidFill>
              <a:schemeClr val="accent1"/>
            </a:solidFill>
            <a:ln w="9525">
              <a:solidFill>
                <a:schemeClr val="bg1"/>
              </a:solidFill>
              <a:round/>
              <a:headEnd/>
              <a:tailEnd/>
            </a:ln>
          </p:spPr>
          <p:txBody>
            <a:bodyPr wrap="none" anchor="ctr">
              <a:prstTxWarp prst="textNoShape">
                <a:avLst/>
              </a:prstTxWarp>
            </a:bodyPr>
            <a:lstStyle/>
            <a:p>
              <a:endParaRPr lang="en-US"/>
            </a:p>
          </p:txBody>
        </p:sp>
        <p:sp>
          <p:nvSpPr>
            <p:cNvPr id="50221" name="Oval 43"/>
            <p:cNvSpPr>
              <a:spLocks noChangeArrowheads="1"/>
            </p:cNvSpPr>
            <p:nvPr/>
          </p:nvSpPr>
          <p:spPr bwMode="auto">
            <a:xfrm>
              <a:off x="3744" y="2208"/>
              <a:ext cx="144" cy="144"/>
            </a:xfrm>
            <a:prstGeom prst="ellipse">
              <a:avLst/>
            </a:prstGeom>
            <a:solidFill>
              <a:srgbClr val="0000FF"/>
            </a:solidFill>
            <a:ln w="9525">
              <a:solidFill>
                <a:schemeClr val="bg1"/>
              </a:solidFill>
              <a:round/>
              <a:headEnd/>
              <a:tailEnd/>
            </a:ln>
          </p:spPr>
          <p:txBody>
            <a:bodyPr wrap="none" anchor="ctr">
              <a:prstTxWarp prst="textNoShape">
                <a:avLst/>
              </a:prstTxWarp>
            </a:bodyPr>
            <a:lstStyle/>
            <a:p>
              <a:endParaRPr lang="en-US"/>
            </a:p>
          </p:txBody>
        </p:sp>
        <p:sp>
          <p:nvSpPr>
            <p:cNvPr id="50222" name="Oval 44"/>
            <p:cNvSpPr>
              <a:spLocks noChangeArrowheads="1"/>
            </p:cNvSpPr>
            <p:nvPr/>
          </p:nvSpPr>
          <p:spPr bwMode="auto">
            <a:xfrm>
              <a:off x="4272" y="2448"/>
              <a:ext cx="144" cy="144"/>
            </a:xfrm>
            <a:prstGeom prst="ellipse">
              <a:avLst/>
            </a:prstGeom>
            <a:solidFill>
              <a:srgbClr val="FF0000"/>
            </a:solidFill>
            <a:ln w="9525">
              <a:solidFill>
                <a:schemeClr val="bg1"/>
              </a:solidFill>
              <a:round/>
              <a:headEnd/>
              <a:tailEnd/>
            </a:ln>
          </p:spPr>
          <p:txBody>
            <a:bodyPr wrap="none" anchor="ctr">
              <a:prstTxWarp prst="textNoShape">
                <a:avLst/>
              </a:prstTxWarp>
            </a:bodyPr>
            <a:lstStyle/>
            <a:p>
              <a:endParaRPr lang="en-US"/>
            </a:p>
          </p:txBody>
        </p:sp>
        <p:sp>
          <p:nvSpPr>
            <p:cNvPr id="50223" name="Line 45"/>
            <p:cNvSpPr>
              <a:spLocks noChangeShapeType="1"/>
            </p:cNvSpPr>
            <p:nvPr/>
          </p:nvSpPr>
          <p:spPr bwMode="auto">
            <a:xfrm flipH="1" flipV="1">
              <a:off x="4416" y="2544"/>
              <a:ext cx="336" cy="48"/>
            </a:xfrm>
            <a:prstGeom prst="line">
              <a:avLst/>
            </a:prstGeom>
            <a:noFill/>
            <a:ln w="28575" cap="rnd">
              <a:solidFill>
                <a:schemeClr val="bg1"/>
              </a:solidFill>
              <a:prstDash val="sysDot"/>
              <a:round/>
              <a:headEnd/>
              <a:tailEnd type="arrow" w="med" len="med"/>
            </a:ln>
          </p:spPr>
          <p:txBody>
            <a:bodyPr wrap="none" anchor="ctr">
              <a:prstTxWarp prst="textNoShape">
                <a:avLst/>
              </a:prstTxWarp>
            </a:bodyPr>
            <a:lstStyle/>
            <a:p>
              <a:endParaRPr lang="en-US"/>
            </a:p>
          </p:txBody>
        </p:sp>
        <p:grpSp>
          <p:nvGrpSpPr>
            <p:cNvPr id="6" name="Group 46"/>
            <p:cNvGrpSpPr>
              <a:grpSpLocks/>
            </p:cNvGrpSpPr>
            <p:nvPr/>
          </p:nvGrpSpPr>
          <p:grpSpPr bwMode="auto">
            <a:xfrm>
              <a:off x="1008" y="1920"/>
              <a:ext cx="4080" cy="1104"/>
              <a:chOff x="1008" y="1920"/>
              <a:chExt cx="4080" cy="1104"/>
            </a:xfrm>
          </p:grpSpPr>
          <p:sp>
            <p:nvSpPr>
              <p:cNvPr id="50225" name="Rectangle 47"/>
              <p:cNvSpPr>
                <a:spLocks noChangeArrowheads="1"/>
              </p:cNvSpPr>
              <p:nvPr/>
            </p:nvSpPr>
            <p:spPr bwMode="auto">
              <a:xfrm>
                <a:off x="3456" y="1920"/>
                <a:ext cx="1632" cy="1104"/>
              </a:xfrm>
              <a:prstGeom prst="rect">
                <a:avLst/>
              </a:prstGeom>
              <a:noFill/>
              <a:ln w="12700">
                <a:solidFill>
                  <a:schemeClr val="bg1"/>
                </a:solidFill>
                <a:miter lim="800000"/>
                <a:headEnd/>
                <a:tailEnd/>
              </a:ln>
            </p:spPr>
            <p:txBody>
              <a:bodyPr wrap="none" anchor="ctr">
                <a:prstTxWarp prst="textNoShape">
                  <a:avLst/>
                </a:prstTxWarp>
              </a:bodyPr>
              <a:lstStyle/>
              <a:p>
                <a:endParaRPr lang="en-US"/>
              </a:p>
            </p:txBody>
          </p:sp>
          <p:sp>
            <p:nvSpPr>
              <p:cNvPr id="80944" name="Text Box 48"/>
              <p:cNvSpPr txBox="1">
                <a:spLocks noChangeArrowheads="1"/>
              </p:cNvSpPr>
              <p:nvPr/>
            </p:nvSpPr>
            <p:spPr bwMode="auto">
              <a:xfrm>
                <a:off x="1008" y="2304"/>
                <a:ext cx="2640" cy="404"/>
              </a:xfrm>
              <a:prstGeom prst="rect">
                <a:avLst/>
              </a:prstGeom>
              <a:noFill/>
              <a:ln w="9525">
                <a:noFill/>
                <a:miter lim="800000"/>
                <a:headEnd/>
                <a:tailEnd/>
              </a:ln>
              <a:effectLst/>
            </p:spPr>
            <p:txBody>
              <a:bodyPr anchor="ctr">
                <a:prstTxWarp prst="textNoShape">
                  <a:avLst/>
                </a:prstTxWarp>
                <a:spAutoFit/>
              </a:bodyPr>
              <a:lstStyle/>
              <a:p>
                <a:pPr algn="ctr" eaLnBrk="0" hangingPunct="0">
                  <a:spcBef>
                    <a:spcPct val="50000"/>
                  </a:spcBef>
                  <a:defRPr/>
                </a:pPr>
                <a:r>
                  <a:rPr lang="en-US" b="1" u="sng">
                    <a:effectLst>
                      <a:outerShdw blurRad="38100" dist="38100" dir="2700000" algn="tl">
                        <a:srgbClr val="DDDDDD"/>
                      </a:outerShdw>
                    </a:effectLst>
                  </a:rPr>
                  <a:t>Step 2:</a:t>
                </a:r>
                <a:r>
                  <a:rPr lang="en-US">
                    <a:effectLst>
                      <a:outerShdw blurRad="38100" dist="38100" dir="2700000" algn="tl">
                        <a:srgbClr val="DDDDDD"/>
                      </a:outerShdw>
                    </a:effectLst>
                  </a:rPr>
                  <a:t>  Assign points to nearest centroids</a:t>
                </a:r>
                <a:endParaRPr lang="en-US" b="1" u="sng">
                  <a:effectLst>
                    <a:outerShdw blurRad="38100" dist="38100" dir="2700000" algn="tl">
                      <a:srgbClr val="DDDDDD"/>
                    </a:outerShdw>
                  </a:effectLst>
                </a:endParaRPr>
              </a:p>
            </p:txBody>
          </p:sp>
        </p:grpSp>
      </p:grpSp>
      <p:grpSp>
        <p:nvGrpSpPr>
          <p:cNvPr id="7" name="Group 49"/>
          <p:cNvGrpSpPr>
            <a:grpSpLocks/>
          </p:cNvGrpSpPr>
          <p:nvPr/>
        </p:nvGrpSpPr>
        <p:grpSpPr bwMode="auto">
          <a:xfrm>
            <a:off x="914400" y="4191000"/>
            <a:ext cx="6858000" cy="1752600"/>
            <a:chOff x="576" y="2928"/>
            <a:chExt cx="4320" cy="1104"/>
          </a:xfrm>
        </p:grpSpPr>
        <p:sp>
          <p:nvSpPr>
            <p:cNvPr id="50184" name="Oval 50"/>
            <p:cNvSpPr>
              <a:spLocks noChangeArrowheads="1"/>
            </p:cNvSpPr>
            <p:nvPr/>
          </p:nvSpPr>
          <p:spPr bwMode="auto">
            <a:xfrm>
              <a:off x="768" y="3072"/>
              <a:ext cx="48" cy="48"/>
            </a:xfrm>
            <a:prstGeom prst="ellipse">
              <a:avLst/>
            </a:prstGeom>
            <a:solidFill>
              <a:srgbClr val="0000FF"/>
            </a:solidFill>
            <a:ln w="9525">
              <a:solidFill>
                <a:schemeClr val="bg1"/>
              </a:solidFill>
              <a:round/>
              <a:headEnd/>
              <a:tailEnd/>
            </a:ln>
          </p:spPr>
          <p:txBody>
            <a:bodyPr wrap="none" anchor="ctr">
              <a:prstTxWarp prst="textNoShape">
                <a:avLst/>
              </a:prstTxWarp>
            </a:bodyPr>
            <a:lstStyle/>
            <a:p>
              <a:endParaRPr lang="en-US"/>
            </a:p>
          </p:txBody>
        </p:sp>
        <p:sp>
          <p:nvSpPr>
            <p:cNvPr id="50185" name="Oval 51"/>
            <p:cNvSpPr>
              <a:spLocks noChangeArrowheads="1"/>
            </p:cNvSpPr>
            <p:nvPr/>
          </p:nvSpPr>
          <p:spPr bwMode="auto">
            <a:xfrm>
              <a:off x="912" y="3408"/>
              <a:ext cx="48" cy="48"/>
            </a:xfrm>
            <a:prstGeom prst="ellipse">
              <a:avLst/>
            </a:prstGeom>
            <a:solidFill>
              <a:srgbClr val="0000FF"/>
            </a:solidFill>
            <a:ln w="9525">
              <a:solidFill>
                <a:schemeClr val="bg1"/>
              </a:solidFill>
              <a:round/>
              <a:headEnd/>
              <a:tailEnd/>
            </a:ln>
          </p:spPr>
          <p:txBody>
            <a:bodyPr wrap="none" anchor="ctr">
              <a:prstTxWarp prst="textNoShape">
                <a:avLst/>
              </a:prstTxWarp>
            </a:bodyPr>
            <a:lstStyle/>
            <a:p>
              <a:endParaRPr lang="en-US"/>
            </a:p>
          </p:txBody>
        </p:sp>
        <p:sp>
          <p:nvSpPr>
            <p:cNvPr id="50186" name="Oval 52"/>
            <p:cNvSpPr>
              <a:spLocks noChangeArrowheads="1"/>
            </p:cNvSpPr>
            <p:nvPr/>
          </p:nvSpPr>
          <p:spPr bwMode="auto">
            <a:xfrm>
              <a:off x="1008" y="3168"/>
              <a:ext cx="48" cy="48"/>
            </a:xfrm>
            <a:prstGeom prst="ellipse">
              <a:avLst/>
            </a:prstGeom>
            <a:solidFill>
              <a:srgbClr val="0000FF"/>
            </a:solidFill>
            <a:ln w="9525">
              <a:solidFill>
                <a:schemeClr val="bg1"/>
              </a:solidFill>
              <a:round/>
              <a:headEnd/>
              <a:tailEnd/>
            </a:ln>
          </p:spPr>
          <p:txBody>
            <a:bodyPr wrap="none" anchor="ctr">
              <a:prstTxWarp prst="textNoShape">
                <a:avLst/>
              </a:prstTxWarp>
            </a:bodyPr>
            <a:lstStyle/>
            <a:p>
              <a:endParaRPr lang="en-US"/>
            </a:p>
          </p:txBody>
        </p:sp>
        <p:sp>
          <p:nvSpPr>
            <p:cNvPr id="50187" name="Oval 53"/>
            <p:cNvSpPr>
              <a:spLocks noChangeArrowheads="1"/>
            </p:cNvSpPr>
            <p:nvPr/>
          </p:nvSpPr>
          <p:spPr bwMode="auto">
            <a:xfrm>
              <a:off x="1056" y="3360"/>
              <a:ext cx="48" cy="48"/>
            </a:xfrm>
            <a:prstGeom prst="ellipse">
              <a:avLst/>
            </a:prstGeom>
            <a:solidFill>
              <a:srgbClr val="0000FF"/>
            </a:solidFill>
            <a:ln w="9525">
              <a:solidFill>
                <a:schemeClr val="bg1"/>
              </a:solidFill>
              <a:round/>
              <a:headEnd/>
              <a:tailEnd/>
            </a:ln>
          </p:spPr>
          <p:txBody>
            <a:bodyPr wrap="none" anchor="ctr">
              <a:prstTxWarp prst="textNoShape">
                <a:avLst/>
              </a:prstTxWarp>
            </a:bodyPr>
            <a:lstStyle/>
            <a:p>
              <a:endParaRPr lang="en-US"/>
            </a:p>
          </p:txBody>
        </p:sp>
        <p:sp>
          <p:nvSpPr>
            <p:cNvPr id="50188" name="Oval 54"/>
            <p:cNvSpPr>
              <a:spLocks noChangeArrowheads="1"/>
            </p:cNvSpPr>
            <p:nvPr/>
          </p:nvSpPr>
          <p:spPr bwMode="auto">
            <a:xfrm>
              <a:off x="672" y="3264"/>
              <a:ext cx="48" cy="48"/>
            </a:xfrm>
            <a:prstGeom prst="ellipse">
              <a:avLst/>
            </a:prstGeom>
            <a:solidFill>
              <a:srgbClr val="0000FF"/>
            </a:solidFill>
            <a:ln w="9525">
              <a:solidFill>
                <a:schemeClr val="bg1"/>
              </a:solidFill>
              <a:round/>
              <a:headEnd/>
              <a:tailEnd/>
            </a:ln>
          </p:spPr>
          <p:txBody>
            <a:bodyPr wrap="none" anchor="ctr">
              <a:prstTxWarp prst="textNoShape">
                <a:avLst/>
              </a:prstTxWarp>
            </a:bodyPr>
            <a:lstStyle/>
            <a:p>
              <a:endParaRPr lang="en-US"/>
            </a:p>
          </p:txBody>
        </p:sp>
        <p:sp>
          <p:nvSpPr>
            <p:cNvPr id="50189" name="Oval 55"/>
            <p:cNvSpPr>
              <a:spLocks noChangeArrowheads="1"/>
            </p:cNvSpPr>
            <p:nvPr/>
          </p:nvSpPr>
          <p:spPr bwMode="auto">
            <a:xfrm>
              <a:off x="1824" y="3312"/>
              <a:ext cx="48" cy="48"/>
            </a:xfrm>
            <a:prstGeom prst="ellipse">
              <a:avLst/>
            </a:prstGeom>
            <a:solidFill>
              <a:srgbClr val="FF0000"/>
            </a:solidFill>
            <a:ln w="9525">
              <a:solidFill>
                <a:schemeClr val="bg1"/>
              </a:solidFill>
              <a:round/>
              <a:headEnd/>
              <a:tailEnd/>
            </a:ln>
          </p:spPr>
          <p:txBody>
            <a:bodyPr wrap="none" anchor="ctr">
              <a:prstTxWarp prst="textNoShape">
                <a:avLst/>
              </a:prstTxWarp>
            </a:bodyPr>
            <a:lstStyle/>
            <a:p>
              <a:endParaRPr lang="en-US"/>
            </a:p>
          </p:txBody>
        </p:sp>
        <p:sp>
          <p:nvSpPr>
            <p:cNvPr id="50190" name="Oval 56"/>
            <p:cNvSpPr>
              <a:spLocks noChangeArrowheads="1"/>
            </p:cNvSpPr>
            <p:nvPr/>
          </p:nvSpPr>
          <p:spPr bwMode="auto">
            <a:xfrm>
              <a:off x="2016" y="3504"/>
              <a:ext cx="48" cy="48"/>
            </a:xfrm>
            <a:prstGeom prst="ellipse">
              <a:avLst/>
            </a:prstGeom>
            <a:solidFill>
              <a:srgbClr val="FF0000"/>
            </a:solidFill>
            <a:ln w="9525">
              <a:solidFill>
                <a:schemeClr val="bg1"/>
              </a:solidFill>
              <a:round/>
              <a:headEnd/>
              <a:tailEnd/>
            </a:ln>
          </p:spPr>
          <p:txBody>
            <a:bodyPr wrap="none" anchor="ctr">
              <a:prstTxWarp prst="textNoShape">
                <a:avLst/>
              </a:prstTxWarp>
            </a:bodyPr>
            <a:lstStyle/>
            <a:p>
              <a:endParaRPr lang="en-US"/>
            </a:p>
          </p:txBody>
        </p:sp>
        <p:sp>
          <p:nvSpPr>
            <p:cNvPr id="50191" name="Oval 57"/>
            <p:cNvSpPr>
              <a:spLocks noChangeArrowheads="1"/>
            </p:cNvSpPr>
            <p:nvPr/>
          </p:nvSpPr>
          <p:spPr bwMode="auto">
            <a:xfrm>
              <a:off x="1728" y="3456"/>
              <a:ext cx="48" cy="48"/>
            </a:xfrm>
            <a:prstGeom prst="ellipse">
              <a:avLst/>
            </a:prstGeom>
            <a:solidFill>
              <a:srgbClr val="FF0000"/>
            </a:solidFill>
            <a:ln w="9525">
              <a:solidFill>
                <a:schemeClr val="bg1"/>
              </a:solidFill>
              <a:round/>
              <a:headEnd/>
              <a:tailEnd/>
            </a:ln>
          </p:spPr>
          <p:txBody>
            <a:bodyPr wrap="none" anchor="ctr">
              <a:prstTxWarp prst="textNoShape">
                <a:avLst/>
              </a:prstTxWarp>
            </a:bodyPr>
            <a:lstStyle/>
            <a:p>
              <a:endParaRPr lang="en-US"/>
            </a:p>
          </p:txBody>
        </p:sp>
        <p:sp>
          <p:nvSpPr>
            <p:cNvPr id="50192" name="Oval 58"/>
            <p:cNvSpPr>
              <a:spLocks noChangeArrowheads="1"/>
            </p:cNvSpPr>
            <p:nvPr/>
          </p:nvSpPr>
          <p:spPr bwMode="auto">
            <a:xfrm>
              <a:off x="1872" y="3600"/>
              <a:ext cx="48" cy="48"/>
            </a:xfrm>
            <a:prstGeom prst="ellipse">
              <a:avLst/>
            </a:prstGeom>
            <a:solidFill>
              <a:srgbClr val="FF0000"/>
            </a:solidFill>
            <a:ln w="9525">
              <a:solidFill>
                <a:schemeClr val="bg1"/>
              </a:solidFill>
              <a:round/>
              <a:headEnd/>
              <a:tailEnd/>
            </a:ln>
          </p:spPr>
          <p:txBody>
            <a:bodyPr wrap="none" anchor="ctr">
              <a:prstTxWarp prst="textNoShape">
                <a:avLst/>
              </a:prstTxWarp>
            </a:bodyPr>
            <a:lstStyle/>
            <a:p>
              <a:endParaRPr lang="en-US"/>
            </a:p>
          </p:txBody>
        </p:sp>
        <p:sp>
          <p:nvSpPr>
            <p:cNvPr id="50193" name="Oval 59"/>
            <p:cNvSpPr>
              <a:spLocks noChangeArrowheads="1"/>
            </p:cNvSpPr>
            <p:nvPr/>
          </p:nvSpPr>
          <p:spPr bwMode="auto">
            <a:xfrm>
              <a:off x="1056" y="3072"/>
              <a:ext cx="48" cy="48"/>
            </a:xfrm>
            <a:prstGeom prst="ellipse">
              <a:avLst/>
            </a:prstGeom>
            <a:solidFill>
              <a:srgbClr val="0000FF"/>
            </a:solidFill>
            <a:ln w="9525">
              <a:solidFill>
                <a:schemeClr val="bg1"/>
              </a:solidFill>
              <a:round/>
              <a:headEnd/>
              <a:tailEnd/>
            </a:ln>
          </p:spPr>
          <p:txBody>
            <a:bodyPr wrap="none" anchor="ctr">
              <a:prstTxWarp prst="textNoShape">
                <a:avLst/>
              </a:prstTxWarp>
            </a:bodyPr>
            <a:lstStyle/>
            <a:p>
              <a:endParaRPr lang="en-US"/>
            </a:p>
          </p:txBody>
        </p:sp>
        <p:sp>
          <p:nvSpPr>
            <p:cNvPr id="50194" name="Oval 60"/>
            <p:cNvSpPr>
              <a:spLocks noChangeArrowheads="1"/>
            </p:cNvSpPr>
            <p:nvPr/>
          </p:nvSpPr>
          <p:spPr bwMode="auto">
            <a:xfrm>
              <a:off x="2064" y="3792"/>
              <a:ext cx="48" cy="48"/>
            </a:xfrm>
            <a:prstGeom prst="ellipse">
              <a:avLst/>
            </a:prstGeom>
            <a:solidFill>
              <a:srgbClr val="FF0000"/>
            </a:solidFill>
            <a:ln w="9525">
              <a:solidFill>
                <a:schemeClr val="bg1"/>
              </a:solidFill>
              <a:round/>
              <a:headEnd/>
              <a:tailEnd/>
            </a:ln>
          </p:spPr>
          <p:txBody>
            <a:bodyPr wrap="none" anchor="ctr">
              <a:prstTxWarp prst="textNoShape">
                <a:avLst/>
              </a:prstTxWarp>
            </a:bodyPr>
            <a:lstStyle/>
            <a:p>
              <a:endParaRPr lang="en-US"/>
            </a:p>
          </p:txBody>
        </p:sp>
        <p:sp>
          <p:nvSpPr>
            <p:cNvPr id="50195" name="Oval 61"/>
            <p:cNvSpPr>
              <a:spLocks noChangeArrowheads="1"/>
            </p:cNvSpPr>
            <p:nvPr/>
          </p:nvSpPr>
          <p:spPr bwMode="auto">
            <a:xfrm>
              <a:off x="768" y="3696"/>
              <a:ext cx="48" cy="48"/>
            </a:xfrm>
            <a:prstGeom prst="ellipse">
              <a:avLst/>
            </a:prstGeom>
            <a:solidFill>
              <a:schemeClr val="accent1"/>
            </a:solidFill>
            <a:ln w="9525">
              <a:solidFill>
                <a:schemeClr val="bg1"/>
              </a:solidFill>
              <a:round/>
              <a:headEnd/>
              <a:tailEnd/>
            </a:ln>
          </p:spPr>
          <p:txBody>
            <a:bodyPr wrap="none" anchor="ctr">
              <a:prstTxWarp prst="textNoShape">
                <a:avLst/>
              </a:prstTxWarp>
            </a:bodyPr>
            <a:lstStyle/>
            <a:p>
              <a:endParaRPr lang="en-US"/>
            </a:p>
          </p:txBody>
        </p:sp>
        <p:sp>
          <p:nvSpPr>
            <p:cNvPr id="50196" name="Oval 62"/>
            <p:cNvSpPr>
              <a:spLocks noChangeArrowheads="1"/>
            </p:cNvSpPr>
            <p:nvPr/>
          </p:nvSpPr>
          <p:spPr bwMode="auto">
            <a:xfrm>
              <a:off x="864" y="3888"/>
              <a:ext cx="48" cy="48"/>
            </a:xfrm>
            <a:prstGeom prst="ellipse">
              <a:avLst/>
            </a:prstGeom>
            <a:solidFill>
              <a:schemeClr val="accent1"/>
            </a:solidFill>
            <a:ln w="9525">
              <a:solidFill>
                <a:schemeClr val="bg1"/>
              </a:solidFill>
              <a:round/>
              <a:headEnd/>
              <a:tailEnd/>
            </a:ln>
          </p:spPr>
          <p:txBody>
            <a:bodyPr wrap="none" anchor="ctr">
              <a:prstTxWarp prst="textNoShape">
                <a:avLst/>
              </a:prstTxWarp>
            </a:bodyPr>
            <a:lstStyle/>
            <a:p>
              <a:endParaRPr lang="en-US"/>
            </a:p>
          </p:txBody>
        </p:sp>
        <p:sp>
          <p:nvSpPr>
            <p:cNvPr id="50197" name="Oval 63"/>
            <p:cNvSpPr>
              <a:spLocks noChangeArrowheads="1"/>
            </p:cNvSpPr>
            <p:nvPr/>
          </p:nvSpPr>
          <p:spPr bwMode="auto">
            <a:xfrm>
              <a:off x="1008" y="3888"/>
              <a:ext cx="48" cy="48"/>
            </a:xfrm>
            <a:prstGeom prst="ellipse">
              <a:avLst/>
            </a:prstGeom>
            <a:solidFill>
              <a:schemeClr val="accent1"/>
            </a:solidFill>
            <a:ln w="9525">
              <a:solidFill>
                <a:schemeClr val="bg1"/>
              </a:solidFill>
              <a:round/>
              <a:headEnd/>
              <a:tailEnd/>
            </a:ln>
          </p:spPr>
          <p:txBody>
            <a:bodyPr wrap="none" anchor="ctr">
              <a:prstTxWarp prst="textNoShape">
                <a:avLst/>
              </a:prstTxWarp>
            </a:bodyPr>
            <a:lstStyle/>
            <a:p>
              <a:endParaRPr lang="en-US"/>
            </a:p>
          </p:txBody>
        </p:sp>
        <p:sp>
          <p:nvSpPr>
            <p:cNvPr id="50198" name="Oval 64"/>
            <p:cNvSpPr>
              <a:spLocks noChangeArrowheads="1"/>
            </p:cNvSpPr>
            <p:nvPr/>
          </p:nvSpPr>
          <p:spPr bwMode="auto">
            <a:xfrm>
              <a:off x="960" y="3744"/>
              <a:ext cx="48" cy="48"/>
            </a:xfrm>
            <a:prstGeom prst="ellipse">
              <a:avLst/>
            </a:prstGeom>
            <a:solidFill>
              <a:schemeClr val="accent1"/>
            </a:solidFill>
            <a:ln w="9525">
              <a:solidFill>
                <a:schemeClr val="bg1"/>
              </a:solidFill>
              <a:round/>
              <a:headEnd/>
              <a:tailEnd/>
            </a:ln>
          </p:spPr>
          <p:txBody>
            <a:bodyPr wrap="none" anchor="ctr">
              <a:prstTxWarp prst="textNoShape">
                <a:avLst/>
              </a:prstTxWarp>
            </a:bodyPr>
            <a:lstStyle/>
            <a:p>
              <a:endParaRPr lang="en-US"/>
            </a:p>
          </p:txBody>
        </p:sp>
        <p:sp>
          <p:nvSpPr>
            <p:cNvPr id="50199" name="Oval 65"/>
            <p:cNvSpPr>
              <a:spLocks noChangeArrowheads="1"/>
            </p:cNvSpPr>
            <p:nvPr/>
          </p:nvSpPr>
          <p:spPr bwMode="auto">
            <a:xfrm>
              <a:off x="816" y="3744"/>
              <a:ext cx="144" cy="144"/>
            </a:xfrm>
            <a:prstGeom prst="ellipse">
              <a:avLst/>
            </a:prstGeom>
            <a:solidFill>
              <a:schemeClr val="accent1"/>
            </a:solidFill>
            <a:ln w="9525">
              <a:solidFill>
                <a:schemeClr val="bg1"/>
              </a:solidFill>
              <a:round/>
              <a:headEnd/>
              <a:tailEnd/>
            </a:ln>
          </p:spPr>
          <p:txBody>
            <a:bodyPr wrap="none" anchor="ctr">
              <a:prstTxWarp prst="textNoShape">
                <a:avLst/>
              </a:prstTxWarp>
            </a:bodyPr>
            <a:lstStyle/>
            <a:p>
              <a:endParaRPr lang="en-US"/>
            </a:p>
          </p:txBody>
        </p:sp>
        <p:sp>
          <p:nvSpPr>
            <p:cNvPr id="50200" name="Oval 66"/>
            <p:cNvSpPr>
              <a:spLocks noChangeArrowheads="1"/>
            </p:cNvSpPr>
            <p:nvPr/>
          </p:nvSpPr>
          <p:spPr bwMode="auto">
            <a:xfrm>
              <a:off x="864" y="3216"/>
              <a:ext cx="144" cy="144"/>
            </a:xfrm>
            <a:prstGeom prst="ellipse">
              <a:avLst/>
            </a:prstGeom>
            <a:solidFill>
              <a:srgbClr val="0000FF"/>
            </a:solidFill>
            <a:ln w="9525">
              <a:solidFill>
                <a:schemeClr val="bg1"/>
              </a:solidFill>
              <a:round/>
              <a:headEnd/>
              <a:tailEnd/>
            </a:ln>
          </p:spPr>
          <p:txBody>
            <a:bodyPr wrap="none" anchor="ctr">
              <a:prstTxWarp prst="textNoShape">
                <a:avLst/>
              </a:prstTxWarp>
            </a:bodyPr>
            <a:lstStyle/>
            <a:p>
              <a:endParaRPr lang="en-US"/>
            </a:p>
          </p:txBody>
        </p:sp>
        <p:sp>
          <p:nvSpPr>
            <p:cNvPr id="50201" name="Oval 67"/>
            <p:cNvSpPr>
              <a:spLocks noChangeArrowheads="1"/>
            </p:cNvSpPr>
            <p:nvPr/>
          </p:nvSpPr>
          <p:spPr bwMode="auto">
            <a:xfrm>
              <a:off x="1872" y="3504"/>
              <a:ext cx="144" cy="144"/>
            </a:xfrm>
            <a:prstGeom prst="ellipse">
              <a:avLst/>
            </a:prstGeom>
            <a:solidFill>
              <a:srgbClr val="FF0000"/>
            </a:solidFill>
            <a:ln w="9525">
              <a:solidFill>
                <a:schemeClr val="bg1"/>
              </a:solidFill>
              <a:round/>
              <a:headEnd/>
              <a:tailEnd/>
            </a:ln>
          </p:spPr>
          <p:txBody>
            <a:bodyPr wrap="none" anchor="ctr">
              <a:prstTxWarp prst="textNoShape">
                <a:avLst/>
              </a:prstTxWarp>
            </a:bodyPr>
            <a:lstStyle/>
            <a:p>
              <a:endParaRPr lang="en-US"/>
            </a:p>
          </p:txBody>
        </p:sp>
        <p:grpSp>
          <p:nvGrpSpPr>
            <p:cNvPr id="8" name="Group 68"/>
            <p:cNvGrpSpPr>
              <a:grpSpLocks/>
            </p:cNvGrpSpPr>
            <p:nvPr/>
          </p:nvGrpSpPr>
          <p:grpSpPr bwMode="auto">
            <a:xfrm>
              <a:off x="576" y="2928"/>
              <a:ext cx="4320" cy="1104"/>
              <a:chOff x="576" y="2928"/>
              <a:chExt cx="4320" cy="1104"/>
            </a:xfrm>
          </p:grpSpPr>
          <p:sp>
            <p:nvSpPr>
              <p:cNvPr id="50203" name="Rectangle 69"/>
              <p:cNvSpPr>
                <a:spLocks noChangeArrowheads="1"/>
              </p:cNvSpPr>
              <p:nvPr/>
            </p:nvSpPr>
            <p:spPr bwMode="auto">
              <a:xfrm>
                <a:off x="576" y="2928"/>
                <a:ext cx="1632" cy="1104"/>
              </a:xfrm>
              <a:prstGeom prst="rect">
                <a:avLst/>
              </a:prstGeom>
              <a:noFill/>
              <a:ln w="12700">
                <a:solidFill>
                  <a:schemeClr val="bg1"/>
                </a:solidFill>
                <a:miter lim="800000"/>
                <a:headEnd/>
                <a:tailEnd/>
              </a:ln>
            </p:spPr>
            <p:txBody>
              <a:bodyPr wrap="none" anchor="ctr">
                <a:prstTxWarp prst="textNoShape">
                  <a:avLst/>
                </a:prstTxWarp>
              </a:bodyPr>
              <a:lstStyle/>
              <a:p>
                <a:endParaRPr lang="en-US"/>
              </a:p>
            </p:txBody>
          </p:sp>
          <p:sp>
            <p:nvSpPr>
              <p:cNvPr id="80966" name="Text Box 70"/>
              <p:cNvSpPr txBox="1">
                <a:spLocks noChangeArrowheads="1"/>
              </p:cNvSpPr>
              <p:nvPr/>
            </p:nvSpPr>
            <p:spPr bwMode="auto">
              <a:xfrm>
                <a:off x="2256" y="3600"/>
                <a:ext cx="2640" cy="404"/>
              </a:xfrm>
              <a:prstGeom prst="rect">
                <a:avLst/>
              </a:prstGeom>
              <a:noFill/>
              <a:ln w="9525">
                <a:noFill/>
                <a:miter lim="800000"/>
                <a:headEnd/>
                <a:tailEnd/>
              </a:ln>
              <a:effectLst/>
            </p:spPr>
            <p:txBody>
              <a:bodyPr anchor="ctr">
                <a:prstTxWarp prst="textNoShape">
                  <a:avLst/>
                </a:prstTxWarp>
                <a:spAutoFit/>
              </a:bodyPr>
              <a:lstStyle/>
              <a:p>
                <a:pPr algn="ctr" eaLnBrk="0" hangingPunct="0">
                  <a:spcBef>
                    <a:spcPct val="50000"/>
                  </a:spcBef>
                  <a:defRPr/>
                </a:pPr>
                <a:r>
                  <a:rPr lang="en-US" b="1" u="sng">
                    <a:effectLst>
                      <a:outerShdw blurRad="38100" dist="38100" dir="2700000" algn="tl">
                        <a:srgbClr val="DDDDDD"/>
                      </a:outerShdw>
                    </a:effectLst>
                  </a:rPr>
                  <a:t>Step 3:</a:t>
                </a:r>
                <a:r>
                  <a:rPr lang="en-US">
                    <a:effectLst>
                      <a:outerShdw blurRad="38100" dist="38100" dir="2700000" algn="tl">
                        <a:srgbClr val="DDDDDD"/>
                      </a:outerShdw>
                    </a:effectLst>
                  </a:rPr>
                  <a:t>  Re-compute centroids (in this example, solution is now stable)</a:t>
                </a:r>
                <a:endParaRPr lang="en-US" b="1" u="sng">
                  <a:effectLst>
                    <a:outerShdw blurRad="38100" dist="38100" dir="2700000" algn="tl">
                      <a:srgbClr val="DDDDDD"/>
                    </a:outerShdw>
                  </a:effectLst>
                </a:endParaRPr>
              </a:p>
            </p:txBody>
          </p:sp>
        </p:grpSp>
      </p:grpSp>
      <p:sp>
        <p:nvSpPr>
          <p:cNvPr id="50182" name="Text Box 71"/>
          <p:cNvSpPr txBox="1">
            <a:spLocks noChangeArrowheads="1"/>
          </p:cNvSpPr>
          <p:nvPr/>
        </p:nvSpPr>
        <p:spPr bwMode="auto">
          <a:xfrm>
            <a:off x="533400" y="1098895"/>
            <a:ext cx="7391400" cy="701675"/>
          </a:xfrm>
          <a:prstGeom prst="rect">
            <a:avLst/>
          </a:prstGeom>
          <a:noFill/>
          <a:ln w="19050">
            <a:noFill/>
            <a:miter lim="800000"/>
            <a:headEnd/>
            <a:tailEnd/>
          </a:ln>
        </p:spPr>
        <p:txBody>
          <a:bodyPr>
            <a:prstTxWarp prst="textNoShape">
              <a:avLst/>
            </a:prstTxWarp>
            <a:spAutoFit/>
          </a:bodyPr>
          <a:lstStyle/>
          <a:p>
            <a:pPr eaLnBrk="0" hangingPunct="0">
              <a:spcBef>
                <a:spcPct val="50000"/>
              </a:spcBef>
            </a:pPr>
            <a:r>
              <a:rPr lang="en-US" sz="2000" dirty="0"/>
              <a:t>Decide how many clusters you want, K=</a:t>
            </a:r>
            <a:r>
              <a:rPr lang="en-US" sz="2000" dirty="0" err="1"/>
              <a:t>n</a:t>
            </a:r>
            <a:r>
              <a:rPr lang="en-US" sz="2000" dirty="0"/>
              <a:t>, (Principal components Analysis can help)</a:t>
            </a:r>
          </a:p>
        </p:txBody>
      </p:sp>
      <p:sp>
        <p:nvSpPr>
          <p:cNvPr id="80968" name="Text Box 72"/>
          <p:cNvSpPr txBox="1">
            <a:spLocks noChangeArrowheads="1"/>
          </p:cNvSpPr>
          <p:nvPr/>
        </p:nvSpPr>
        <p:spPr bwMode="auto">
          <a:xfrm>
            <a:off x="38100" y="5791200"/>
            <a:ext cx="6019800" cy="701675"/>
          </a:xfrm>
          <a:prstGeom prst="rect">
            <a:avLst/>
          </a:prstGeom>
          <a:noFill/>
          <a:ln w="19050">
            <a:noFill/>
            <a:miter lim="800000"/>
            <a:headEnd/>
            <a:tailEnd/>
          </a:ln>
        </p:spPr>
        <p:txBody>
          <a:bodyPr>
            <a:prstTxWarp prst="textNoShape">
              <a:avLst/>
            </a:prstTxWarp>
            <a:spAutoFit/>
          </a:bodyPr>
          <a:lstStyle/>
          <a:p>
            <a:pPr eaLnBrk="0" hangingPunct="0">
              <a:spcBef>
                <a:spcPct val="50000"/>
              </a:spcBef>
            </a:pPr>
            <a:r>
              <a:rPr lang="en-US" sz="2000" dirty="0"/>
              <a:t>Optimize by </a:t>
            </a:r>
            <a:r>
              <a:rPr lang="en-US" sz="2000" u="sng" dirty="0"/>
              <a:t>maximizing distance between groups</a:t>
            </a:r>
            <a:r>
              <a:rPr lang="en-US" sz="2000" dirty="0"/>
              <a:t>, </a:t>
            </a:r>
            <a:r>
              <a:rPr lang="en-US" sz="2000" u="sng" dirty="0"/>
              <a:t>minimizing distance within groups</a:t>
            </a:r>
          </a:p>
        </p:txBody>
      </p:sp>
      <p:sp>
        <p:nvSpPr>
          <p:cNvPr id="74" name="TextBox 73"/>
          <p:cNvSpPr txBox="1"/>
          <p:nvPr/>
        </p:nvSpPr>
        <p:spPr>
          <a:xfrm>
            <a:off x="2844529" y="6488668"/>
            <a:ext cx="629947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err="1" smtClean="0">
                <a:latin typeface="Menlo Bold"/>
                <a:cs typeface="Menlo Bold"/>
              </a:rPr>
              <a:t>expvalues.kmeans</a:t>
            </a:r>
            <a:r>
              <a:rPr lang="en-US" dirty="0" smtClean="0">
                <a:latin typeface="Menlo Bold"/>
                <a:cs typeface="Menlo Bold"/>
              </a:rPr>
              <a:t>&lt;-</a:t>
            </a:r>
            <a:r>
              <a:rPr lang="en-US" dirty="0" err="1" smtClean="0">
                <a:latin typeface="Menlo Bold"/>
                <a:cs typeface="Menlo Bold"/>
              </a:rPr>
              <a:t>kmeans(expvalues.dist</a:t>
            </a:r>
            <a:r>
              <a:rPr lang="en-US" dirty="0" smtClean="0">
                <a:latin typeface="Menlo Bold"/>
                <a:cs typeface="Menlo Bold"/>
              </a:rPr>
              <a:t>, 10)</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0968"/>
                                        </p:tgtEl>
                                        <p:attrNameLst>
                                          <p:attrName>style.visibility</p:attrName>
                                        </p:attrNameLst>
                                      </p:cBhvr>
                                      <p:to>
                                        <p:strVal val="visible"/>
                                      </p:to>
                                    </p:set>
                                    <p:animEffect transition="in" filter="dissolve">
                                      <p:cBhvr>
                                        <p:cTn id="22" dur="500"/>
                                        <p:tgtEl>
                                          <p:spTgt spid="80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6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6" name="Object 2"/>
          <p:cNvGraphicFramePr>
            <a:graphicFrameLocks noGrp="1" noChangeAspect="1"/>
          </p:cNvGraphicFramePr>
          <p:nvPr>
            <p:ph/>
          </p:nvPr>
        </p:nvGraphicFramePr>
        <p:xfrm>
          <a:off x="1524000" y="1639888"/>
          <a:ext cx="6019800" cy="4121150"/>
        </p:xfrm>
        <a:graphic>
          <a:graphicData uri="http://schemas.openxmlformats.org/presentationml/2006/ole">
            <mc:AlternateContent xmlns:mc="http://schemas.openxmlformats.org/markup-compatibility/2006">
              <mc:Choice xmlns:v="urn:schemas-microsoft-com:vml" Requires="v">
                <p:oleObj spid="_x0000_s1026" name="Image" r:id="rId4" imgW="4438095" imgH="3038095" progId="">
                  <p:embed/>
                </p:oleObj>
              </mc:Choice>
              <mc:Fallback>
                <p:oleObj name="Image" r:id="rId4" imgW="4438095" imgH="30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1782" r="3659"/>
                      <a:stretch>
                        <a:fillRect/>
                      </a:stretch>
                    </p:blipFill>
                    <p:spPr bwMode="auto">
                      <a:xfrm>
                        <a:off x="1524000" y="1639888"/>
                        <a:ext cx="6019800"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2227" name="Text Box 6"/>
          <p:cNvSpPr txBox="1">
            <a:spLocks noChangeArrowheads="1"/>
          </p:cNvSpPr>
          <p:nvPr/>
        </p:nvSpPr>
        <p:spPr bwMode="auto">
          <a:xfrm>
            <a:off x="2057400" y="685800"/>
            <a:ext cx="51816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52228" name="Text Box 7"/>
          <p:cNvSpPr txBox="1">
            <a:spLocks noChangeArrowheads="1"/>
          </p:cNvSpPr>
          <p:nvPr/>
        </p:nvSpPr>
        <p:spPr bwMode="auto">
          <a:xfrm>
            <a:off x="152400" y="533400"/>
            <a:ext cx="86106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3600" dirty="0">
                <a:solidFill>
                  <a:srgbClr val="F0AD00"/>
                </a:solidFill>
              </a:rPr>
              <a:t>K means in action: creates round clouds</a:t>
            </a:r>
          </a:p>
        </p:txBody>
      </p:sp>
    </p:spTree>
    <p:extLst>
      <p:ext uri="{BB962C8B-B14F-4D97-AF65-F5344CB8AC3E}">
        <p14:creationId xmlns:p14="http://schemas.microsoft.com/office/powerpoint/2010/main" val="5516907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Origin.thmx</Template>
  <TotalTime>1881</TotalTime>
  <Words>1241</Words>
  <Application>Microsoft Macintosh PowerPoint</Application>
  <PresentationFormat>On-screen Show (4:3)</PresentationFormat>
  <Paragraphs>199</Paragraphs>
  <Slides>25</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25</vt:i4>
      </vt:variant>
    </vt:vector>
  </HeadingPairs>
  <TitlesOfParts>
    <vt:vector size="37" baseType="lpstr">
      <vt:lpstr>Bookman Old Style</vt:lpstr>
      <vt:lpstr>Gill Sans MT</vt:lpstr>
      <vt:lpstr>Menlo Bold</vt:lpstr>
      <vt:lpstr>Wingdings</vt:lpstr>
      <vt:lpstr>Wingdings 3</vt:lpstr>
      <vt:lpstr>Arial</vt:lpstr>
      <vt:lpstr>Calibri</vt:lpstr>
      <vt:lpstr>Symbol</vt:lpstr>
      <vt:lpstr>Origin</vt:lpstr>
      <vt:lpstr>Image</vt:lpstr>
      <vt:lpstr>Chart</vt:lpstr>
      <vt:lpstr>Worksheet</vt:lpstr>
      <vt:lpstr>Clustering</vt:lpstr>
      <vt:lpstr>Steps for Clustering</vt:lpstr>
      <vt:lpstr>Euclidean Distance</vt:lpstr>
      <vt:lpstr>Pearson correlation </vt:lpstr>
      <vt:lpstr>Spearman Rank Correlation</vt:lpstr>
      <vt:lpstr>Hierarchical Clustering: Example</vt:lpstr>
      <vt:lpstr>PowerPoint Presentation</vt:lpstr>
      <vt:lpstr> K-means</vt:lpstr>
      <vt:lpstr>PowerPoint Presentation</vt:lpstr>
      <vt:lpstr>PowerPoint Presentation</vt:lpstr>
      <vt:lpstr>PowerPoint Presentation</vt:lpstr>
      <vt:lpstr>PowerPoint Presentation</vt:lpstr>
      <vt:lpstr>PowerPoint Presentation</vt:lpstr>
      <vt:lpstr>Silhouette Plot</vt:lpstr>
      <vt:lpstr>HeatMaps</vt:lpstr>
      <vt:lpstr>PowerPoint Presentation</vt:lpstr>
      <vt:lpstr>Genome wide analysis results in gene lists</vt:lpstr>
      <vt:lpstr>Gene lists as a discovery tool</vt:lpstr>
      <vt:lpstr>Gene Set Enrichment</vt:lpstr>
      <vt:lpstr>Gene Ontology</vt:lpstr>
      <vt:lpstr>Go is a directed acyclic graph</vt:lpstr>
      <vt:lpstr>Categorical Data Analysis</vt:lpstr>
      <vt:lpstr>Chi-Square Test</vt:lpstr>
      <vt:lpstr>Fisher’s Exact test</vt:lpstr>
      <vt:lpstr>Hypergeometric Test</vt:lpstr>
    </vt:vector>
  </TitlesOfParts>
  <Company>New York University</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Datamining Methods</dc:title>
  <dc:creator>Manpreet Katari</dc:creator>
  <cp:lastModifiedBy>Manpreet S. Katari</cp:lastModifiedBy>
  <cp:revision>22</cp:revision>
  <dcterms:created xsi:type="dcterms:W3CDTF">2013-08-23T08:28:43Z</dcterms:created>
  <dcterms:modified xsi:type="dcterms:W3CDTF">2016-08-11T20:15:37Z</dcterms:modified>
</cp:coreProperties>
</file>