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417" r:id="rId2"/>
    <p:sldId id="374" r:id="rId3"/>
    <p:sldId id="429" r:id="rId4"/>
    <p:sldId id="430" r:id="rId5"/>
    <p:sldId id="431" r:id="rId6"/>
    <p:sldId id="432" r:id="rId7"/>
    <p:sldId id="433" r:id="rId8"/>
    <p:sldId id="434" r:id="rId9"/>
    <p:sldId id="435" r:id="rId10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84"/>
    <a:srgbClr val="1C3E94"/>
    <a:srgbClr val="00468B"/>
    <a:srgbClr val="0054A4"/>
    <a:srgbClr val="0000CC"/>
    <a:srgbClr val="686868"/>
    <a:srgbClr val="E38688"/>
    <a:srgbClr val="22FF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28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-218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1D4BF0A-56A6-704E-A60A-907E3D027444}" type="datetimeFigureOut">
              <a:rPr lang="en-US"/>
              <a:pPr>
                <a:defRPr/>
              </a:pPr>
              <a:t>11/26/14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EB2C7EC-0C40-7C47-8DC5-14143ED78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539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40EB5C9-50C1-0C4F-AC3D-450880613ACB}" type="datetimeFigureOut">
              <a:rPr lang="en-US"/>
              <a:pPr>
                <a:defRPr/>
              </a:pPr>
              <a:t>11/26/14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9D40461-2928-C343-9589-4E8A831A75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929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4E99F8-9BA4-294B-8A8A-C9311547E34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3600" b="1">
                <a:latin typeface="Calibri" charset="0"/>
              </a:rPr>
              <a:t>We will need a slide thanking the audience for listening.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7BF4CB-1381-3144-98C0-3E1999EB3608}" type="slidenum">
              <a:rPr lang="en-US" sz="1200"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3600" b="1">
                <a:latin typeface="Calibri" charset="0"/>
              </a:rPr>
              <a:t>We will need a slide thanking the audience for listening.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7BF4CB-1381-3144-98C0-3E1999EB3608}" type="slidenum">
              <a:rPr lang="en-US" sz="1200"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3600" b="1">
                <a:latin typeface="Calibri" charset="0"/>
              </a:rPr>
              <a:t>We will need a slide thanking the audience for listening.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7BF4CB-1381-3144-98C0-3E1999EB3608}" type="slidenum">
              <a:rPr lang="en-US" sz="1200"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3600" b="1">
                <a:latin typeface="Calibri" charset="0"/>
              </a:rPr>
              <a:t>We will need a slide thanking the audience for listening.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7BF4CB-1381-3144-98C0-3E1999EB3608}" type="slidenum">
              <a:rPr lang="en-US" sz="1200"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3600" b="1">
                <a:latin typeface="Calibri" charset="0"/>
              </a:rPr>
              <a:t>We will need a slide thanking the audience for listening.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7BF4CB-1381-3144-98C0-3E1999EB3608}" type="slidenum">
              <a:rPr lang="en-US" sz="1200"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3600" b="1">
                <a:latin typeface="Calibri" charset="0"/>
              </a:rPr>
              <a:t>We will need a slide thanking the audience for listening.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7BF4CB-1381-3144-98C0-3E1999EB3608}" type="slidenum">
              <a:rPr lang="en-US" sz="1200"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3600" b="1">
                <a:latin typeface="Calibri" charset="0"/>
              </a:rPr>
              <a:t>We will need a slide thanking the audience for listening.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7BF4CB-1381-3144-98C0-3E1999EB3608}" type="slidenum">
              <a:rPr lang="en-US" sz="1200">
                <a:latin typeface="Calibri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092" y="357166"/>
            <a:ext cx="9215502" cy="785818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40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282" y="1928802"/>
            <a:ext cx="5643602" cy="357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rgbClr val="06357A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2912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72972" y="1714488"/>
            <a:ext cx="5537729" cy="4214842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None/>
              <a:defRPr sz="2800" b="1">
                <a:latin typeface="Calibri" pitchFamily="34" charset="0"/>
                <a:cs typeface="Calibri" pitchFamily="34" charset="0"/>
              </a:defRPr>
            </a:lvl1pPr>
            <a:lvl2pPr>
              <a:buFont typeface="Wingdings" pitchFamily="2" charset="2"/>
              <a:buChar char="§"/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600">
                <a:latin typeface="Calibri" pitchFamily="34" charset="0"/>
                <a:cs typeface="Calibri" pitchFamily="34" charset="0"/>
              </a:defRPr>
            </a:lvl4pPr>
            <a:lvl5pPr>
              <a:defRPr sz="1400">
                <a:latin typeface="Calibri" pitchFamily="34" charset="0"/>
                <a:cs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8092" y="357166"/>
            <a:ext cx="9215502" cy="785818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40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09530" y="1714488"/>
            <a:ext cx="3371522" cy="4214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37713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1364" y="1714488"/>
            <a:ext cx="6029337" cy="4214842"/>
          </a:xfrm>
          <a:prstGeom prst="rect">
            <a:avLst/>
          </a:prstGeom>
        </p:spPr>
        <p:txBody>
          <a:bodyPr/>
          <a:lstStyle>
            <a:lvl1pPr marL="231775" indent="-231775">
              <a:buFont typeface="Arial" pitchFamily="34" charset="0"/>
              <a:buChar char="•"/>
              <a:defRPr sz="2000">
                <a:latin typeface="Calibri" pitchFamily="34" charset="0"/>
                <a:cs typeface="Calibri" pitchFamily="34" charset="0"/>
              </a:defRPr>
            </a:lvl1pPr>
            <a:lvl2pPr marL="463550" indent="-180975">
              <a:buFont typeface="Wingdings" pitchFamily="2" charset="2"/>
              <a:buChar char="§"/>
              <a:defRPr sz="1800">
                <a:latin typeface="Calibri" pitchFamily="34" charset="0"/>
                <a:cs typeface="Calibri" pitchFamily="34" charset="0"/>
              </a:defRPr>
            </a:lvl2pPr>
            <a:lvl3pPr marL="682625" indent="-166688">
              <a:defRPr sz="1600">
                <a:latin typeface="Calibri" pitchFamily="34" charset="0"/>
                <a:cs typeface="Calibri" pitchFamily="34" charset="0"/>
              </a:defRPr>
            </a:lvl3pPr>
            <a:lvl4pPr marL="917575" indent="-228600">
              <a:defRPr sz="1400">
                <a:latin typeface="Calibri" pitchFamily="34" charset="0"/>
                <a:cs typeface="Calibri" pitchFamily="34" charset="0"/>
              </a:defRPr>
            </a:lvl4pPr>
            <a:lvl5pPr marL="1143000" indent="-228600">
              <a:defRPr sz="1400">
                <a:latin typeface="Calibri" pitchFamily="34" charset="0"/>
                <a:cs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8092" y="357166"/>
            <a:ext cx="9215502" cy="785818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40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5"/>
          </p:nvPr>
        </p:nvSpPr>
        <p:spPr>
          <a:xfrm>
            <a:off x="309530" y="1714488"/>
            <a:ext cx="2928958" cy="4214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5495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8092" y="357166"/>
            <a:ext cx="9215502" cy="785818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40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3"/>
          </p:nvPr>
        </p:nvSpPr>
        <p:spPr>
          <a:xfrm>
            <a:off x="738158" y="1857364"/>
            <a:ext cx="4357718" cy="3714776"/>
          </a:xfrm>
          <a:prstGeom prst="rect">
            <a:avLst/>
          </a:prstGeom>
        </p:spPr>
        <p:txBody>
          <a:bodyPr>
            <a:normAutofit/>
          </a:bodyPr>
          <a:lstStyle>
            <a:lvl1pPr marL="231775" indent="-231775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 sz="2000">
                <a:solidFill>
                  <a:srgbClr val="06357A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5"/>
          </p:nvPr>
        </p:nvSpPr>
        <p:spPr>
          <a:xfrm>
            <a:off x="5238752" y="1857364"/>
            <a:ext cx="2157076" cy="178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6"/>
          </p:nvPr>
        </p:nvSpPr>
        <p:spPr>
          <a:xfrm>
            <a:off x="5238752" y="3786190"/>
            <a:ext cx="2157076" cy="178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7"/>
          </p:nvPr>
        </p:nvSpPr>
        <p:spPr>
          <a:xfrm>
            <a:off x="7524768" y="1857364"/>
            <a:ext cx="2157076" cy="178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8"/>
          </p:nvPr>
        </p:nvSpPr>
        <p:spPr>
          <a:xfrm>
            <a:off x="7524768" y="3786190"/>
            <a:ext cx="2157076" cy="1785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3473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ca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6654" y="5429288"/>
            <a:ext cx="3643338" cy="128586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1" baseline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88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 algn="ctr">
              <a:defRPr sz="4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956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ca The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092" y="357166"/>
            <a:ext cx="9215502" cy="78581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0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282" y="1928802"/>
            <a:ext cx="5643602" cy="357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rgbClr val="06357A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67063" y="6356350"/>
            <a:ext cx="23114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F0AB261-310C-FE44-87B9-3302DD854F5D}" type="datetimeFigureOut">
              <a:rPr lang="en-US"/>
              <a:pPr>
                <a:defRPr/>
              </a:pPr>
              <a:t>11/26/14</a:t>
            </a:fld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309563" y="6356350"/>
            <a:ext cx="23114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47CF6A6-BE86-6347-AD8E-A3111839BB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055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.githae@cgiar.org" TargetMode="External"/><Relationship Id="rId4" Type="http://schemas.openxmlformats.org/officeDocument/2006/relationships/image" Target="../media/image2.jp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458913"/>
            <a:ext cx="2890838" cy="539908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2" name="TextBox 14"/>
          <p:cNvSpPr txBox="1">
            <a:spLocks noChangeArrowheads="1"/>
          </p:cNvSpPr>
          <p:nvPr/>
        </p:nvSpPr>
        <p:spPr bwMode="auto">
          <a:xfrm>
            <a:off x="58738" y="5521325"/>
            <a:ext cx="572452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/>
              <a:t>Dedan Githae, </a:t>
            </a:r>
          </a:p>
          <a:p>
            <a:pPr eaLnBrk="1" hangingPunct="1"/>
            <a:r>
              <a:rPr lang="en-GB" sz="1800">
                <a:hlinkClick r:id="rId3"/>
              </a:rPr>
              <a:t>d.githae@cgiar.org</a:t>
            </a:r>
            <a:endParaRPr lang="en-GB" sz="1800"/>
          </a:p>
          <a:p>
            <a:pPr eaLnBrk="1" hangingPunct="1"/>
            <a:r>
              <a:rPr lang="en-US" sz="1600" b="1">
                <a:solidFill>
                  <a:srgbClr val="173784"/>
                </a:solidFill>
              </a:rPr>
              <a:t>BecA-ILRI Hub </a:t>
            </a:r>
          </a:p>
          <a:p>
            <a:pPr eaLnBrk="1" hangingPunct="1"/>
            <a:endParaRPr lang="en-GB" sz="1800"/>
          </a:p>
        </p:txBody>
      </p:sp>
      <p:sp>
        <p:nvSpPr>
          <p:cNvPr id="5123" name="Rectangle 17"/>
          <p:cNvSpPr>
            <a:spLocks noChangeArrowheads="1"/>
          </p:cNvSpPr>
          <p:nvPr/>
        </p:nvSpPr>
        <p:spPr bwMode="auto">
          <a:xfrm>
            <a:off x="93663" y="6488113"/>
            <a:ext cx="1857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173784"/>
                </a:solidFill>
              </a:rPr>
              <a:t> </a:t>
            </a:r>
          </a:p>
        </p:txBody>
      </p:sp>
      <p:grpSp>
        <p:nvGrpSpPr>
          <p:cNvPr id="5124" name="Group 19"/>
          <p:cNvGrpSpPr>
            <a:grpSpLocks/>
          </p:cNvGrpSpPr>
          <p:nvPr/>
        </p:nvGrpSpPr>
        <p:grpSpPr bwMode="auto">
          <a:xfrm>
            <a:off x="-63500" y="76200"/>
            <a:ext cx="10010775" cy="5541963"/>
            <a:chOff x="-63500" y="75818"/>
            <a:chExt cx="10010748" cy="5542076"/>
          </a:xfrm>
        </p:grpSpPr>
        <p:sp>
          <p:nvSpPr>
            <p:cNvPr id="5134" name="TextBox 1"/>
            <p:cNvSpPr txBox="1">
              <a:spLocks noChangeArrowheads="1"/>
            </p:cNvSpPr>
            <p:nvPr/>
          </p:nvSpPr>
          <p:spPr bwMode="auto">
            <a:xfrm>
              <a:off x="0" y="170586"/>
              <a:ext cx="9906000" cy="923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3600" dirty="0" smtClean="0">
                  <a:solidFill>
                    <a:schemeClr val="bg1"/>
                  </a:solidFill>
                  <a:cs typeface="Arial" charset="0"/>
                </a:rPr>
                <a:t>Introduction to Linux / UNIX OS</a:t>
              </a:r>
              <a:endParaRPr lang="en-GB" sz="3600" dirty="0">
                <a:solidFill>
                  <a:schemeClr val="bg1"/>
                </a:solidFill>
                <a:cs typeface="Arial" charset="0"/>
              </a:endParaRPr>
            </a:p>
            <a:p>
              <a:pPr eaLnBrk="1" hangingPunct="1"/>
              <a:endParaRPr lang="en-US" sz="1800" dirty="0">
                <a:solidFill>
                  <a:schemeClr val="bg1"/>
                </a:solidFill>
                <a:cs typeface="Arial" charset="0"/>
              </a:endParaRPr>
            </a:p>
          </p:txBody>
        </p:sp>
        <p:grpSp>
          <p:nvGrpSpPr>
            <p:cNvPr id="5135" name="Group 4"/>
            <p:cNvGrpSpPr>
              <a:grpSpLocks/>
            </p:cNvGrpSpPr>
            <p:nvPr/>
          </p:nvGrpSpPr>
          <p:grpSpPr bwMode="auto">
            <a:xfrm>
              <a:off x="-63500" y="1306413"/>
              <a:ext cx="10010748" cy="4311481"/>
              <a:chOff x="-63500" y="1600200"/>
              <a:chExt cx="10010748" cy="431148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27" t="735"/>
              <a:stretch/>
            </p:blipFill>
            <p:spPr>
              <a:xfrm>
                <a:off x="-63500" y="1600200"/>
                <a:ext cx="10010748" cy="4311481"/>
              </a:xfrm>
              <a:prstGeom prst="rect">
                <a:avLst/>
              </a:prstGeom>
              <a:effectLst>
                <a:glow>
                  <a:schemeClr val="accent1">
                    <a:alpha val="40000"/>
                  </a:schemeClr>
                </a:glow>
                <a:softEdge rad="317500"/>
              </a:effectLst>
            </p:spPr>
          </p:pic>
          <p:pic>
            <p:nvPicPr>
              <p:cNvPr id="5138" name="Picture 2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0695" y="1979596"/>
                <a:ext cx="2880357" cy="32164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9" name="Rectangle 18"/>
            <p:cNvSpPr/>
            <p:nvPr/>
          </p:nvSpPr>
          <p:spPr>
            <a:xfrm>
              <a:off x="7477105" y="75818"/>
              <a:ext cx="835023" cy="217492"/>
            </a:xfrm>
            <a:prstGeom prst="rect">
              <a:avLst/>
            </a:prstGeom>
            <a:solidFill>
              <a:srgbClr val="173784"/>
            </a:solidFill>
            <a:ln>
              <a:solidFill>
                <a:srgbClr val="1C3E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5125" name="Group 19"/>
          <p:cNvGrpSpPr>
            <a:grpSpLocks/>
          </p:cNvGrpSpPr>
          <p:nvPr/>
        </p:nvGrpSpPr>
        <p:grpSpPr bwMode="auto">
          <a:xfrm>
            <a:off x="5800725" y="5999163"/>
            <a:ext cx="4105275" cy="858837"/>
            <a:chOff x="5800725" y="5999161"/>
            <a:chExt cx="4105275" cy="858837"/>
          </a:xfrm>
        </p:grpSpPr>
        <p:grpSp>
          <p:nvGrpSpPr>
            <p:cNvPr id="5127" name="Group 17"/>
            <p:cNvGrpSpPr>
              <a:grpSpLocks/>
            </p:cNvGrpSpPr>
            <p:nvPr/>
          </p:nvGrpSpPr>
          <p:grpSpPr bwMode="auto">
            <a:xfrm>
              <a:off x="5800725" y="5999161"/>
              <a:ext cx="4105275" cy="858837"/>
              <a:chOff x="5800020" y="5999121"/>
              <a:chExt cx="4105979" cy="85963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5800020" y="5999121"/>
                <a:ext cx="4105979" cy="859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grpSp>
            <p:nvGrpSpPr>
              <p:cNvPr id="5130" name="Group 19"/>
              <p:cNvGrpSpPr>
                <a:grpSpLocks/>
              </p:cNvGrpSpPr>
              <p:nvPr/>
            </p:nvGrpSpPr>
            <p:grpSpPr bwMode="auto">
              <a:xfrm>
                <a:off x="5906242" y="6196772"/>
                <a:ext cx="2664750" cy="636587"/>
                <a:chOff x="5906242" y="6196772"/>
                <a:chExt cx="2664750" cy="636587"/>
              </a:xfrm>
            </p:grpSpPr>
            <p:pic>
              <p:nvPicPr>
                <p:cNvPr id="5131" name="Picture 14" descr="all logos+inqaba.png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06242" y="6214838"/>
                  <a:ext cx="1365250" cy="6004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32" name="Picture 15" descr="all logos+inqaba.png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86894" y="6196772"/>
                  <a:ext cx="588962" cy="6365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33" name="Picture 16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332" r="10091"/>
                <a:stretch>
                  <a:fillRect/>
                </a:stretch>
              </p:blipFill>
              <p:spPr bwMode="auto">
                <a:xfrm>
                  <a:off x="7944393" y="6199153"/>
                  <a:ext cx="626599" cy="631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5128" name="Picture 21" descr="NEW NEPAD LOGO (small)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9202" y="6224887"/>
              <a:ext cx="1316798" cy="579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2921000" y="5556250"/>
            <a:ext cx="6810375" cy="5238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dirty="0"/>
              <a:t> MARI </a:t>
            </a:r>
            <a:r>
              <a:rPr lang="en-US" sz="2800" dirty="0" err="1"/>
              <a:t>eBioKit</a:t>
            </a:r>
            <a:r>
              <a:rPr lang="en-US" sz="2800" dirty="0"/>
              <a:t> Workshop; Nov 24- 28, 2014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59500" y="5924550"/>
            <a:ext cx="3746500" cy="9445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4819" name="TextBox 1"/>
          <p:cNvSpPr txBox="1">
            <a:spLocks noChangeArrowheads="1"/>
          </p:cNvSpPr>
          <p:nvPr/>
        </p:nvSpPr>
        <p:spPr bwMode="auto">
          <a:xfrm>
            <a:off x="715963" y="341313"/>
            <a:ext cx="8704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 dirty="0" smtClean="0">
                <a:solidFill>
                  <a:schemeClr val="bg1"/>
                </a:solidFill>
              </a:rPr>
              <a:t>Importance of informatics to biology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87338" y="1836738"/>
            <a:ext cx="8496300" cy="464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33375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 marL="1076325" indent="-619125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 algn="just"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b="1" dirty="0" err="1" smtClean="0">
                <a:latin typeface="Avenir Book"/>
                <a:cs typeface="Avenir Book"/>
              </a:rPr>
              <a:t>Functional</a:t>
            </a:r>
            <a:r>
              <a:rPr lang="fr-CA" sz="2000" b="1" dirty="0" smtClean="0">
                <a:latin typeface="Avenir Book"/>
                <a:cs typeface="Avenir Book"/>
              </a:rPr>
              <a:t> aspect</a:t>
            </a:r>
            <a:r>
              <a:rPr lang="fr-CA" sz="2000" dirty="0" smtClean="0">
                <a:latin typeface="Avenir Book"/>
                <a:cs typeface="Avenir Book"/>
              </a:rPr>
              <a:t>: </a:t>
            </a:r>
            <a:r>
              <a:rPr lang="fr-CA" sz="2000" dirty="0" err="1" smtClean="0">
                <a:latin typeface="Avenir Book"/>
                <a:cs typeface="Avenir Book"/>
              </a:rPr>
              <a:t>Involves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representation</a:t>
            </a:r>
            <a:r>
              <a:rPr lang="fr-CA" sz="2000" dirty="0" smtClean="0">
                <a:latin typeface="Avenir Book"/>
                <a:cs typeface="Avenir Book"/>
              </a:rPr>
              <a:t>, organisation, manipulation, distribution, </a:t>
            </a:r>
            <a:r>
              <a:rPr lang="fr-CA" sz="2000" dirty="0" err="1" smtClean="0">
                <a:latin typeface="Avenir Book"/>
                <a:cs typeface="Avenir Book"/>
              </a:rPr>
              <a:t>maintainance</a:t>
            </a:r>
            <a:r>
              <a:rPr lang="fr-CA" sz="2000" dirty="0" smtClean="0">
                <a:latin typeface="Avenir Book"/>
                <a:cs typeface="Avenir Book"/>
              </a:rPr>
              <a:t> and </a:t>
            </a:r>
            <a:r>
              <a:rPr lang="fr-CA" sz="2000" dirty="0" err="1" smtClean="0">
                <a:latin typeface="Avenir Book"/>
                <a:cs typeface="Avenir Book"/>
              </a:rPr>
              <a:t>using</a:t>
            </a:r>
            <a:r>
              <a:rPr lang="fr-CA" sz="2000" dirty="0" smtClean="0">
                <a:latin typeface="Avenir Book"/>
                <a:cs typeface="Avenir Book"/>
              </a:rPr>
              <a:t> information</a:t>
            </a:r>
          </a:p>
          <a:p>
            <a:pPr lvl="1" algn="just">
              <a:spcBef>
                <a:spcPts val="800"/>
              </a:spcBef>
              <a:buFont typeface="Times New Roman" charset="0"/>
              <a:buChar char="–"/>
              <a:defRPr/>
            </a:pPr>
            <a:r>
              <a:rPr lang="fr-CA" sz="2000" dirty="0" smtClean="0">
                <a:latin typeface="Avenir Book"/>
                <a:cs typeface="Avenir Book"/>
              </a:rPr>
              <a:t>Design, data formats,, </a:t>
            </a:r>
            <a:r>
              <a:rPr lang="fr-CA" sz="2000" dirty="0" err="1" smtClean="0">
                <a:latin typeface="Avenir Book"/>
                <a:cs typeface="Avenir Book"/>
              </a:rPr>
              <a:t>databases</a:t>
            </a:r>
            <a:r>
              <a:rPr lang="fr-CA" sz="2000" dirty="0" smtClean="0">
                <a:latin typeface="Avenir Book"/>
                <a:cs typeface="Avenir Book"/>
              </a:rPr>
              <a:t>, simple scripts to </a:t>
            </a:r>
            <a:r>
              <a:rPr lang="fr-CA" sz="2000" dirty="0" err="1" smtClean="0">
                <a:latin typeface="Avenir Book"/>
                <a:cs typeface="Avenir Book"/>
              </a:rPr>
              <a:t>assist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handle</a:t>
            </a:r>
            <a:r>
              <a:rPr lang="fr-CA" sz="2000" dirty="0" smtClean="0">
                <a:latin typeface="Avenir Book"/>
                <a:cs typeface="Avenir Book"/>
              </a:rPr>
              <a:t> data</a:t>
            </a:r>
          </a:p>
          <a:p>
            <a:pPr algn="just"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b="1" dirty="0" err="1" smtClean="0">
                <a:latin typeface="Avenir Book"/>
                <a:cs typeface="Avenir Book"/>
              </a:rPr>
              <a:t>Developmental</a:t>
            </a:r>
            <a:r>
              <a:rPr lang="fr-CA" sz="2000" b="1" dirty="0" smtClean="0">
                <a:latin typeface="Avenir Book"/>
                <a:cs typeface="Avenir Book"/>
              </a:rPr>
              <a:t> aspect: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Develop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analytical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tools</a:t>
            </a:r>
            <a:r>
              <a:rPr lang="fr-CA" sz="2000" dirty="0" smtClean="0">
                <a:latin typeface="Avenir Book"/>
                <a:cs typeface="Avenir Book"/>
              </a:rPr>
              <a:t> to </a:t>
            </a:r>
            <a:r>
              <a:rPr lang="fr-CA" sz="2000" dirty="0" err="1" smtClean="0">
                <a:latin typeface="Avenir Book"/>
                <a:cs typeface="Avenir Book"/>
              </a:rPr>
              <a:t>get</a:t>
            </a:r>
            <a:r>
              <a:rPr lang="fr-CA" sz="2000" dirty="0" smtClean="0">
                <a:latin typeface="Avenir Book"/>
                <a:cs typeface="Avenir Book"/>
              </a:rPr>
              <a:t> information </a:t>
            </a:r>
            <a:r>
              <a:rPr lang="fr-CA" sz="2000" dirty="0" err="1" smtClean="0">
                <a:latin typeface="Avenir Book"/>
                <a:cs typeface="Avenir Book"/>
              </a:rPr>
              <a:t>from</a:t>
            </a:r>
            <a:r>
              <a:rPr lang="fr-CA" sz="2000" dirty="0" smtClean="0">
                <a:latin typeface="Avenir Book"/>
                <a:cs typeface="Avenir Book"/>
              </a:rPr>
              <a:t> data</a:t>
            </a:r>
          </a:p>
          <a:p>
            <a:pPr lvl="1" algn="just">
              <a:spcBef>
                <a:spcPts val="800"/>
              </a:spcBef>
              <a:buFont typeface="Times New Roman" charset="0"/>
              <a:buChar char="–"/>
              <a:defRPr/>
            </a:pPr>
            <a:r>
              <a:rPr lang="fr-CA" sz="2000" dirty="0" err="1" smtClean="0">
                <a:latin typeface="Avenir Book"/>
                <a:cs typeface="Avenir Book"/>
              </a:rPr>
              <a:t>Comparing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sequences</a:t>
            </a:r>
            <a:r>
              <a:rPr lang="fr-CA" sz="2000" dirty="0" smtClean="0">
                <a:latin typeface="Avenir Book"/>
                <a:cs typeface="Avenir Book"/>
              </a:rPr>
              <a:t> to </a:t>
            </a:r>
            <a:r>
              <a:rPr lang="fr-CA" sz="2000" dirty="0" err="1" smtClean="0">
                <a:latin typeface="Avenir Book"/>
                <a:cs typeface="Avenir Book"/>
              </a:rPr>
              <a:t>infer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function</a:t>
            </a:r>
            <a:r>
              <a:rPr lang="fr-CA" sz="2000" dirty="0" smtClean="0">
                <a:latin typeface="Avenir Book"/>
                <a:cs typeface="Avenir Book"/>
              </a:rPr>
              <a:t> of </a:t>
            </a:r>
            <a:r>
              <a:rPr lang="fr-CA" sz="2000" dirty="0" err="1" smtClean="0">
                <a:latin typeface="Avenir Book"/>
                <a:cs typeface="Avenir Book"/>
              </a:rPr>
              <a:t>newly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discovered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gene</a:t>
            </a:r>
            <a:endParaRPr lang="fr-CA" sz="2000" dirty="0" smtClean="0">
              <a:latin typeface="Avenir Book"/>
              <a:cs typeface="Avenir Book"/>
            </a:endParaRPr>
          </a:p>
          <a:p>
            <a:pPr lvl="1" algn="just">
              <a:spcBef>
                <a:spcPts val="800"/>
              </a:spcBef>
              <a:buFont typeface="Times New Roman" charset="0"/>
              <a:buChar char="–"/>
              <a:defRPr/>
            </a:pPr>
            <a:r>
              <a:rPr lang="fr-CA" sz="2000" dirty="0" smtClean="0">
                <a:latin typeface="Avenir Book"/>
                <a:cs typeface="Avenir Book"/>
              </a:rPr>
              <a:t>Compare 3D </a:t>
            </a:r>
            <a:r>
              <a:rPr lang="fr-CA" sz="2000" dirty="0" err="1" smtClean="0">
                <a:latin typeface="Avenir Book"/>
                <a:cs typeface="Avenir Book"/>
              </a:rPr>
              <a:t>protein</a:t>
            </a:r>
            <a:r>
              <a:rPr lang="fr-CA" sz="2000" dirty="0" smtClean="0">
                <a:latin typeface="Avenir Book"/>
                <a:cs typeface="Avenir Book"/>
              </a:rPr>
              <a:t> structure to know how </a:t>
            </a:r>
            <a:r>
              <a:rPr lang="fr-CA" sz="2000" dirty="0" err="1" smtClean="0">
                <a:latin typeface="Avenir Book"/>
                <a:cs typeface="Avenir Book"/>
              </a:rPr>
              <a:t>protein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folding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takes</a:t>
            </a:r>
            <a:r>
              <a:rPr lang="fr-CA" sz="2000" dirty="0" smtClean="0">
                <a:latin typeface="Avenir Book"/>
                <a:cs typeface="Avenir Book"/>
              </a:rPr>
              <a:t> place</a:t>
            </a:r>
          </a:p>
          <a:p>
            <a:pPr lvl="1" algn="just">
              <a:spcBef>
                <a:spcPts val="800"/>
              </a:spcBef>
              <a:buFont typeface="Times New Roman" charset="0"/>
              <a:buChar char="–"/>
              <a:defRPr/>
            </a:pPr>
            <a:r>
              <a:rPr lang="fr-CA" sz="2000" dirty="0" smtClean="0">
                <a:latin typeface="Avenir Book"/>
                <a:cs typeface="Avenir Book"/>
              </a:rPr>
              <a:t>How </a:t>
            </a:r>
            <a:r>
              <a:rPr lang="fr-CA" sz="2000" dirty="0" err="1" smtClean="0">
                <a:latin typeface="Avenir Book"/>
                <a:cs typeface="Avenir Book"/>
              </a:rPr>
              <a:t>protein</a:t>
            </a:r>
            <a:r>
              <a:rPr lang="fr-CA" sz="2000" dirty="0" smtClean="0">
                <a:latin typeface="Avenir Book"/>
                <a:cs typeface="Avenir Book"/>
              </a:rPr>
              <a:t> – </a:t>
            </a:r>
            <a:r>
              <a:rPr lang="fr-CA" sz="2000" dirty="0" err="1" smtClean="0">
                <a:latin typeface="Avenir Book"/>
                <a:cs typeface="Avenir Book"/>
              </a:rPr>
              <a:t>metabolites</a:t>
            </a:r>
            <a:r>
              <a:rPr lang="fr-CA" sz="2000" dirty="0" smtClean="0">
                <a:latin typeface="Avenir Book"/>
                <a:cs typeface="Avenir Book"/>
              </a:rPr>
              <a:t>; </a:t>
            </a:r>
            <a:r>
              <a:rPr lang="fr-CA" sz="2000" dirty="0" err="1" smtClean="0">
                <a:latin typeface="Avenir Book"/>
                <a:cs typeface="Avenir Book"/>
              </a:rPr>
              <a:t>protein</a:t>
            </a:r>
            <a:r>
              <a:rPr lang="fr-CA" sz="2000" dirty="0" smtClean="0">
                <a:latin typeface="Avenir Book"/>
                <a:cs typeface="Avenir Book"/>
              </a:rPr>
              <a:t>- </a:t>
            </a:r>
            <a:r>
              <a:rPr lang="fr-CA" sz="2000" dirty="0" err="1" smtClean="0">
                <a:latin typeface="Avenir Book"/>
                <a:cs typeface="Avenir Book"/>
              </a:rPr>
              <a:t>protein</a:t>
            </a:r>
            <a:r>
              <a:rPr lang="fr-CA" sz="2000" dirty="0" smtClean="0">
                <a:latin typeface="Avenir Book"/>
                <a:cs typeface="Avenir Book"/>
              </a:rPr>
              <a:t> interactions for </a:t>
            </a:r>
            <a:r>
              <a:rPr lang="fr-CA" sz="2000" dirty="0" err="1" smtClean="0">
                <a:latin typeface="Avenir Book"/>
                <a:cs typeface="Avenir Book"/>
              </a:rPr>
              <a:t>cell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function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CA" sz="4400" dirty="0" err="1" smtClean="0">
                <a:solidFill>
                  <a:srgbClr val="FFFFFF"/>
                </a:solidFill>
                <a:latin typeface="bubble sharp" charset="0"/>
              </a:rPr>
              <a:t>Why</a:t>
            </a:r>
            <a:r>
              <a:rPr lang="fr-CA" sz="4400" dirty="0" smtClean="0">
                <a:solidFill>
                  <a:srgbClr val="FFFFFF"/>
                </a:solidFill>
                <a:latin typeface="bubble sharp" charset="0"/>
              </a:rPr>
              <a:t> </a:t>
            </a:r>
            <a:r>
              <a:rPr lang="fr-CA" sz="4400" dirty="0" err="1" smtClean="0">
                <a:solidFill>
                  <a:srgbClr val="FFFFFF"/>
                </a:solidFill>
                <a:latin typeface="bubble sharp" charset="0"/>
              </a:rPr>
              <a:t>unix</a:t>
            </a:r>
            <a:endParaRPr lang="fr-CA" sz="4400" dirty="0" smtClean="0">
              <a:solidFill>
                <a:srgbClr val="FFFFFF"/>
              </a:solidFill>
              <a:latin typeface="bubble sharp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87338" y="1836738"/>
            <a:ext cx="8496300" cy="464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33375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dirty="0" smtClean="0">
                <a:latin typeface="Avenir Book"/>
                <a:cs typeface="Avenir Book"/>
              </a:rPr>
              <a:t>Optimal for </a:t>
            </a:r>
            <a:r>
              <a:rPr lang="fr-CA" sz="2000" dirty="0" err="1" smtClean="0">
                <a:latin typeface="Avenir Book"/>
                <a:cs typeface="Avenir Book"/>
              </a:rPr>
              <a:t>developing</a:t>
            </a:r>
            <a:r>
              <a:rPr lang="fr-CA" sz="2000" dirty="0" smtClean="0">
                <a:latin typeface="Avenir Book"/>
                <a:cs typeface="Avenir Book"/>
              </a:rPr>
              <a:t>, </a:t>
            </a:r>
            <a:r>
              <a:rPr lang="fr-CA" sz="2000" dirty="0" err="1" smtClean="0">
                <a:latin typeface="Avenir Book"/>
                <a:cs typeface="Avenir Book"/>
              </a:rPr>
              <a:t>compiling</a:t>
            </a:r>
            <a:r>
              <a:rPr lang="fr-CA" sz="2000" dirty="0" smtClean="0">
                <a:latin typeface="Avenir Book"/>
                <a:cs typeface="Avenir Book"/>
              </a:rPr>
              <a:t> and running programs and </a:t>
            </a:r>
            <a:r>
              <a:rPr lang="fr-CA" sz="2000" dirty="0" err="1" smtClean="0">
                <a:latin typeface="Avenir Book"/>
                <a:cs typeface="Avenir Book"/>
              </a:rPr>
              <a:t>scientific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research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 smtClean="0">
                <a:latin typeface="Avenir Book"/>
                <a:cs typeface="Avenir Book"/>
              </a:rPr>
              <a:t>tools</a:t>
            </a:r>
            <a:r>
              <a:rPr lang="fr-CA" sz="2000" dirty="0" smtClean="0">
                <a:latin typeface="Avenir Book"/>
                <a:cs typeface="Avenir Book"/>
              </a:rPr>
              <a:t>- </a:t>
            </a:r>
            <a:r>
              <a:rPr lang="fr-CA" sz="2000" dirty="0" err="1" smtClean="0">
                <a:latin typeface="Avenir Book"/>
                <a:cs typeface="Avenir Book"/>
              </a:rPr>
              <a:t>used</a:t>
            </a:r>
            <a:r>
              <a:rPr lang="fr-CA" sz="2000" dirty="0" smtClean="0">
                <a:latin typeface="Avenir Book"/>
                <a:cs typeface="Avenir Book"/>
              </a:rPr>
              <a:t> in hi-performance computer </a:t>
            </a:r>
            <a:r>
              <a:rPr lang="fr-CA" sz="2000" dirty="0" err="1" smtClean="0">
                <a:latin typeface="Avenir Book"/>
                <a:cs typeface="Avenir Book"/>
              </a:rPr>
              <a:t>systems</a:t>
            </a:r>
            <a:r>
              <a:rPr lang="fr-CA" sz="2000" dirty="0" smtClean="0">
                <a:latin typeface="Avenir Book"/>
                <a:cs typeface="Avenir Book"/>
              </a:rPr>
              <a:t>.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000" dirty="0" smtClean="0">
              <a:latin typeface="Avenir Book"/>
              <a:cs typeface="Avenir Book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dirty="0" smtClean="0">
                <a:latin typeface="Avenir Book"/>
                <a:cs typeface="Avenir Book"/>
              </a:rPr>
              <a:t>Has been in use in </a:t>
            </a:r>
            <a:r>
              <a:rPr lang="fr-CA" sz="2000" dirty="0" err="1" smtClean="0">
                <a:latin typeface="Avenir Book"/>
                <a:cs typeface="Avenir Book"/>
              </a:rPr>
              <a:t>industry</a:t>
            </a:r>
            <a:r>
              <a:rPr lang="fr-CA" sz="2000" dirty="0" smtClean="0">
                <a:latin typeface="Avenir Book"/>
                <a:cs typeface="Avenir Book"/>
              </a:rPr>
              <a:t> and </a:t>
            </a:r>
            <a:r>
              <a:rPr lang="fr-CA" sz="2000" dirty="0" err="1" smtClean="0">
                <a:latin typeface="Avenir Book"/>
                <a:cs typeface="Avenir Book"/>
              </a:rPr>
              <a:t>academia</a:t>
            </a:r>
            <a:r>
              <a:rPr lang="fr-CA" sz="2000" dirty="0" smtClean="0">
                <a:latin typeface="Avenir Book"/>
                <a:cs typeface="Avenir Book"/>
              </a:rPr>
              <a:t> (i.e. the software </a:t>
            </a:r>
            <a:r>
              <a:rPr lang="fr-CA" sz="2000" dirty="0" err="1" smtClean="0">
                <a:latin typeface="Avenir Book"/>
                <a:cs typeface="Avenir Book"/>
              </a:rPr>
              <a:t>developers</a:t>
            </a:r>
            <a:r>
              <a:rPr lang="fr-CA" sz="2000" dirty="0" smtClean="0">
                <a:latin typeface="Avenir Book"/>
                <a:cs typeface="Avenir Book"/>
              </a:rPr>
              <a:t>). </a:t>
            </a:r>
            <a:endParaRPr lang="fr-CA" sz="2000" dirty="0" smtClean="0">
              <a:latin typeface="Avenir Book"/>
              <a:cs typeface="Avenir Book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dirty="0">
                <a:latin typeface="Avenir Book"/>
                <a:cs typeface="Avenir Book"/>
              </a:rPr>
              <a:t>Most programs are </a:t>
            </a:r>
            <a:r>
              <a:rPr lang="fr-CA" sz="2000" dirty="0" smtClean="0">
                <a:latin typeface="Avenir Book"/>
                <a:cs typeface="Avenir Book"/>
              </a:rPr>
              <a:t>command- line </a:t>
            </a:r>
            <a:r>
              <a:rPr lang="fr-CA" sz="2000" dirty="0">
                <a:latin typeface="Avenir Book"/>
                <a:cs typeface="Avenir Book"/>
              </a:rPr>
              <a:t>(i.e., </a:t>
            </a:r>
            <a:r>
              <a:rPr lang="fr-CA" sz="2000" dirty="0" err="1">
                <a:latin typeface="Avenir Book"/>
                <a:cs typeface="Avenir Book"/>
              </a:rPr>
              <a:t>launched</a:t>
            </a:r>
            <a:r>
              <a:rPr lang="fr-CA" sz="2000" dirty="0">
                <a:latin typeface="Avenir Book"/>
                <a:cs typeface="Avenir Book"/>
              </a:rPr>
              <a:t> by </a:t>
            </a:r>
            <a:r>
              <a:rPr lang="fr-CA" sz="2000" dirty="0" err="1">
                <a:latin typeface="Avenir Book"/>
                <a:cs typeface="Avenir Book"/>
              </a:rPr>
              <a:t>entering</a:t>
            </a:r>
            <a:r>
              <a:rPr lang="fr-CA" sz="2000" dirty="0">
                <a:latin typeface="Avenir Book"/>
                <a:cs typeface="Avenir Book"/>
              </a:rPr>
              <a:t> a command in </a:t>
            </a:r>
            <a:r>
              <a:rPr lang="fr-CA" sz="2000" dirty="0" smtClean="0">
                <a:latin typeface="Avenir Book"/>
                <a:cs typeface="Avenir Book"/>
              </a:rPr>
              <a:t>a </a:t>
            </a:r>
            <a:r>
              <a:rPr lang="fr-CA" sz="2000" dirty="0">
                <a:latin typeface="Avenir Book"/>
                <a:cs typeface="Avenir Book"/>
              </a:rPr>
              <a:t>terminal </a:t>
            </a:r>
            <a:r>
              <a:rPr lang="fr-CA" sz="2000" dirty="0" err="1">
                <a:latin typeface="Avenir Book"/>
                <a:cs typeface="Avenir Book"/>
              </a:rPr>
              <a:t>window</a:t>
            </a:r>
            <a:r>
              <a:rPr lang="fr-CA" sz="2000" dirty="0">
                <a:latin typeface="Avenir Book"/>
                <a:cs typeface="Avenir Book"/>
              </a:rPr>
              <a:t> </a:t>
            </a:r>
            <a:r>
              <a:rPr lang="fr-CA" sz="2000" dirty="0" err="1">
                <a:latin typeface="Avenir Book"/>
                <a:cs typeface="Avenir Book"/>
              </a:rPr>
              <a:t>rather</a:t>
            </a:r>
            <a:r>
              <a:rPr lang="fr-CA" sz="2000" dirty="0">
                <a:latin typeface="Avenir Book"/>
                <a:cs typeface="Avenir Book"/>
              </a:rPr>
              <a:t> </a:t>
            </a:r>
            <a:r>
              <a:rPr lang="fr-CA" sz="2000" dirty="0" err="1">
                <a:latin typeface="Avenir Book"/>
                <a:cs typeface="Avenir Book"/>
              </a:rPr>
              <a:t>than</a:t>
            </a:r>
            <a:r>
              <a:rPr lang="fr-CA" sz="2000" dirty="0">
                <a:latin typeface="Avenir Book"/>
                <a:cs typeface="Avenir Book"/>
              </a:rPr>
              <a:t> </a:t>
            </a:r>
            <a:r>
              <a:rPr lang="fr-CA" sz="2000" dirty="0" err="1">
                <a:latin typeface="Avenir Book"/>
                <a:cs typeface="Avenir Book"/>
              </a:rPr>
              <a:t>through</a:t>
            </a:r>
            <a:r>
              <a:rPr lang="fr-CA" sz="2000" dirty="0">
                <a:latin typeface="Avenir Book"/>
                <a:cs typeface="Avenir Book"/>
              </a:rPr>
              <a:t> GUI)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dirty="0">
                <a:latin typeface="Avenir Book"/>
                <a:cs typeface="Avenir Book"/>
              </a:rPr>
              <a:t>Versatile </a:t>
            </a:r>
            <a:r>
              <a:rPr lang="fr-CA" sz="2000" dirty="0" err="1">
                <a:latin typeface="Avenir Book"/>
                <a:cs typeface="Avenir Book"/>
              </a:rPr>
              <a:t>scripting</a:t>
            </a:r>
            <a:r>
              <a:rPr lang="fr-CA" sz="2000" dirty="0">
                <a:latin typeface="Avenir Book"/>
                <a:cs typeface="Avenir Book"/>
              </a:rPr>
              <a:t> </a:t>
            </a:r>
            <a:r>
              <a:rPr lang="fr-CA" sz="2000" dirty="0" smtClean="0">
                <a:latin typeface="Avenir Book"/>
                <a:cs typeface="Avenir Book"/>
              </a:rPr>
              <a:t>and </a:t>
            </a:r>
            <a:r>
              <a:rPr lang="fr-CA" sz="2000" dirty="0">
                <a:latin typeface="Avenir Book"/>
                <a:cs typeface="Avenir Book"/>
              </a:rPr>
              <a:t>system </a:t>
            </a:r>
            <a:r>
              <a:rPr lang="fr-CA" sz="2000" dirty="0" err="1" smtClean="0">
                <a:latin typeface="Avenir Book"/>
                <a:cs typeface="Avenir Book"/>
              </a:rPr>
              <a:t>tools</a:t>
            </a:r>
            <a:r>
              <a:rPr lang="fr-CA" sz="2000" dirty="0" smtClean="0">
                <a:latin typeface="Avenir Book"/>
                <a:cs typeface="Avenir Book"/>
              </a:rPr>
              <a:t> </a:t>
            </a:r>
            <a:r>
              <a:rPr lang="fr-CA" sz="2000" dirty="0" err="1">
                <a:latin typeface="Avenir Book"/>
                <a:cs typeface="Avenir Book"/>
              </a:rPr>
              <a:t>readily</a:t>
            </a:r>
            <a:r>
              <a:rPr lang="fr-CA" sz="2000" dirty="0">
                <a:latin typeface="Avenir Book"/>
                <a:cs typeface="Avenir Book"/>
              </a:rPr>
              <a:t> </a:t>
            </a:r>
            <a:r>
              <a:rPr lang="fr-CA" sz="2000" dirty="0" err="1">
                <a:latin typeface="Avenir Book"/>
                <a:cs typeface="Avenir Book"/>
              </a:rPr>
              <a:t>available</a:t>
            </a:r>
            <a:r>
              <a:rPr lang="fr-CA" sz="2000" dirty="0">
                <a:latin typeface="Avenir Book"/>
                <a:cs typeface="Avenir Book"/>
              </a:rPr>
              <a:t> on Linux </a:t>
            </a:r>
            <a:r>
              <a:rPr lang="fr-CA" sz="2000" dirty="0" err="1">
                <a:latin typeface="Avenir Book"/>
                <a:cs typeface="Avenir Book"/>
              </a:rPr>
              <a:t>allow</a:t>
            </a:r>
            <a:r>
              <a:rPr lang="fr-CA" sz="2000" dirty="0">
                <a:latin typeface="Avenir Book"/>
                <a:cs typeface="Avenir Book"/>
              </a:rPr>
              <a:t> 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dirty="0" err="1">
                <a:latin typeface="Avenir Book"/>
                <a:cs typeface="Avenir Book"/>
              </a:rPr>
              <a:t>customization</a:t>
            </a:r>
            <a:r>
              <a:rPr lang="fr-CA" sz="2000" dirty="0">
                <a:latin typeface="Avenir Book"/>
                <a:cs typeface="Avenir Book"/>
              </a:rPr>
              <a:t> of </a:t>
            </a:r>
            <a:r>
              <a:rPr lang="fr-CA" sz="2000" dirty="0" err="1">
                <a:latin typeface="Avenir Book"/>
                <a:cs typeface="Avenir Book"/>
              </a:rPr>
              <a:t>any</a:t>
            </a:r>
            <a:r>
              <a:rPr lang="fr-CA" sz="2000" dirty="0">
                <a:latin typeface="Avenir Book"/>
                <a:cs typeface="Avenir Book"/>
              </a:rPr>
              <a:t> </a:t>
            </a:r>
            <a:r>
              <a:rPr lang="fr-CA" sz="2000" dirty="0" err="1">
                <a:latin typeface="Avenir Book"/>
                <a:cs typeface="Avenir Book"/>
              </a:rPr>
              <a:t>analysis</a:t>
            </a:r>
            <a:r>
              <a:rPr lang="fr-CA" sz="2000" dirty="0">
                <a:latin typeface="Avenir Book"/>
                <a:cs typeface="Avenir Book"/>
              </a:rPr>
              <a:t> </a:t>
            </a:r>
            <a:endParaRPr lang="fr-CA" sz="2000" dirty="0" smtClean="0">
              <a:latin typeface="Avenir Book"/>
              <a:cs typeface="Avenir Book"/>
            </a:endParaRPr>
          </a:p>
          <a:p>
            <a:pPr algn="ctr">
              <a:spcBef>
                <a:spcPts val="800"/>
              </a:spcBef>
              <a:buClrTx/>
              <a:buFontTx/>
              <a:buNone/>
              <a:defRPr/>
            </a:pPr>
            <a:r>
              <a:rPr lang="fr-CA" sz="3200" dirty="0" smtClean="0">
                <a:solidFill>
                  <a:srgbClr val="FF0000"/>
                </a:solidFill>
                <a:latin typeface="Baoli SC Regular"/>
                <a:cs typeface="Baoli SC Regular"/>
              </a:rPr>
              <a:t>Free </a:t>
            </a:r>
            <a:r>
              <a:rPr lang="fr-CA" sz="3200" dirty="0" smtClean="0">
                <a:solidFill>
                  <a:srgbClr val="FF0000"/>
                </a:solidFill>
                <a:latin typeface="Baoli SC Regular"/>
                <a:cs typeface="Baoli SC Regular"/>
              </a:rPr>
              <a:t>softwares!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b="1" dirty="0" err="1" smtClean="0">
                <a:latin typeface="Papyrus"/>
                <a:cs typeface="Papyrus"/>
              </a:rPr>
              <a:t>Did</a:t>
            </a:r>
            <a:r>
              <a:rPr lang="fr-CA" sz="2000" b="1" dirty="0" smtClean="0">
                <a:latin typeface="Papyrus"/>
                <a:cs typeface="Papyrus"/>
              </a:rPr>
              <a:t> </a:t>
            </a:r>
            <a:r>
              <a:rPr lang="fr-CA" sz="2000" b="1" dirty="0" err="1" smtClean="0">
                <a:latin typeface="Papyrus"/>
                <a:cs typeface="Papyrus"/>
              </a:rPr>
              <a:t>you</a:t>
            </a:r>
            <a:r>
              <a:rPr lang="fr-CA" sz="2000" b="1" dirty="0" smtClean="0">
                <a:latin typeface="Papyrus"/>
                <a:cs typeface="Papyrus"/>
              </a:rPr>
              <a:t> know</a:t>
            </a:r>
            <a:r>
              <a:rPr lang="fr-CA" sz="2000" dirty="0" smtClean="0">
                <a:latin typeface="Papyrus"/>
                <a:cs typeface="Papyrus"/>
              </a:rPr>
              <a:t> </a:t>
            </a:r>
            <a:r>
              <a:rPr lang="fr-CA" sz="2000" dirty="0" smtClean="0">
                <a:latin typeface="Papyrus"/>
                <a:cs typeface="Papyrus"/>
              </a:rPr>
              <a:t>? 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The 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world-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wide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 web (www) 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runs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 on 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unix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? 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Sotware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 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that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 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powers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 internet 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was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 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invented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 on 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unix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; 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thus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 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most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 servers are </a:t>
            </a:r>
            <a:r>
              <a:rPr lang="fr-CA" sz="2000" dirty="0" err="1" smtClean="0">
                <a:solidFill>
                  <a:srgbClr val="94476B"/>
                </a:solidFill>
                <a:latin typeface="Papyrus"/>
                <a:cs typeface="Papyrus"/>
              </a:rPr>
              <a:t>unix-based</a:t>
            </a:r>
            <a:r>
              <a:rPr lang="fr-CA" sz="2000" dirty="0" smtClean="0">
                <a:solidFill>
                  <a:srgbClr val="94476B"/>
                </a:solidFill>
                <a:latin typeface="Papyrus"/>
                <a:cs typeface="Papyrus"/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GB" sz="4400" smtClean="0">
                <a:solidFill>
                  <a:srgbClr val="E6E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ubble sharp" charset="0"/>
              </a:rPr>
              <a:t>Moving about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50825" y="1620838"/>
            <a:ext cx="46799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33375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solidFill>
                <a:srgbClr val="DC2300"/>
              </a:solidFill>
              <a:latin typeface="Traveling _Typewriter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smtClean="0">
                <a:solidFill>
                  <a:srgbClr val="DC2300"/>
                </a:solidFill>
                <a:latin typeface="Traveling _Typewriter" charset="0"/>
              </a:rPr>
              <a:t>Do not use your mouse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663825"/>
            <a:ext cx="3743325" cy="302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613" y="2087563"/>
            <a:ext cx="4727575" cy="326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5292725" y="5724525"/>
            <a:ext cx="3598863" cy="647700"/>
          </a:xfrm>
          <a:prstGeom prst="rect">
            <a:avLst/>
          </a:prstGeom>
          <a:solidFill>
            <a:srgbClr val="66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33375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6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ubble sharp" charset="0"/>
              </a:rPr>
              <a:t>The file system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252413" y="5761038"/>
            <a:ext cx="3598862" cy="647700"/>
          </a:xfrm>
          <a:prstGeom prst="rect">
            <a:avLst/>
          </a:prstGeom>
          <a:solidFill>
            <a:srgbClr val="66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33375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6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ubble sharp" charset="0"/>
              </a:rPr>
              <a:t>The terminal</a:t>
            </a:r>
          </a:p>
        </p:txBody>
      </p:sp>
    </p:spTree>
    <p:extLst>
      <p:ext uri="{BB962C8B-B14F-4D97-AF65-F5344CB8AC3E}">
        <p14:creationId xmlns:p14="http://schemas.microsoft.com/office/powerpoint/2010/main" val="4152096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CA" sz="4400" smtClean="0">
                <a:solidFill>
                  <a:srgbClr val="FFFFFF"/>
                </a:solidFill>
                <a:latin typeface="bubble sharp" charset="0"/>
              </a:rPr>
              <a:t>Basic commands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87338" y="1836738"/>
            <a:ext cx="8496300" cy="464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33375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dirty="0" smtClean="0">
                <a:latin typeface="Avenir Book"/>
                <a:cs typeface="Avenir Book"/>
              </a:rPr>
              <a:t> </a:t>
            </a:r>
            <a:r>
              <a:rPr lang="fr-CA" b="1" dirty="0" err="1" smtClean="0">
                <a:latin typeface="Avenir Book"/>
                <a:cs typeface="Avenir Book"/>
              </a:rPr>
              <a:t>ls</a:t>
            </a:r>
            <a:r>
              <a:rPr lang="fr-CA" dirty="0" smtClean="0">
                <a:latin typeface="Avenir Book"/>
                <a:cs typeface="Avenir Book"/>
              </a:rPr>
              <a:t> – </a:t>
            </a:r>
            <a:r>
              <a:rPr lang="fr-CA" dirty="0" err="1" smtClean="0">
                <a:latin typeface="Avenir Book"/>
                <a:cs typeface="Avenir Book"/>
              </a:rPr>
              <a:t>list</a:t>
            </a:r>
            <a:r>
              <a:rPr lang="fr-CA" dirty="0" smtClean="0">
                <a:latin typeface="Avenir Book"/>
                <a:cs typeface="Avenir Book"/>
              </a:rPr>
              <a:t> </a:t>
            </a:r>
            <a:r>
              <a:rPr lang="fr-CA" dirty="0" err="1" smtClean="0">
                <a:latin typeface="Avenir Book"/>
                <a:cs typeface="Avenir Book"/>
              </a:rPr>
              <a:t>stuff</a:t>
            </a:r>
            <a:r>
              <a:rPr lang="fr-CA" dirty="0" smtClean="0">
                <a:latin typeface="Avenir Book"/>
                <a:cs typeface="Avenir Book"/>
              </a:rPr>
              <a:t> in the </a:t>
            </a:r>
            <a:r>
              <a:rPr lang="fr-CA" dirty="0" err="1" smtClean="0">
                <a:latin typeface="Avenir Book"/>
                <a:cs typeface="Avenir Book"/>
              </a:rPr>
              <a:t>present</a:t>
            </a:r>
            <a:r>
              <a:rPr lang="fr-CA" dirty="0" smtClean="0">
                <a:latin typeface="Avenir Book"/>
                <a:cs typeface="Avenir Book"/>
              </a:rPr>
              <a:t> directory (</a:t>
            </a:r>
            <a:r>
              <a:rPr lang="fr-CA" dirty="0" err="1" smtClean="0">
                <a:latin typeface="Avenir Book"/>
                <a:cs typeface="Avenir Book"/>
              </a:rPr>
              <a:t>folder</a:t>
            </a:r>
            <a:r>
              <a:rPr lang="fr-CA" dirty="0" smtClean="0">
                <a:latin typeface="Avenir Book"/>
                <a:cs typeface="Avenir Book"/>
              </a:rPr>
              <a:t>)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dirty="0" smtClean="0">
                <a:latin typeface="Avenir Book"/>
                <a:cs typeface="Avenir Book"/>
              </a:rPr>
              <a:t> </a:t>
            </a:r>
            <a:r>
              <a:rPr lang="fr-CA" b="1" dirty="0" err="1" smtClean="0">
                <a:latin typeface="Avenir Book"/>
                <a:cs typeface="Avenir Book"/>
              </a:rPr>
              <a:t>pwd</a:t>
            </a:r>
            <a:r>
              <a:rPr lang="fr-CA" dirty="0" smtClean="0">
                <a:latin typeface="Avenir Book"/>
                <a:cs typeface="Avenir Book"/>
              </a:rPr>
              <a:t> – </a:t>
            </a:r>
            <a:r>
              <a:rPr lang="fr-CA" dirty="0" err="1" smtClean="0">
                <a:latin typeface="Avenir Book"/>
                <a:cs typeface="Avenir Book"/>
              </a:rPr>
              <a:t>present</a:t>
            </a:r>
            <a:r>
              <a:rPr lang="fr-CA" dirty="0" smtClean="0">
                <a:latin typeface="Avenir Book"/>
                <a:cs typeface="Avenir Book"/>
              </a:rPr>
              <a:t> </a:t>
            </a:r>
            <a:r>
              <a:rPr lang="fr-CA" dirty="0" err="1" smtClean="0">
                <a:latin typeface="Avenir Book"/>
                <a:cs typeface="Avenir Book"/>
              </a:rPr>
              <a:t>working</a:t>
            </a:r>
            <a:r>
              <a:rPr lang="fr-CA" dirty="0" smtClean="0">
                <a:latin typeface="Avenir Book"/>
                <a:cs typeface="Avenir Book"/>
              </a:rPr>
              <a:t> directory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dirty="0" smtClean="0">
                <a:latin typeface="Avenir Book"/>
                <a:cs typeface="Avenir Book"/>
              </a:rPr>
              <a:t> </a:t>
            </a:r>
            <a:r>
              <a:rPr lang="fr-CA" b="1" dirty="0" smtClean="0">
                <a:latin typeface="Avenir Book"/>
                <a:cs typeface="Avenir Book"/>
              </a:rPr>
              <a:t>cd</a:t>
            </a:r>
            <a:r>
              <a:rPr lang="fr-CA" dirty="0" smtClean="0">
                <a:latin typeface="Avenir Book"/>
                <a:cs typeface="Avenir Book"/>
              </a:rPr>
              <a:t> [</a:t>
            </a:r>
            <a:r>
              <a:rPr lang="fr-CA" dirty="0" err="1" smtClean="0">
                <a:latin typeface="Avenir Book"/>
                <a:cs typeface="Avenir Book"/>
              </a:rPr>
              <a:t>folder_name</a:t>
            </a:r>
            <a:r>
              <a:rPr lang="fr-CA" dirty="0" smtClean="0">
                <a:latin typeface="Avenir Book"/>
                <a:cs typeface="Avenir Book"/>
              </a:rPr>
              <a:t>] – change directory- </a:t>
            </a:r>
            <a:r>
              <a:rPr lang="fr-CA" dirty="0" err="1" smtClean="0">
                <a:latin typeface="Avenir Book"/>
                <a:cs typeface="Avenir Book"/>
              </a:rPr>
              <a:t>navigate</a:t>
            </a:r>
            <a:r>
              <a:rPr lang="fr-CA" dirty="0" smtClean="0">
                <a:latin typeface="Avenir Book"/>
                <a:cs typeface="Avenir Book"/>
              </a:rPr>
              <a:t> to the [</a:t>
            </a:r>
            <a:r>
              <a:rPr lang="fr-CA" dirty="0" err="1" smtClean="0">
                <a:latin typeface="Avenir Book"/>
                <a:cs typeface="Avenir Book"/>
              </a:rPr>
              <a:t>folder_name</a:t>
            </a:r>
            <a:r>
              <a:rPr lang="fr-CA" dirty="0" smtClean="0">
                <a:latin typeface="Avenir Book"/>
                <a:cs typeface="Avenir Book"/>
              </a:rPr>
              <a:t>]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dirty="0" smtClean="0">
                <a:latin typeface="Avenir Book"/>
                <a:cs typeface="Avenir Book"/>
              </a:rPr>
              <a:t> </a:t>
            </a:r>
            <a:r>
              <a:rPr lang="fr-CA" b="1" dirty="0" smtClean="0">
                <a:latin typeface="Avenir Book"/>
                <a:cs typeface="Avenir Book"/>
              </a:rPr>
              <a:t>cd ..</a:t>
            </a:r>
            <a:r>
              <a:rPr lang="fr-CA" dirty="0" smtClean="0">
                <a:latin typeface="Avenir Book"/>
                <a:cs typeface="Avenir Book"/>
              </a:rPr>
              <a:t> change directory to the parent  </a:t>
            </a:r>
            <a:r>
              <a:rPr lang="fr-CA" b="1" dirty="0" smtClean="0">
                <a:latin typeface="Avenir Book"/>
                <a:cs typeface="Avenir Book"/>
              </a:rPr>
              <a:t>cd ~</a:t>
            </a:r>
            <a:r>
              <a:rPr lang="fr-CA" dirty="0" smtClean="0">
                <a:latin typeface="Avenir Book"/>
                <a:cs typeface="Avenir Book"/>
              </a:rPr>
              <a:t> change directory to default 'home' 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b="1" dirty="0" smtClean="0">
                <a:latin typeface="Avenir Book"/>
                <a:cs typeface="Avenir Book"/>
              </a:rPr>
              <a:t> </a:t>
            </a:r>
            <a:r>
              <a:rPr lang="fr-CA" b="1" dirty="0" err="1" smtClean="0">
                <a:latin typeface="Avenir Book"/>
                <a:cs typeface="Avenir Book"/>
              </a:rPr>
              <a:t>head</a:t>
            </a:r>
            <a:r>
              <a:rPr lang="fr-CA" b="1" dirty="0" smtClean="0">
                <a:latin typeface="Avenir Book"/>
                <a:cs typeface="Avenir Book"/>
              </a:rPr>
              <a:t> [</a:t>
            </a:r>
            <a:r>
              <a:rPr lang="fr-CA" b="1" dirty="0" err="1" smtClean="0">
                <a:latin typeface="Avenir Book"/>
                <a:cs typeface="Avenir Book"/>
              </a:rPr>
              <a:t>filename</a:t>
            </a:r>
            <a:r>
              <a:rPr lang="fr-CA" b="1" dirty="0" smtClean="0">
                <a:latin typeface="Avenir Book"/>
                <a:cs typeface="Avenir Book"/>
              </a:rPr>
              <a:t>] </a:t>
            </a:r>
            <a:r>
              <a:rPr lang="fr-CA" dirty="0" smtClean="0">
                <a:latin typeface="Avenir Book"/>
                <a:cs typeface="Avenir Book"/>
              </a:rPr>
              <a:t>– </a:t>
            </a:r>
            <a:r>
              <a:rPr lang="fr-CA" dirty="0" err="1" smtClean="0">
                <a:latin typeface="Avenir Book"/>
                <a:cs typeface="Avenir Book"/>
              </a:rPr>
              <a:t>list</a:t>
            </a:r>
            <a:r>
              <a:rPr lang="fr-CA" dirty="0" smtClean="0">
                <a:latin typeface="Avenir Book"/>
                <a:cs typeface="Avenir Book"/>
              </a:rPr>
              <a:t> first few </a:t>
            </a:r>
            <a:r>
              <a:rPr lang="fr-CA" dirty="0" err="1" smtClean="0">
                <a:latin typeface="Avenir Book"/>
                <a:cs typeface="Avenir Book"/>
              </a:rPr>
              <a:t>lines</a:t>
            </a:r>
            <a:r>
              <a:rPr lang="fr-CA" dirty="0" smtClean="0">
                <a:latin typeface="Avenir Book"/>
                <a:cs typeface="Avenir Book"/>
              </a:rPr>
              <a:t>. </a:t>
            </a:r>
            <a:r>
              <a:rPr lang="fr-CA" dirty="0" err="1" smtClean="0">
                <a:latin typeface="Avenir Book"/>
                <a:cs typeface="Avenir Book"/>
              </a:rPr>
              <a:t>tail</a:t>
            </a:r>
            <a:r>
              <a:rPr lang="fr-CA" dirty="0" smtClean="0">
                <a:latin typeface="Avenir Book"/>
                <a:cs typeface="Avenir Book"/>
              </a:rPr>
              <a:t> </a:t>
            </a:r>
            <a:r>
              <a:rPr lang="fr-CA" dirty="0" err="1" smtClean="0">
                <a:latin typeface="Avenir Book"/>
                <a:cs typeface="Avenir Book"/>
              </a:rPr>
              <a:t>listst</a:t>
            </a:r>
            <a:r>
              <a:rPr lang="fr-CA" dirty="0" smtClean="0">
                <a:latin typeface="Avenir Book"/>
                <a:cs typeface="Avenir Book"/>
              </a:rPr>
              <a:t> last few </a:t>
            </a:r>
            <a:r>
              <a:rPr lang="fr-CA" dirty="0" err="1" smtClean="0">
                <a:latin typeface="Avenir Book"/>
                <a:cs typeface="Avenir Book"/>
              </a:rPr>
              <a:t>lines</a:t>
            </a:r>
            <a:endParaRPr lang="fr-CA" dirty="0" smtClean="0">
              <a:latin typeface="Avenir Book"/>
              <a:cs typeface="Avenir Book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dirty="0" smtClean="0">
                <a:latin typeface="Avenir Book"/>
                <a:cs typeface="Avenir Book"/>
              </a:rPr>
              <a:t> </a:t>
            </a:r>
            <a:r>
              <a:rPr lang="fr-CA" b="1" dirty="0" err="1" smtClean="0">
                <a:latin typeface="Avenir Book"/>
                <a:cs typeface="Avenir Book"/>
              </a:rPr>
              <a:t>less</a:t>
            </a:r>
            <a:r>
              <a:rPr lang="fr-CA" b="1" dirty="0" smtClean="0">
                <a:latin typeface="Avenir Book"/>
                <a:cs typeface="Avenir Book"/>
              </a:rPr>
              <a:t> [</a:t>
            </a:r>
            <a:r>
              <a:rPr lang="fr-CA" b="1" dirty="0" err="1" smtClean="0">
                <a:latin typeface="Avenir Book"/>
                <a:cs typeface="Avenir Book"/>
              </a:rPr>
              <a:t>filename</a:t>
            </a:r>
            <a:r>
              <a:rPr lang="fr-CA" b="1" dirty="0" smtClean="0">
                <a:latin typeface="Avenir Book"/>
                <a:cs typeface="Avenir Book"/>
              </a:rPr>
              <a:t>]</a:t>
            </a:r>
            <a:r>
              <a:rPr lang="fr-CA" dirty="0" smtClean="0">
                <a:latin typeface="Avenir Book"/>
                <a:cs typeface="Avenir Book"/>
              </a:rPr>
              <a:t> – </a:t>
            </a:r>
            <a:r>
              <a:rPr lang="fr-CA" dirty="0" err="1" smtClean="0">
                <a:latin typeface="Avenir Book"/>
                <a:cs typeface="Avenir Book"/>
              </a:rPr>
              <a:t>read</a:t>
            </a:r>
            <a:r>
              <a:rPr lang="fr-CA" dirty="0" smtClean="0">
                <a:latin typeface="Avenir Book"/>
                <a:cs typeface="Avenir Book"/>
              </a:rPr>
              <a:t> contents of a file in bits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dirty="0" smtClean="0">
                <a:latin typeface="Avenir Book"/>
                <a:cs typeface="Avenir Book"/>
              </a:rPr>
              <a:t> </a:t>
            </a:r>
            <a:r>
              <a:rPr lang="fr-CA" b="1" dirty="0" smtClean="0">
                <a:latin typeface="Avenir Book"/>
                <a:cs typeface="Avenir Book"/>
              </a:rPr>
              <a:t>cat [</a:t>
            </a:r>
            <a:r>
              <a:rPr lang="fr-CA" b="1" dirty="0" err="1" smtClean="0">
                <a:latin typeface="Avenir Book"/>
                <a:cs typeface="Avenir Book"/>
              </a:rPr>
              <a:t>filename</a:t>
            </a:r>
            <a:r>
              <a:rPr lang="fr-CA" b="1" dirty="0" smtClean="0">
                <a:latin typeface="Avenir Book"/>
                <a:cs typeface="Avenir Book"/>
              </a:rPr>
              <a:t>] </a:t>
            </a:r>
            <a:r>
              <a:rPr lang="fr-CA" dirty="0" smtClean="0">
                <a:latin typeface="Avenir Book"/>
                <a:cs typeface="Avenir Book"/>
              </a:rPr>
              <a:t>– display contents of the file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b="1" dirty="0" smtClean="0">
                <a:latin typeface="Avenir Book"/>
                <a:cs typeface="Avenir Book"/>
              </a:rPr>
              <a:t> </a:t>
            </a:r>
            <a:r>
              <a:rPr lang="fr-CA" b="1" dirty="0" err="1" smtClean="0">
                <a:latin typeface="Avenir Book"/>
                <a:cs typeface="Avenir Book"/>
              </a:rPr>
              <a:t>cp</a:t>
            </a:r>
            <a:r>
              <a:rPr lang="fr-CA" b="1" dirty="0" smtClean="0">
                <a:latin typeface="Avenir Book"/>
                <a:cs typeface="Avenir Book"/>
              </a:rPr>
              <a:t> [source] [destination] - </a:t>
            </a:r>
            <a:r>
              <a:rPr lang="fr-CA" dirty="0" smtClean="0">
                <a:latin typeface="Avenir Book"/>
                <a:cs typeface="Avenir Book"/>
              </a:rPr>
              <a:t>copy file / directory </a:t>
            </a:r>
            <a:r>
              <a:rPr lang="fr-CA" dirty="0" err="1" smtClean="0">
                <a:latin typeface="Avenir Book"/>
                <a:cs typeface="Avenir Book"/>
              </a:rPr>
              <a:t>from</a:t>
            </a:r>
            <a:r>
              <a:rPr lang="fr-CA" dirty="0" smtClean="0">
                <a:latin typeface="Avenir Book"/>
                <a:cs typeface="Avenir Book"/>
              </a:rPr>
              <a:t> source to directory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b="1" dirty="0" smtClean="0">
                <a:latin typeface="Avenir Book"/>
                <a:cs typeface="Avenir Book"/>
              </a:rPr>
              <a:t>mv [source] [destination]</a:t>
            </a:r>
            <a:r>
              <a:rPr lang="fr-CA" dirty="0" smtClean="0">
                <a:latin typeface="Avenir Book"/>
                <a:cs typeface="Avenir Book"/>
              </a:rPr>
              <a:t> – Move... i.e. </a:t>
            </a:r>
            <a:r>
              <a:rPr lang="fr-CA" dirty="0" err="1" smtClean="0">
                <a:latin typeface="Avenir Book"/>
                <a:cs typeface="Avenir Book"/>
              </a:rPr>
              <a:t>Cut</a:t>
            </a:r>
            <a:r>
              <a:rPr lang="fr-CA" dirty="0" smtClean="0">
                <a:latin typeface="Avenir Book"/>
                <a:cs typeface="Avenir Book"/>
              </a:rPr>
              <a:t>-&amp;-</a:t>
            </a:r>
            <a:r>
              <a:rPr lang="fr-CA" dirty="0" err="1" smtClean="0">
                <a:latin typeface="Avenir Book"/>
                <a:cs typeface="Avenir Book"/>
              </a:rPr>
              <a:t>Paste</a:t>
            </a:r>
            <a:r>
              <a:rPr lang="fr-CA" dirty="0" smtClean="0">
                <a:latin typeface="Avenir Book"/>
                <a:cs typeface="Avenir Book"/>
              </a:rPr>
              <a:t>  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b="1" dirty="0" err="1" smtClean="0">
                <a:latin typeface="Avenir Book"/>
                <a:cs typeface="Avenir Book"/>
              </a:rPr>
              <a:t>rm</a:t>
            </a:r>
            <a:r>
              <a:rPr lang="fr-CA" b="1" dirty="0" smtClean="0">
                <a:latin typeface="Avenir Book"/>
                <a:cs typeface="Avenir Book"/>
              </a:rPr>
              <a:t> : </a:t>
            </a:r>
            <a:r>
              <a:rPr lang="fr-CA" dirty="0" err="1" smtClean="0">
                <a:latin typeface="Avenir Book"/>
                <a:cs typeface="Avenir Book"/>
              </a:rPr>
              <a:t>remove</a:t>
            </a:r>
            <a:endParaRPr lang="fr-CA" dirty="0" smtClean="0">
              <a:latin typeface="Avenir Book"/>
              <a:cs typeface="Avenir Book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dirty="0" smtClean="0">
              <a:latin typeface="Avenir Book"/>
              <a:cs typeface="Avenir Book"/>
            </a:endParaRPr>
          </a:p>
          <a:p>
            <a:pPr algn="ctr">
              <a:spcBef>
                <a:spcPts val="800"/>
              </a:spcBef>
              <a:buClrTx/>
              <a:buFontTx/>
              <a:buNone/>
              <a:defRPr/>
            </a:pPr>
            <a:r>
              <a:rPr lang="fr-CA" dirty="0" smtClean="0">
                <a:solidFill>
                  <a:srgbClr val="B84747"/>
                </a:solidFill>
                <a:latin typeface="Seravek ExtraLight"/>
                <a:cs typeface="Seravek ExtraLight"/>
              </a:rPr>
              <a:t>Question : </a:t>
            </a:r>
            <a:r>
              <a:rPr lang="fr-CA" dirty="0" err="1" smtClean="0">
                <a:solidFill>
                  <a:srgbClr val="B84747"/>
                </a:solidFill>
                <a:latin typeface="Seravek ExtraLight"/>
                <a:cs typeface="Seravek ExtraLight"/>
              </a:rPr>
              <a:t>Why</a:t>
            </a:r>
            <a:r>
              <a:rPr lang="fr-CA" dirty="0" smtClean="0">
                <a:solidFill>
                  <a:srgbClr val="B84747"/>
                </a:solidFill>
                <a:latin typeface="Seravek ExtraLight"/>
                <a:cs typeface="Seravek ExtraLight"/>
              </a:rPr>
              <a:t> do </a:t>
            </a:r>
            <a:r>
              <a:rPr lang="fr-CA" dirty="0" err="1" smtClean="0">
                <a:solidFill>
                  <a:srgbClr val="B84747"/>
                </a:solidFill>
                <a:latin typeface="Seravek ExtraLight"/>
                <a:cs typeface="Seravek ExtraLight"/>
              </a:rPr>
              <a:t>you</a:t>
            </a:r>
            <a:r>
              <a:rPr lang="fr-CA" dirty="0" smtClean="0">
                <a:solidFill>
                  <a:srgbClr val="B84747"/>
                </a:solidFill>
                <a:latin typeface="Seravek ExtraLight"/>
                <a:cs typeface="Seravek ExtraLight"/>
              </a:rPr>
              <a:t> </a:t>
            </a:r>
            <a:r>
              <a:rPr lang="fr-CA" dirty="0" err="1" smtClean="0">
                <a:solidFill>
                  <a:srgbClr val="B84747"/>
                </a:solidFill>
                <a:latin typeface="Seravek ExtraLight"/>
                <a:cs typeface="Seravek ExtraLight"/>
              </a:rPr>
              <a:t>avoid</a:t>
            </a:r>
            <a:r>
              <a:rPr lang="fr-CA" dirty="0" smtClean="0">
                <a:solidFill>
                  <a:srgbClr val="B84747"/>
                </a:solidFill>
                <a:latin typeface="Seravek ExtraLight"/>
                <a:cs typeface="Seravek ExtraLight"/>
              </a:rPr>
              <a:t> </a:t>
            </a:r>
            <a:r>
              <a:rPr lang="fr-CA" dirty="0" err="1" smtClean="0">
                <a:solidFill>
                  <a:srgbClr val="B84747"/>
                </a:solidFill>
                <a:latin typeface="Seravek ExtraLight"/>
                <a:cs typeface="Seravek ExtraLight"/>
              </a:rPr>
              <a:t>spaces</a:t>
            </a:r>
            <a:r>
              <a:rPr lang="fr-CA" dirty="0" smtClean="0">
                <a:solidFill>
                  <a:srgbClr val="B84747"/>
                </a:solidFill>
                <a:latin typeface="Seravek ExtraLight"/>
                <a:cs typeface="Seravek ExtraLight"/>
              </a:rPr>
              <a:t> in </a:t>
            </a:r>
            <a:r>
              <a:rPr lang="fr-CA" dirty="0" err="1" smtClean="0">
                <a:solidFill>
                  <a:srgbClr val="B84747"/>
                </a:solidFill>
                <a:latin typeface="Seravek ExtraLight"/>
                <a:cs typeface="Seravek ExtraLight"/>
              </a:rPr>
              <a:t>filenames</a:t>
            </a:r>
            <a:r>
              <a:rPr lang="fr-CA" dirty="0" smtClean="0">
                <a:solidFill>
                  <a:srgbClr val="B84747"/>
                </a:solidFill>
                <a:latin typeface="Seravek ExtraLight"/>
                <a:cs typeface="Seravek ExtraLight"/>
              </a:rPr>
              <a:t> and </a:t>
            </a:r>
            <a:r>
              <a:rPr lang="fr-CA" dirty="0" err="1" smtClean="0">
                <a:solidFill>
                  <a:srgbClr val="B84747"/>
                </a:solidFill>
                <a:latin typeface="Seravek ExtraLight"/>
                <a:cs typeface="Seravek ExtraLight"/>
              </a:rPr>
              <a:t>folder_names</a:t>
            </a:r>
            <a:endParaRPr lang="fr-CA" dirty="0" smtClean="0">
              <a:solidFill>
                <a:srgbClr val="B84747"/>
              </a:solidFill>
              <a:latin typeface="Seravek ExtraLight"/>
              <a:cs typeface="Seravek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1960553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CA" sz="4400" smtClean="0">
                <a:solidFill>
                  <a:srgbClr val="E6E6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ubble sharp" charset="0"/>
              </a:rPr>
              <a:t>Command line - options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87338" y="1836738"/>
            <a:ext cx="8496300" cy="464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33375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smtClean="0">
                <a:latin typeface="Avenir Book"/>
                <a:cs typeface="Avenir Book"/>
              </a:rPr>
              <a:t>Command line options – </a:t>
            </a:r>
            <a:r>
              <a:rPr lang="fr-CA" sz="2200" dirty="0" err="1" smtClean="0">
                <a:latin typeface="Avenir Book"/>
                <a:cs typeface="Avenir Book"/>
              </a:rPr>
              <a:t>extended</a:t>
            </a:r>
            <a:r>
              <a:rPr lang="fr-CA" sz="2200" dirty="0" smtClean="0">
                <a:latin typeface="Avenir Book"/>
                <a:cs typeface="Avenir Book"/>
              </a:rPr>
              <a:t> </a:t>
            </a:r>
            <a:r>
              <a:rPr lang="fr-CA" sz="2200" dirty="0" err="1" smtClean="0">
                <a:latin typeface="Avenir Book"/>
                <a:cs typeface="Avenir Book"/>
              </a:rPr>
              <a:t>functionality</a:t>
            </a:r>
            <a:r>
              <a:rPr lang="fr-CA" sz="2200" dirty="0" smtClean="0">
                <a:latin typeface="Avenir Book"/>
                <a:cs typeface="Avenir Book"/>
              </a:rPr>
              <a:t> to the command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err="1" smtClean="0">
                <a:latin typeface="Avenir Book"/>
                <a:cs typeface="Avenir Book"/>
              </a:rPr>
              <a:t>ls</a:t>
            </a:r>
            <a:r>
              <a:rPr lang="fr-CA" sz="2200" dirty="0" smtClean="0">
                <a:latin typeface="Avenir Book"/>
                <a:cs typeface="Avenir Book"/>
              </a:rPr>
              <a:t> – l : </a:t>
            </a:r>
            <a:r>
              <a:rPr lang="fr-CA" sz="2200" dirty="0" err="1" smtClean="0">
                <a:latin typeface="Avenir Book"/>
                <a:cs typeface="Avenir Book"/>
              </a:rPr>
              <a:t>list</a:t>
            </a:r>
            <a:r>
              <a:rPr lang="fr-CA" sz="2200" dirty="0" smtClean="0">
                <a:latin typeface="Avenir Book"/>
                <a:cs typeface="Avenir Book"/>
              </a:rPr>
              <a:t> the files in the directory in long format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err="1" smtClean="0">
                <a:latin typeface="Avenir Book"/>
                <a:cs typeface="Avenir Book"/>
              </a:rPr>
              <a:t>ls</a:t>
            </a:r>
            <a:r>
              <a:rPr lang="fr-CA" sz="2200" dirty="0" smtClean="0">
                <a:latin typeface="Avenir Book"/>
                <a:cs typeface="Avenir Book"/>
              </a:rPr>
              <a:t> -</a:t>
            </a:r>
            <a:r>
              <a:rPr lang="fr-CA" sz="2200" dirty="0" err="1" smtClean="0">
                <a:latin typeface="Avenir Book"/>
                <a:cs typeface="Avenir Book"/>
              </a:rPr>
              <a:t>t</a:t>
            </a:r>
            <a:r>
              <a:rPr lang="fr-CA" sz="2200" dirty="0" smtClean="0">
                <a:latin typeface="Avenir Book"/>
                <a:cs typeface="Avenir Book"/>
              </a:rPr>
              <a:t> : </a:t>
            </a:r>
            <a:r>
              <a:rPr lang="fr-CA" sz="2200" dirty="0" err="1" smtClean="0">
                <a:latin typeface="Avenir Book"/>
                <a:cs typeface="Avenir Book"/>
              </a:rPr>
              <a:t>list</a:t>
            </a:r>
            <a:r>
              <a:rPr lang="fr-CA" sz="2200" dirty="0" smtClean="0">
                <a:latin typeface="Avenir Book"/>
                <a:cs typeface="Avenir Book"/>
              </a:rPr>
              <a:t> </a:t>
            </a:r>
            <a:r>
              <a:rPr lang="fr-CA" sz="2200" dirty="0" err="1" smtClean="0">
                <a:latin typeface="Avenir Book"/>
                <a:cs typeface="Avenir Book"/>
              </a:rPr>
              <a:t>sorted</a:t>
            </a:r>
            <a:r>
              <a:rPr lang="fr-CA" sz="2200" dirty="0" smtClean="0">
                <a:latin typeface="Avenir Book"/>
                <a:cs typeface="Avenir Book"/>
              </a:rPr>
              <a:t> output by modification 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err="1" smtClean="0">
                <a:latin typeface="Avenir Book"/>
                <a:cs typeface="Avenir Book"/>
              </a:rPr>
              <a:t>ls</a:t>
            </a:r>
            <a:r>
              <a:rPr lang="fr-CA" sz="2200" dirty="0" smtClean="0">
                <a:latin typeface="Avenir Book"/>
                <a:cs typeface="Avenir Book"/>
              </a:rPr>
              <a:t> -S : sort output by size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err="1" smtClean="0">
                <a:latin typeface="Avenir Book"/>
                <a:cs typeface="Avenir Book"/>
              </a:rPr>
              <a:t>ls</a:t>
            </a:r>
            <a:r>
              <a:rPr lang="fr-CA" sz="2200" dirty="0" smtClean="0">
                <a:latin typeface="Avenir Book"/>
                <a:cs typeface="Avenir Book"/>
              </a:rPr>
              <a:t> -r : reverse sort the output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err="1" smtClean="0">
                <a:latin typeface="Avenir Book"/>
                <a:cs typeface="Avenir Book"/>
              </a:rPr>
              <a:t>ls</a:t>
            </a:r>
            <a:r>
              <a:rPr lang="fr-CA" sz="2200" dirty="0" smtClean="0">
                <a:latin typeface="Avenir Book"/>
                <a:cs typeface="Avenir Book"/>
              </a:rPr>
              <a:t> -R : List </a:t>
            </a:r>
            <a:r>
              <a:rPr lang="fr-CA" sz="2200" dirty="0" err="1" smtClean="0">
                <a:latin typeface="Avenir Book"/>
                <a:cs typeface="Avenir Book"/>
              </a:rPr>
              <a:t>recursively</a:t>
            </a:r>
            <a:r>
              <a:rPr lang="fr-CA" sz="2200" dirty="0" smtClean="0">
                <a:latin typeface="Avenir Book"/>
                <a:cs typeface="Avenir Book"/>
              </a:rPr>
              <a:t> in directory </a:t>
            </a:r>
            <a:r>
              <a:rPr lang="fr-CA" sz="2200" dirty="0" err="1" smtClean="0">
                <a:latin typeface="Avenir Book"/>
                <a:cs typeface="Avenir Book"/>
              </a:rPr>
              <a:t>below</a:t>
            </a:r>
            <a:r>
              <a:rPr lang="fr-CA" sz="2200" dirty="0" smtClean="0">
                <a:latin typeface="Avenir Book"/>
                <a:cs typeface="Avenir Book"/>
              </a:rPr>
              <a:t> </a:t>
            </a:r>
            <a:r>
              <a:rPr lang="fr-CA" sz="2200" dirty="0" err="1" smtClean="0">
                <a:latin typeface="Avenir Book"/>
                <a:cs typeface="Avenir Book"/>
              </a:rPr>
              <a:t>current</a:t>
            </a:r>
            <a:r>
              <a:rPr lang="fr-CA" sz="2200" dirty="0" smtClean="0">
                <a:latin typeface="Avenir Book"/>
                <a:cs typeface="Avenir Book"/>
              </a:rPr>
              <a:t> </a:t>
            </a:r>
            <a:r>
              <a:rPr lang="fr-CA" sz="2200" dirty="0" err="1" smtClean="0">
                <a:latin typeface="Avenir Book"/>
                <a:cs typeface="Avenir Book"/>
              </a:rPr>
              <a:t>level</a:t>
            </a:r>
            <a:endParaRPr lang="fr-CA" sz="2200" dirty="0" smtClean="0">
              <a:latin typeface="Avenir Book"/>
              <a:cs typeface="Avenir Book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err="1" smtClean="0">
                <a:latin typeface="Avenir Book"/>
                <a:cs typeface="Avenir Book"/>
              </a:rPr>
              <a:t>ls</a:t>
            </a:r>
            <a:r>
              <a:rPr lang="fr-CA" sz="2200" dirty="0" smtClean="0">
                <a:latin typeface="Avenir Book"/>
                <a:cs typeface="Avenir Book"/>
              </a:rPr>
              <a:t> -1 : </a:t>
            </a:r>
            <a:r>
              <a:rPr lang="fr-CA" sz="2200" dirty="0" err="1" smtClean="0">
                <a:latin typeface="Avenir Book"/>
                <a:cs typeface="Avenir Book"/>
              </a:rPr>
              <a:t>list</a:t>
            </a:r>
            <a:r>
              <a:rPr lang="fr-CA" sz="2200" dirty="0" smtClean="0">
                <a:latin typeface="Avenir Book"/>
                <a:cs typeface="Avenir Book"/>
              </a:rPr>
              <a:t> output one per line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err="1" smtClean="0">
                <a:latin typeface="Avenir Book"/>
                <a:cs typeface="Avenir Book"/>
              </a:rPr>
              <a:t>ls</a:t>
            </a:r>
            <a:r>
              <a:rPr lang="fr-CA" sz="2200" dirty="0" smtClean="0">
                <a:latin typeface="Avenir Book"/>
                <a:cs typeface="Avenir Book"/>
              </a:rPr>
              <a:t> -p : </a:t>
            </a:r>
            <a:r>
              <a:rPr lang="fr-CA" sz="2200" dirty="0" err="1" smtClean="0">
                <a:latin typeface="Avenir Book"/>
                <a:cs typeface="Avenir Book"/>
              </a:rPr>
              <a:t>helps</a:t>
            </a:r>
            <a:r>
              <a:rPr lang="fr-CA" sz="2200" dirty="0" smtClean="0">
                <a:latin typeface="Avenir Book"/>
                <a:cs typeface="Avenir Book"/>
              </a:rPr>
              <a:t> </a:t>
            </a:r>
            <a:r>
              <a:rPr lang="fr-CA" sz="2200" dirty="0" err="1" smtClean="0">
                <a:latin typeface="Avenir Book"/>
                <a:cs typeface="Avenir Book"/>
              </a:rPr>
              <a:t>identify</a:t>
            </a:r>
            <a:r>
              <a:rPr lang="fr-CA" sz="2200" dirty="0" smtClean="0">
                <a:latin typeface="Avenir Book"/>
                <a:cs typeface="Avenir Book"/>
              </a:rPr>
              <a:t> directories by </a:t>
            </a:r>
            <a:r>
              <a:rPr lang="fr-CA" sz="2200" dirty="0" err="1" smtClean="0">
                <a:latin typeface="Avenir Book"/>
                <a:cs typeface="Avenir Book"/>
              </a:rPr>
              <a:t>adding</a:t>
            </a:r>
            <a:r>
              <a:rPr lang="fr-CA" sz="2200" dirty="0" smtClean="0">
                <a:latin typeface="Avenir Book"/>
                <a:cs typeface="Avenir Book"/>
              </a:rPr>
              <a:t> a /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Avenir Book"/>
              <a:cs typeface="Avenir Book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err="1" smtClean="0">
                <a:latin typeface="Avenir Book"/>
                <a:cs typeface="Avenir Book"/>
              </a:rPr>
              <a:t>mkdir</a:t>
            </a:r>
            <a:r>
              <a:rPr lang="fr-CA" sz="2200" dirty="0" smtClean="0">
                <a:latin typeface="Avenir Book"/>
                <a:cs typeface="Avenir Book"/>
              </a:rPr>
              <a:t> [</a:t>
            </a:r>
            <a:r>
              <a:rPr lang="fr-CA" sz="2200" dirty="0" err="1" smtClean="0">
                <a:latin typeface="Avenir Book"/>
                <a:cs typeface="Avenir Book"/>
              </a:rPr>
              <a:t>dir_name</a:t>
            </a:r>
            <a:r>
              <a:rPr lang="fr-CA" sz="2200" dirty="0" smtClean="0">
                <a:latin typeface="Avenir Book"/>
                <a:cs typeface="Avenir Book"/>
              </a:rPr>
              <a:t>]: </a:t>
            </a:r>
            <a:r>
              <a:rPr lang="fr-CA" sz="2200" dirty="0" err="1" smtClean="0">
                <a:latin typeface="Avenir Book"/>
                <a:cs typeface="Avenir Book"/>
              </a:rPr>
              <a:t>Make</a:t>
            </a:r>
            <a:r>
              <a:rPr lang="fr-CA" sz="2200" dirty="0" smtClean="0">
                <a:latin typeface="Avenir Book"/>
                <a:cs typeface="Avenir Book"/>
              </a:rPr>
              <a:t> a directory </a:t>
            </a:r>
            <a:r>
              <a:rPr lang="fr-CA" sz="2200" dirty="0" err="1" smtClean="0">
                <a:latin typeface="Avenir Book"/>
                <a:cs typeface="Avenir Book"/>
              </a:rPr>
              <a:t>called</a:t>
            </a:r>
            <a:r>
              <a:rPr lang="fr-CA" sz="2200" dirty="0" smtClean="0">
                <a:latin typeface="Avenir Book"/>
                <a:cs typeface="Avenir Book"/>
              </a:rPr>
              <a:t> </a:t>
            </a:r>
            <a:r>
              <a:rPr lang="fr-CA" sz="2200" dirty="0" err="1" smtClean="0">
                <a:latin typeface="Avenir Book"/>
                <a:cs typeface="Avenir Book"/>
              </a:rPr>
              <a:t>dir_name</a:t>
            </a:r>
            <a:endParaRPr lang="fr-CA" sz="2200" dirty="0" smtClean="0">
              <a:latin typeface="Avenir Book"/>
              <a:cs typeface="Avenir Book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err="1" smtClean="0">
                <a:latin typeface="Avenir Book"/>
                <a:cs typeface="Avenir Book"/>
              </a:rPr>
              <a:t>rmdir</a:t>
            </a:r>
            <a:r>
              <a:rPr lang="fr-CA" sz="2200" dirty="0" smtClean="0">
                <a:latin typeface="Avenir Book"/>
                <a:cs typeface="Avenir Book"/>
              </a:rPr>
              <a:t> -???</a:t>
            </a:r>
          </a:p>
        </p:txBody>
      </p:sp>
    </p:spTree>
    <p:extLst>
      <p:ext uri="{BB962C8B-B14F-4D97-AF65-F5344CB8AC3E}">
        <p14:creationId xmlns:p14="http://schemas.microsoft.com/office/powerpoint/2010/main" val="4057898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CA" sz="4400" smtClean="0">
                <a:solidFill>
                  <a:srgbClr val="FFFFFF"/>
                </a:solidFill>
                <a:latin typeface="bubble sharp" charset="0"/>
              </a:rPr>
              <a:t>More helpful commands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304800" y="1905000"/>
            <a:ext cx="8496300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33375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smtClean="0">
                <a:latin typeface="Cerbetica" charset="0"/>
              </a:rPr>
              <a:t>Question :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dirty="0" err="1" smtClean="0">
                <a:latin typeface="Cerbetica" charset="0"/>
              </a:rPr>
              <a:t>Why</a:t>
            </a:r>
            <a:r>
              <a:rPr lang="fr-CA" sz="2200" dirty="0" smtClean="0">
                <a:latin typeface="Cerbetica" charset="0"/>
              </a:rPr>
              <a:t> do </a:t>
            </a:r>
            <a:r>
              <a:rPr lang="fr-CA" sz="2200" dirty="0" err="1" smtClean="0">
                <a:latin typeface="Cerbetica" charset="0"/>
              </a:rPr>
              <a:t>you</a:t>
            </a:r>
            <a:r>
              <a:rPr lang="fr-CA" sz="2200" dirty="0" smtClean="0">
                <a:latin typeface="Cerbetica" charset="0"/>
              </a:rPr>
              <a:t> </a:t>
            </a:r>
            <a:r>
              <a:rPr lang="fr-CA" sz="2200" dirty="0" err="1" smtClean="0">
                <a:latin typeface="Cerbetica" charset="0"/>
              </a:rPr>
              <a:t>need</a:t>
            </a:r>
            <a:r>
              <a:rPr lang="fr-CA" sz="2200" dirty="0" smtClean="0">
                <a:latin typeface="Cerbetica" charset="0"/>
              </a:rPr>
              <a:t> to </a:t>
            </a:r>
            <a:r>
              <a:rPr lang="fr-CA" sz="2200" dirty="0" err="1" smtClean="0">
                <a:latin typeface="Cerbetica" charset="0"/>
              </a:rPr>
              <a:t>avoid</a:t>
            </a:r>
            <a:r>
              <a:rPr lang="fr-CA" sz="2200" dirty="0" smtClean="0">
                <a:latin typeface="Cerbetica" charset="0"/>
              </a:rPr>
              <a:t> </a:t>
            </a:r>
            <a:r>
              <a:rPr lang="fr-CA" sz="2200" dirty="0" err="1" smtClean="0">
                <a:latin typeface="Cerbetica" charset="0"/>
              </a:rPr>
              <a:t>spaces</a:t>
            </a:r>
            <a:r>
              <a:rPr lang="fr-CA" sz="2200" dirty="0" smtClean="0">
                <a:latin typeface="Cerbetica" charset="0"/>
              </a:rPr>
              <a:t> in file </a:t>
            </a:r>
            <a:r>
              <a:rPr lang="fr-CA" sz="2200" dirty="0" err="1" smtClean="0">
                <a:latin typeface="Cerbetica" charset="0"/>
              </a:rPr>
              <a:t>names</a:t>
            </a:r>
            <a:r>
              <a:rPr lang="fr-CA" sz="2200" dirty="0" smtClean="0">
                <a:latin typeface="Cerbetica" charset="0"/>
              </a:rPr>
              <a:t> and </a:t>
            </a:r>
            <a:r>
              <a:rPr lang="fr-CA" sz="2200" dirty="0" err="1" smtClean="0">
                <a:latin typeface="Cerbetica" charset="0"/>
              </a:rPr>
              <a:t>folder</a:t>
            </a:r>
            <a:r>
              <a:rPr lang="fr-CA" sz="2200" dirty="0" smtClean="0">
                <a:latin typeface="Cerbetica" charset="0"/>
              </a:rPr>
              <a:t> </a:t>
            </a:r>
            <a:r>
              <a:rPr lang="fr-CA" sz="2200" dirty="0" err="1" smtClean="0">
                <a:latin typeface="Cerbetica" charset="0"/>
              </a:rPr>
              <a:t>names</a:t>
            </a:r>
            <a:r>
              <a:rPr lang="fr-CA" sz="2200" dirty="0" smtClean="0">
                <a:latin typeface="Cerbetica" charset="0"/>
              </a:rPr>
              <a:t>?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dirty="0" smtClean="0">
              <a:latin typeface="Cerbetica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287338" y="1524000"/>
            <a:ext cx="8496300" cy="49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33375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b="1" dirty="0" smtClean="0">
                <a:latin typeface="Cerbetica" charset="0"/>
              </a:rPr>
              <a:t>Split/ </a:t>
            </a:r>
            <a:r>
              <a:rPr lang="fr-CA" sz="2000" b="1" dirty="0" err="1" smtClean="0">
                <a:latin typeface="Cerbetica" charset="0"/>
              </a:rPr>
              <a:t>csplit</a:t>
            </a:r>
            <a:r>
              <a:rPr lang="fr-CA" sz="2000" dirty="0" smtClean="0">
                <a:latin typeface="Cerbetica" charset="0"/>
              </a:rPr>
              <a:t> – </a:t>
            </a:r>
            <a:r>
              <a:rPr lang="fr-CA" sz="2000" dirty="0" err="1" smtClean="0">
                <a:latin typeface="Cerbetica" charset="0"/>
              </a:rPr>
              <a:t>splits</a:t>
            </a:r>
            <a:r>
              <a:rPr lang="fr-CA" sz="2000" dirty="0" smtClean="0">
                <a:latin typeface="Cerbetica" charset="0"/>
              </a:rPr>
              <a:t> a (</a:t>
            </a:r>
            <a:r>
              <a:rPr lang="fr-CA" sz="2000" dirty="0" err="1" smtClean="0">
                <a:latin typeface="Cerbetica" charset="0"/>
              </a:rPr>
              <a:t>big</a:t>
            </a:r>
            <a:r>
              <a:rPr lang="fr-CA" sz="2000" dirty="0" smtClean="0">
                <a:latin typeface="Cerbetica" charset="0"/>
              </a:rPr>
              <a:t>) file </a:t>
            </a:r>
            <a:r>
              <a:rPr lang="fr-CA" sz="2000" dirty="0" err="1" smtClean="0">
                <a:latin typeface="Cerbetica" charset="0"/>
              </a:rPr>
              <a:t>into</a:t>
            </a: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dirty="0" err="1" smtClean="0">
                <a:latin typeface="Cerbetica" charset="0"/>
              </a:rPr>
              <a:t>smaller</a:t>
            </a:r>
            <a:r>
              <a:rPr lang="fr-CA" sz="2000" dirty="0" smtClean="0">
                <a:latin typeface="Cerbetica" charset="0"/>
              </a:rPr>
              <a:t> files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b="1" dirty="0" err="1" smtClean="0">
                <a:latin typeface="Cerbetica" charset="0"/>
              </a:rPr>
              <a:t>cut</a:t>
            </a:r>
            <a:r>
              <a:rPr lang="fr-CA" sz="2000" dirty="0" smtClean="0">
                <a:latin typeface="Cerbetica" charset="0"/>
              </a:rPr>
              <a:t> – </a:t>
            </a:r>
            <a:r>
              <a:rPr lang="fr-CA" sz="2000" dirty="0" err="1" smtClean="0">
                <a:latin typeface="Cerbetica" charset="0"/>
              </a:rPr>
              <a:t>seperates</a:t>
            </a:r>
            <a:r>
              <a:rPr lang="fr-CA" sz="2000" dirty="0" smtClean="0">
                <a:latin typeface="Cerbetica" charset="0"/>
              </a:rPr>
              <a:t> parts of the file </a:t>
            </a:r>
            <a:r>
              <a:rPr lang="fr-CA" sz="2000" dirty="0" err="1" smtClean="0">
                <a:latin typeface="Cerbetica" charset="0"/>
              </a:rPr>
              <a:t>using</a:t>
            </a: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dirty="0" err="1" smtClean="0">
                <a:latin typeface="Cerbetica" charset="0"/>
              </a:rPr>
              <a:t>preset</a:t>
            </a: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dirty="0" err="1" smtClean="0">
                <a:latin typeface="Cerbetica" charset="0"/>
              </a:rPr>
              <a:t>delimiters</a:t>
            </a: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dirty="0" err="1" smtClean="0">
                <a:latin typeface="Cerbetica" charset="0"/>
              </a:rPr>
              <a:t>eg</a:t>
            </a: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dirty="0" err="1" smtClean="0">
                <a:latin typeface="Cerbetica" charset="0"/>
              </a:rPr>
              <a:t>tabs</a:t>
            </a:r>
            <a:endParaRPr lang="fr-CA" sz="20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b="1" dirty="0" err="1" smtClean="0">
                <a:latin typeface="Cerbetica" charset="0"/>
              </a:rPr>
              <a:t>paste</a:t>
            </a:r>
            <a:r>
              <a:rPr lang="fr-CA" sz="2000" dirty="0" smtClean="0">
                <a:latin typeface="Cerbetica" charset="0"/>
              </a:rPr>
              <a:t> – combine portions </a:t>
            </a:r>
            <a:r>
              <a:rPr lang="fr-CA" sz="2000" dirty="0" err="1" smtClean="0">
                <a:latin typeface="Cerbetica" charset="0"/>
              </a:rPr>
              <a:t>from</a:t>
            </a: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dirty="0" err="1" smtClean="0">
                <a:latin typeface="Cerbetica" charset="0"/>
              </a:rPr>
              <a:t>several</a:t>
            </a:r>
            <a:r>
              <a:rPr lang="fr-CA" sz="2000" dirty="0" smtClean="0">
                <a:latin typeface="Cerbetica" charset="0"/>
              </a:rPr>
              <a:t> files </a:t>
            </a:r>
            <a:r>
              <a:rPr lang="fr-CA" sz="2000" dirty="0" err="1" smtClean="0">
                <a:latin typeface="Cerbetica" charset="0"/>
              </a:rPr>
              <a:t>into</a:t>
            </a:r>
            <a:r>
              <a:rPr lang="fr-CA" sz="2000" dirty="0" smtClean="0">
                <a:latin typeface="Cerbetica" charset="0"/>
              </a:rPr>
              <a:t> one file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b="1" dirty="0" smtClean="0">
                <a:latin typeface="Cerbetica" charset="0"/>
              </a:rPr>
              <a:t>sort</a:t>
            </a:r>
            <a:r>
              <a:rPr lang="fr-CA" sz="2000" dirty="0" smtClean="0">
                <a:latin typeface="Cerbetica" charset="0"/>
              </a:rPr>
              <a:t> – sorts a single file, group of files and </a:t>
            </a:r>
            <a:r>
              <a:rPr lang="fr-CA" sz="2000" dirty="0" err="1" smtClean="0">
                <a:latin typeface="Cerbetica" charset="0"/>
              </a:rPr>
              <a:t>simultaneously</a:t>
            </a: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dirty="0" err="1" smtClean="0">
                <a:latin typeface="Cerbetica" charset="0"/>
              </a:rPr>
              <a:t>merge</a:t>
            </a: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dirty="0" err="1" smtClean="0">
                <a:latin typeface="Cerbetica" charset="0"/>
              </a:rPr>
              <a:t>into</a:t>
            </a:r>
            <a:r>
              <a:rPr lang="fr-CA" sz="2000" dirty="0" smtClean="0">
                <a:latin typeface="Cerbetica" charset="0"/>
              </a:rPr>
              <a:t> one file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b="1" dirty="0" smtClean="0">
                <a:latin typeface="Cerbetica" charset="0"/>
              </a:rPr>
              <a:t> </a:t>
            </a:r>
            <a:r>
              <a:rPr lang="fr-CA" sz="2000" b="1" dirty="0" err="1" smtClean="0">
                <a:latin typeface="Cerbetica" charset="0"/>
              </a:rPr>
              <a:t>cmp</a:t>
            </a:r>
            <a:r>
              <a:rPr lang="fr-CA" sz="2000" b="1" dirty="0" smtClean="0">
                <a:latin typeface="Cerbetica" charset="0"/>
              </a:rPr>
              <a:t> / </a:t>
            </a:r>
            <a:r>
              <a:rPr lang="fr-CA" sz="2000" b="1" dirty="0" err="1" smtClean="0">
                <a:latin typeface="Cerbetica" charset="0"/>
              </a:rPr>
              <a:t>diff</a:t>
            </a:r>
            <a:r>
              <a:rPr lang="fr-CA" sz="2000" b="1" dirty="0" smtClean="0">
                <a:latin typeface="Cerbetica" charset="0"/>
              </a:rPr>
              <a:t> [file1] [file2] </a:t>
            </a:r>
            <a:r>
              <a:rPr lang="fr-CA" sz="2000" dirty="0" smtClean="0">
                <a:latin typeface="Cerbetica" charset="0"/>
              </a:rPr>
              <a:t>– </a:t>
            </a:r>
            <a:r>
              <a:rPr lang="fr-CA" sz="2000" dirty="0" err="1" smtClean="0">
                <a:latin typeface="Cerbetica" charset="0"/>
              </a:rPr>
              <a:t>list</a:t>
            </a:r>
            <a:r>
              <a:rPr lang="fr-CA" sz="2000" dirty="0" smtClean="0">
                <a:latin typeface="Cerbetica" charset="0"/>
              </a:rPr>
              <a:t> first few </a:t>
            </a:r>
            <a:r>
              <a:rPr lang="fr-CA" sz="2000" dirty="0" err="1" smtClean="0">
                <a:latin typeface="Cerbetica" charset="0"/>
              </a:rPr>
              <a:t>lines</a:t>
            </a:r>
            <a:r>
              <a:rPr lang="fr-CA" sz="2000" dirty="0" smtClean="0">
                <a:latin typeface="Cerbetica" charset="0"/>
              </a:rPr>
              <a:t>. </a:t>
            </a:r>
            <a:r>
              <a:rPr lang="fr-CA" sz="2000" dirty="0" err="1" smtClean="0">
                <a:latin typeface="Cerbetica" charset="0"/>
              </a:rPr>
              <a:t>tail</a:t>
            </a: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dirty="0" err="1" smtClean="0">
                <a:latin typeface="Cerbetica" charset="0"/>
              </a:rPr>
              <a:t>listst</a:t>
            </a:r>
            <a:r>
              <a:rPr lang="fr-CA" sz="2000" dirty="0" smtClean="0">
                <a:latin typeface="Cerbetica" charset="0"/>
              </a:rPr>
              <a:t> last few </a:t>
            </a:r>
            <a:r>
              <a:rPr lang="fr-CA" sz="2000" dirty="0" err="1" smtClean="0">
                <a:latin typeface="Cerbetica" charset="0"/>
              </a:rPr>
              <a:t>lines</a:t>
            </a:r>
            <a:endParaRPr lang="fr-CA" sz="20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dirty="0" smtClean="0">
                <a:latin typeface="Cerbetica" charset="0"/>
              </a:rPr>
              <a:t> </a:t>
            </a:r>
            <a:r>
              <a:rPr lang="fr-CA" sz="2000" b="1" dirty="0" err="1" smtClean="0">
                <a:latin typeface="Cerbetica" charset="0"/>
              </a:rPr>
              <a:t>wc</a:t>
            </a:r>
            <a:r>
              <a:rPr lang="fr-CA" sz="2000" b="1" dirty="0" smtClean="0">
                <a:latin typeface="Cerbetica" charset="0"/>
              </a:rPr>
              <a:t> </a:t>
            </a:r>
            <a:r>
              <a:rPr lang="fr-CA" sz="2000" dirty="0" smtClean="0">
                <a:latin typeface="Cerbetica" charset="0"/>
              </a:rPr>
              <a:t>– </a:t>
            </a:r>
            <a:r>
              <a:rPr lang="fr-CA" sz="2000" dirty="0" err="1" smtClean="0">
                <a:latin typeface="Cerbetica" charset="0"/>
              </a:rPr>
              <a:t>word</a:t>
            </a:r>
            <a:r>
              <a:rPr lang="fr-CA" sz="2000" dirty="0" smtClean="0">
                <a:latin typeface="Cerbetica" charset="0"/>
              </a:rPr>
              <a:t> count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b="1" dirty="0" err="1" smtClean="0">
                <a:latin typeface="Cerbetica" charset="0"/>
              </a:rPr>
              <a:t>Grep</a:t>
            </a:r>
            <a:r>
              <a:rPr lang="fr-CA" sz="2000" b="1" dirty="0" smtClean="0">
                <a:latin typeface="Cerbetica" charset="0"/>
              </a:rPr>
              <a:t> – </a:t>
            </a:r>
            <a:r>
              <a:rPr lang="fr-CA" sz="2000" dirty="0" err="1" smtClean="0">
                <a:latin typeface="Cerbetica" charset="0"/>
              </a:rPr>
              <a:t>search</a:t>
            </a:r>
            <a:r>
              <a:rPr lang="fr-CA" sz="2000" dirty="0" smtClean="0">
                <a:latin typeface="Cerbetica" charset="0"/>
              </a:rPr>
              <a:t> for pattern in file(s)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b="1" dirty="0" err="1" smtClean="0">
                <a:latin typeface="Cerbetica" charset="0"/>
              </a:rPr>
              <a:t>Kill</a:t>
            </a:r>
            <a:r>
              <a:rPr lang="fr-CA" sz="2000" dirty="0" smtClean="0">
                <a:latin typeface="Cerbetica" charset="0"/>
              </a:rPr>
              <a:t> – stop a </a:t>
            </a:r>
            <a:r>
              <a:rPr lang="fr-CA" sz="2000" dirty="0" err="1" smtClean="0">
                <a:latin typeface="Cerbetica" charset="0"/>
              </a:rPr>
              <a:t>process</a:t>
            </a:r>
            <a:endParaRPr lang="fr-CA" sz="2000" dirty="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b="1" dirty="0" smtClean="0">
                <a:latin typeface="Cerbetica" charset="0"/>
              </a:rPr>
              <a:t>Tar</a:t>
            </a:r>
            <a:r>
              <a:rPr lang="fr-CA" sz="2000" dirty="0" smtClean="0">
                <a:latin typeface="Cerbetica" charset="0"/>
              </a:rPr>
              <a:t> – to </a:t>
            </a:r>
            <a:r>
              <a:rPr lang="fr-CA" sz="2000" dirty="0" err="1" smtClean="0">
                <a:latin typeface="Cerbetica" charset="0"/>
              </a:rPr>
              <a:t>compress</a:t>
            </a:r>
            <a:r>
              <a:rPr lang="fr-CA" sz="2000" dirty="0" smtClean="0">
                <a:latin typeface="Cerbetica" charset="0"/>
              </a:rPr>
              <a:t> / </a:t>
            </a:r>
            <a:r>
              <a:rPr lang="fr-CA" sz="2000" dirty="0" err="1" smtClean="0">
                <a:latin typeface="Cerbetica" charset="0"/>
              </a:rPr>
              <a:t>extract</a:t>
            </a:r>
            <a:r>
              <a:rPr lang="fr-CA" sz="2000" dirty="0" smtClean="0">
                <a:latin typeface="Cerbetica" charset="0"/>
              </a:rPr>
              <a:t> archives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000" dirty="0" smtClean="0">
                <a:latin typeface="Cerbetica" charset="0"/>
              </a:rPr>
              <a:t> </a:t>
            </a:r>
            <a:endParaRPr lang="fr-CA" sz="2000" dirty="0" smtClean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205801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CA" sz="4400" smtClean="0">
                <a:solidFill>
                  <a:srgbClr val="FFFFFF"/>
                </a:solidFill>
                <a:latin typeface="bubble sharp" charset="0"/>
              </a:rPr>
              <a:t>Special characters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87338" y="1836738"/>
            <a:ext cx="8496300" cy="464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33375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smtClean="0">
                <a:latin typeface="Cerbetica" charset="0"/>
              </a:rPr>
              <a:t>Question :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fr-CA" sz="2200" smtClean="0">
                <a:latin typeface="Cerbetica" charset="0"/>
              </a:rPr>
              <a:t>Why do you need to avoid spaces in file names and folder names?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endParaRPr lang="fr-CA" sz="2200" smtClean="0">
              <a:latin typeface="Cerbetica" charset="0"/>
            </a:endParaRP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body"/>
          </p:nvPr>
        </p:nvSpPr>
        <p:spPr>
          <a:xfrm>
            <a:off x="457200" y="1600200"/>
            <a:ext cx="4294188" cy="5024438"/>
          </a:xfrm>
        </p:spPr>
        <p:txBody>
          <a:bodyPr anchor="t"/>
          <a:lstStyle/>
          <a:p>
            <a:pPr marL="342900" indent="-341313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dirty="0" smtClean="0">
                <a:solidFill>
                  <a:schemeClr val="tx1"/>
                </a:solidFill>
                <a:latin typeface="Avenir Book"/>
                <a:cs typeface="Avenir Book"/>
              </a:rPr>
              <a:t>/ </a:t>
            </a:r>
            <a:r>
              <a:rPr lang="en-GB" sz="2200" dirty="0" smtClean="0">
                <a:solidFill>
                  <a:schemeClr val="tx1"/>
                </a:solidFill>
                <a:latin typeface="Avenir Book"/>
                <a:cs typeface="Avenir Book"/>
              </a:rPr>
              <a:t>denotes directories</a:t>
            </a:r>
          </a:p>
          <a:p>
            <a:pPr marL="342900" indent="-341313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dirty="0" smtClean="0">
                <a:solidFill>
                  <a:schemeClr val="tx1"/>
                </a:solidFill>
                <a:latin typeface="Avenir Book"/>
                <a:cs typeface="Avenir Book"/>
              </a:rPr>
              <a:t>. </a:t>
            </a:r>
            <a:r>
              <a:rPr lang="en-GB" sz="2200" dirty="0" smtClean="0">
                <a:solidFill>
                  <a:schemeClr val="tx1"/>
                </a:solidFill>
                <a:latin typeface="Avenir Book"/>
                <a:cs typeface="Avenir Book"/>
              </a:rPr>
              <a:t>present </a:t>
            </a:r>
            <a:r>
              <a:rPr lang="en-GB" sz="2200" dirty="0" smtClean="0">
                <a:solidFill>
                  <a:schemeClr val="tx1"/>
                </a:solidFill>
                <a:latin typeface="Avenir Book"/>
                <a:cs typeface="Avenir Book"/>
              </a:rPr>
              <a:t>directory</a:t>
            </a:r>
          </a:p>
          <a:p>
            <a:pPr marL="342900" indent="-341313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800" b="0" dirty="0" smtClean="0">
                <a:solidFill>
                  <a:schemeClr val="tx1"/>
                </a:solidFill>
                <a:latin typeface="Avenir Book"/>
                <a:cs typeface="Avenir Book"/>
              </a:rPr>
              <a:t>..</a:t>
            </a:r>
            <a:r>
              <a:rPr lang="en-GB" sz="2200" dirty="0" smtClean="0">
                <a:solidFill>
                  <a:schemeClr val="tx1"/>
                </a:solidFill>
                <a:latin typeface="Avenir Book"/>
                <a:cs typeface="Avenir Book"/>
              </a:rPr>
              <a:t> Parent directory</a:t>
            </a:r>
            <a:r>
              <a:rPr lang="en-GB" sz="3200" dirty="0" smtClean="0">
                <a:solidFill>
                  <a:schemeClr val="tx1"/>
                </a:solidFill>
                <a:latin typeface="Avenir Book"/>
                <a:cs typeface="Avenir Book"/>
              </a:rPr>
              <a:t> </a:t>
            </a:r>
            <a:endParaRPr lang="en-GB" sz="3200" dirty="0" smtClean="0">
              <a:solidFill>
                <a:schemeClr val="tx1"/>
              </a:solidFill>
              <a:latin typeface="Avenir Book"/>
              <a:cs typeface="Avenir Book"/>
            </a:endParaRPr>
          </a:p>
          <a:p>
            <a:pPr marL="342900" indent="-341313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dirty="0" smtClean="0">
                <a:solidFill>
                  <a:schemeClr val="tx1"/>
                </a:solidFill>
                <a:latin typeface="Avenir Book"/>
                <a:cs typeface="Avenir Book"/>
              </a:rPr>
              <a:t>&gt; </a:t>
            </a:r>
            <a:r>
              <a:rPr lang="en-GB" sz="2200" dirty="0" smtClean="0">
                <a:solidFill>
                  <a:schemeClr val="tx1"/>
                </a:solidFill>
                <a:latin typeface="Avenir Book"/>
                <a:cs typeface="Avenir Book"/>
              </a:rPr>
              <a:t>redirect </a:t>
            </a:r>
            <a:r>
              <a:rPr lang="en-GB" sz="2200" dirty="0" smtClean="0">
                <a:solidFill>
                  <a:schemeClr val="tx1"/>
                </a:solidFill>
                <a:latin typeface="Avenir Book"/>
                <a:cs typeface="Avenir Book"/>
              </a:rPr>
              <a:t>output to a file</a:t>
            </a:r>
          </a:p>
          <a:p>
            <a:pPr marL="342900" indent="-341313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200" dirty="0" smtClean="0">
                <a:solidFill>
                  <a:schemeClr val="tx1"/>
                </a:solidFill>
                <a:latin typeface="Avenir Book"/>
                <a:cs typeface="Avenir Book"/>
              </a:rPr>
              <a:t>&gt;&gt; Append (add to the end) the output to existing file</a:t>
            </a:r>
          </a:p>
          <a:p>
            <a:pPr marL="342900" indent="-341313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200" dirty="0" smtClean="0">
                <a:solidFill>
                  <a:schemeClr val="tx1"/>
                </a:solidFill>
                <a:latin typeface="Avenir Book"/>
                <a:cs typeface="Avenir Book"/>
              </a:rPr>
              <a:t># </a:t>
            </a:r>
            <a:r>
              <a:rPr lang="en-GB" sz="2200" dirty="0" smtClean="0">
                <a:solidFill>
                  <a:schemeClr val="tx1"/>
                </a:solidFill>
                <a:latin typeface="Avenir Book"/>
                <a:cs typeface="Avenir Book"/>
              </a:rPr>
              <a:t>Comment (ignored by computer)</a:t>
            </a:r>
          </a:p>
          <a:p>
            <a:pPr marL="342900" indent="-341313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200" dirty="0" smtClean="0">
                <a:solidFill>
                  <a:schemeClr val="tx1"/>
                </a:solidFill>
                <a:latin typeface="Avenir Book"/>
                <a:cs typeface="Avenir Book"/>
              </a:rPr>
              <a:t>| redirect output of a program into another program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597400" y="1600200"/>
            <a:ext cx="4583113" cy="502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41313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1pPr>
            <a:lvl2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2pPr>
            <a:lvl3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3pPr>
            <a:lvl4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4pPr>
            <a:lvl5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WenQuanYi Micro Hei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en-GB" sz="2200" dirty="0" smtClean="0">
                <a:latin typeface="Avenir Book"/>
                <a:cs typeface="Avenir Book"/>
              </a:rPr>
              <a:t>&lt; read as input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en-GB" sz="3200" dirty="0" smtClean="0">
                <a:latin typeface="Avenir Book"/>
                <a:cs typeface="Avenir Book"/>
              </a:rPr>
              <a:t>[] </a:t>
            </a:r>
            <a:r>
              <a:rPr lang="en-GB" sz="2200" dirty="0" smtClean="0">
                <a:latin typeface="Avenir Book"/>
                <a:cs typeface="Avenir Book"/>
              </a:rPr>
              <a:t>defines a set of characters</a:t>
            </a:r>
          </a:p>
          <a:p>
            <a:pPr algn="ctr">
              <a:spcBef>
                <a:spcPts val="800"/>
              </a:spcBef>
              <a:buClrTx/>
              <a:buFontTx/>
              <a:buNone/>
              <a:defRPr/>
            </a:pPr>
            <a:endParaRPr lang="en-GB" sz="2000" dirty="0" smtClean="0">
              <a:solidFill>
                <a:srgbClr val="0000FF"/>
              </a:solidFill>
              <a:latin typeface="Avenir Book"/>
              <a:cs typeface="Avenir Book"/>
            </a:endParaRPr>
          </a:p>
          <a:p>
            <a:pPr algn="ctr">
              <a:spcBef>
                <a:spcPts val="800"/>
              </a:spcBef>
              <a:buClrTx/>
              <a:buFontTx/>
              <a:buNone/>
              <a:defRPr/>
            </a:pPr>
            <a:r>
              <a:rPr lang="en-GB" sz="2000" dirty="0" smtClean="0">
                <a:solidFill>
                  <a:srgbClr val="0000FF"/>
                </a:solidFill>
                <a:latin typeface="Avenir Book"/>
                <a:cs typeface="Avenir Book"/>
              </a:rPr>
              <a:t>Regular expression- regex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en-GB" sz="3200" dirty="0" smtClean="0">
                <a:latin typeface="Avenir Book"/>
                <a:cs typeface="Avenir Book"/>
              </a:rPr>
              <a:t>\</a:t>
            </a:r>
            <a:r>
              <a:rPr lang="en-GB" sz="2200" dirty="0" smtClean="0">
                <a:latin typeface="Avenir Book"/>
                <a:cs typeface="Avenir Book"/>
              </a:rPr>
              <a:t> is called ‘escape’: the next char has special meaning</a:t>
            </a:r>
          </a:p>
          <a:p>
            <a:pPr>
              <a:spcBef>
                <a:spcPts val="800"/>
              </a:spcBef>
              <a:buClrTx/>
              <a:buFontTx/>
              <a:buNone/>
              <a:defRPr/>
            </a:pPr>
            <a:r>
              <a:rPr lang="en-GB" sz="2200" dirty="0">
                <a:latin typeface="Avenir Book"/>
                <a:cs typeface="Avenir Book"/>
              </a:rPr>
              <a:t>?</a:t>
            </a:r>
            <a:r>
              <a:rPr lang="en-GB" sz="2200" dirty="0" smtClean="0">
                <a:latin typeface="Avenir Book"/>
                <a:cs typeface="Avenir Book"/>
              </a:rPr>
              <a:t> </a:t>
            </a:r>
            <a:r>
              <a:rPr lang="en-GB" sz="2200" dirty="0" smtClean="0">
                <a:latin typeface="Avenir Book"/>
                <a:cs typeface="Avenir Book"/>
              </a:rPr>
              <a:t>match a single character</a:t>
            </a:r>
          </a:p>
          <a:p>
            <a:pPr marL="344487" indent="-342900">
              <a:spcBef>
                <a:spcPts val="800"/>
              </a:spcBef>
              <a:buClrTx/>
              <a:buFontTx/>
              <a:buChar char="•"/>
              <a:defRPr/>
            </a:pPr>
            <a:r>
              <a:rPr lang="en-GB" sz="2200" dirty="0" smtClean="0">
                <a:latin typeface="Avenir Book"/>
                <a:cs typeface="Avenir Book"/>
              </a:rPr>
              <a:t>matches </a:t>
            </a:r>
            <a:r>
              <a:rPr lang="en-GB" sz="2200" dirty="0" smtClean="0">
                <a:latin typeface="Avenir Book"/>
                <a:cs typeface="Avenir Book"/>
              </a:rPr>
              <a:t>zero or more</a:t>
            </a:r>
          </a:p>
          <a:p>
            <a:pPr marL="1587" indent="0">
              <a:spcBef>
                <a:spcPts val="800"/>
              </a:spcBef>
              <a:buClrTx/>
              <a:defRPr/>
            </a:pPr>
            <a:endParaRPr lang="en-GB" sz="2200" dirty="0" smtClean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689001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10"/>
          <p:cNvGrpSpPr>
            <a:grpSpLocks/>
          </p:cNvGrpSpPr>
          <p:nvPr/>
        </p:nvGrpSpPr>
        <p:grpSpPr bwMode="auto">
          <a:xfrm>
            <a:off x="4057650" y="5634038"/>
            <a:ext cx="5848350" cy="1223962"/>
            <a:chOff x="5800725" y="5999161"/>
            <a:chExt cx="4105275" cy="858837"/>
          </a:xfrm>
        </p:grpSpPr>
        <p:grpSp>
          <p:nvGrpSpPr>
            <p:cNvPr id="35844" name="Group 17"/>
            <p:cNvGrpSpPr>
              <a:grpSpLocks/>
            </p:cNvGrpSpPr>
            <p:nvPr/>
          </p:nvGrpSpPr>
          <p:grpSpPr bwMode="auto">
            <a:xfrm>
              <a:off x="5800725" y="5999161"/>
              <a:ext cx="4105275" cy="858837"/>
              <a:chOff x="5800020" y="5999121"/>
              <a:chExt cx="4105979" cy="85963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5800020" y="5999121"/>
                <a:ext cx="4105979" cy="859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grpSp>
            <p:nvGrpSpPr>
              <p:cNvPr id="35847" name="Group 19"/>
              <p:cNvGrpSpPr>
                <a:grpSpLocks/>
              </p:cNvGrpSpPr>
              <p:nvPr/>
            </p:nvGrpSpPr>
            <p:grpSpPr bwMode="auto">
              <a:xfrm>
                <a:off x="5906242" y="6196772"/>
                <a:ext cx="2664750" cy="636587"/>
                <a:chOff x="5906242" y="6196772"/>
                <a:chExt cx="2664750" cy="636587"/>
              </a:xfrm>
            </p:grpSpPr>
            <p:pic>
              <p:nvPicPr>
                <p:cNvPr id="35848" name="Picture 14" descr="all logos+inqaba.png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06242" y="6214838"/>
                  <a:ext cx="1365250" cy="6004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849" name="Picture 15" descr="all logos+inqaba.png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86894" y="6196772"/>
                  <a:ext cx="588962" cy="6365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850" name="Picture 16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332" r="10091"/>
                <a:stretch>
                  <a:fillRect/>
                </a:stretch>
              </p:blipFill>
              <p:spPr bwMode="auto">
                <a:xfrm>
                  <a:off x="7944393" y="6199153"/>
                  <a:ext cx="626599" cy="631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35845" name="Picture 12" descr="NEW NEPAD LOGO (small)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9202" y="6224887"/>
              <a:ext cx="1316798" cy="579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2778125" y="1978025"/>
            <a:ext cx="5969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800" b="1" dirty="0" smtClean="0">
                <a:solidFill>
                  <a:srgbClr val="000000"/>
                </a:solidFill>
                <a:latin typeface="Architects Daughter" charset="0"/>
                <a:cs typeface="Architects Daughter" charset="0"/>
              </a:rPr>
              <a:t>Thanks</a:t>
            </a:r>
            <a:endParaRPr lang="en-GB" sz="2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66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657</Words>
  <Application>Microsoft Macintosh PowerPoint</Application>
  <PresentationFormat>A4 Paper (210x297 mm)</PresentationFormat>
  <Paragraphs>210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Franklin Gothic Book</vt:lpstr>
      <vt:lpstr>ＭＳ Ｐゴシック</vt:lpstr>
      <vt:lpstr>Arial</vt:lpstr>
      <vt:lpstr>Franklin Gothic Medium</vt:lpstr>
      <vt:lpstr>Calibri</vt:lpstr>
      <vt:lpstr>Wingdings</vt:lpstr>
      <vt:lpstr>Lucida Grande</vt:lpstr>
      <vt:lpstr>Abadi MT Condensed Extra Bold</vt:lpstr>
      <vt:lpstr>Architects Daughter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2012-09-11T05:19:12Z</dcterms:created>
  <dcterms:modified xsi:type="dcterms:W3CDTF">2014-11-26T04:47:46Z</dcterms:modified>
  <cp:category/>
</cp:coreProperties>
</file>